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4.xml" ContentType="application/vnd.openxmlformats-officedocument.presentationml.tags+xml"/>
  <Override PartName="/ppt/notesSlides/notesSlide15.xml" ContentType="application/vnd.openxmlformats-officedocument.presentationml.notesSlide+xml"/>
  <Override PartName="/ppt/tags/tag5.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18"/>
  </p:notesMasterIdLst>
  <p:sldIdLst>
    <p:sldId id="256" r:id="rId2"/>
    <p:sldId id="316" r:id="rId3"/>
    <p:sldId id="315" r:id="rId4"/>
    <p:sldId id="304" r:id="rId5"/>
    <p:sldId id="305" r:id="rId6"/>
    <p:sldId id="306" r:id="rId7"/>
    <p:sldId id="307" r:id="rId8"/>
    <p:sldId id="308" r:id="rId9"/>
    <p:sldId id="309" r:id="rId10"/>
    <p:sldId id="310" r:id="rId11"/>
    <p:sldId id="311" r:id="rId12"/>
    <p:sldId id="312" r:id="rId13"/>
    <p:sldId id="313" r:id="rId14"/>
    <p:sldId id="314" r:id="rId15"/>
    <p:sldId id="317" r:id="rId16"/>
    <p:sldId id="261" r:id="rId17"/>
  </p:sldIdLst>
  <p:sldSz cx="12192000" cy="6858000"/>
  <p:notesSz cx="7315200" cy="9601200"/>
  <p:custDataLst>
    <p:tags r:id="rId19"/>
  </p:custDataLst>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mn-cs"/>
      </a:defRPr>
    </a:lvl1pPr>
    <a:lvl2pPr marL="457200" algn="l" rtl="0" fontAlgn="base">
      <a:spcBef>
        <a:spcPct val="0"/>
      </a:spcBef>
      <a:spcAft>
        <a:spcPct val="0"/>
      </a:spcAft>
      <a:defRPr kern="1200">
        <a:solidFill>
          <a:schemeClr val="tx1"/>
        </a:solidFill>
        <a:latin typeface="Calibri" panose="020F0502020204030204" pitchFamily="34" charset="0"/>
        <a:ea typeface="+mn-ea"/>
        <a:cs typeface="+mn-cs"/>
      </a:defRPr>
    </a:lvl2pPr>
    <a:lvl3pPr marL="914400" algn="l" rtl="0" fontAlgn="base">
      <a:spcBef>
        <a:spcPct val="0"/>
      </a:spcBef>
      <a:spcAft>
        <a:spcPct val="0"/>
      </a:spcAft>
      <a:defRPr kern="1200">
        <a:solidFill>
          <a:schemeClr val="tx1"/>
        </a:solidFill>
        <a:latin typeface="Calibri" panose="020F0502020204030204" pitchFamily="34" charset="0"/>
        <a:ea typeface="+mn-ea"/>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518B"/>
    <a:srgbClr val="8DB3E1"/>
    <a:srgbClr val="2F70BF"/>
    <a:srgbClr val="B5CEED"/>
    <a:srgbClr val="1B2E45"/>
    <a:srgbClr val="1D4779"/>
    <a:srgbClr val="E1EEF1"/>
    <a:srgbClr val="EBDDFE"/>
    <a:srgbClr val="34411B"/>
    <a:srgbClr val="D4C4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37" autoAdjust="0"/>
    <p:restoredTop sz="87367" autoAdjust="0"/>
  </p:normalViewPr>
  <p:slideViewPr>
    <p:cSldViewPr>
      <p:cViewPr>
        <p:scale>
          <a:sx n="73" d="100"/>
          <a:sy n="73" d="100"/>
        </p:scale>
        <p:origin x="-708"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defRPr>
            </a:lvl1pPr>
          </a:lstStyle>
          <a:p>
            <a:pPr>
              <a:defRPr/>
            </a:pPr>
            <a:fld id="{00B7552E-E0C1-42CD-8167-32B6322B328D}" type="datetimeFigureOut">
              <a:rPr lang="en-US"/>
              <a:pPr>
                <a:defRPr/>
              </a:pPr>
              <a:t>2/15/2021</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vl1pPr>
          </a:lstStyle>
          <a:p>
            <a:fld id="{2D03404B-512C-4E06-8E2E-10B1AA7B9EA0}" type="slidenum">
              <a:rPr lang="en-US" altLang="en-US"/>
              <a:pPr/>
              <a:t>‹#›</a:t>
            </a:fld>
            <a:endParaRPr lang="en-US" altLang="en-US"/>
          </a:p>
        </p:txBody>
      </p:sp>
    </p:spTree>
    <p:extLst>
      <p:ext uri="{BB962C8B-B14F-4D97-AF65-F5344CB8AC3E}">
        <p14:creationId xmlns:p14="http://schemas.microsoft.com/office/powerpoint/2010/main" val="37907426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Welcome</a:t>
            </a:r>
            <a:r>
              <a:rPr lang="en-US" baseline="0" dirty="0" smtClean="0"/>
              <a:t> to the module on regular expressions. </a:t>
            </a:r>
            <a:endParaRPr lang="en-US" baseline="0"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F5E15FB2-BE89-4734-ACFA-76ED43105C71}" type="slidenum">
              <a:rPr lang="en-US" altLang="en-US"/>
              <a:pPr eaLnBrk="1" hangingPunct="1"/>
              <a:t>1</a:t>
            </a:fld>
            <a:endParaRPr lang="en-US" altLang="en-US" dirty="0"/>
          </a:p>
        </p:txBody>
      </p:sp>
    </p:spTree>
    <p:extLst>
      <p:ext uri="{BB962C8B-B14F-4D97-AF65-F5344CB8AC3E}">
        <p14:creationId xmlns:p14="http://schemas.microsoft.com/office/powerpoint/2010/main" val="4176352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can see some sample codes for replacing a string with a new string by using the ‘RE’ modules sub() method.</a:t>
            </a:r>
          </a:p>
          <a:p>
            <a:endParaRPr lang="en-US" dirty="0" smtClean="0"/>
          </a:p>
          <a:p>
            <a:r>
              <a:rPr lang="en-US" dirty="0" smtClean="0"/>
              <a:t>The </a:t>
            </a:r>
            <a:r>
              <a:rPr lang="en-US" dirty="0" err="1" smtClean="0"/>
              <a:t>re.sub</a:t>
            </a:r>
            <a:r>
              <a:rPr lang="en-US" dirty="0" smtClean="0"/>
              <a:t>() function in the ‘RE’ module can be used to replace substrings. </a:t>
            </a:r>
          </a:p>
          <a:p>
            <a:r>
              <a:rPr lang="en-US" dirty="0" smtClean="0"/>
              <a:t>The syntax for r e dot sub() is:  </a:t>
            </a:r>
            <a:r>
              <a:rPr lang="en-US" dirty="0" err="1" smtClean="0"/>
              <a:t>re.sub</a:t>
            </a:r>
            <a:r>
              <a:rPr lang="en-US" dirty="0" smtClean="0"/>
              <a:t>().  This method takes pattern, replacing string and source string as arguments. </a:t>
            </a:r>
          </a:p>
          <a:p>
            <a:r>
              <a:rPr lang="en-US" dirty="0" smtClean="0"/>
              <a:t>This will replace the matches in the source string with replacing string. </a:t>
            </a:r>
          </a:p>
          <a:p>
            <a:endParaRPr lang="en-US" dirty="0" smtClean="0"/>
          </a:p>
          <a:p>
            <a:r>
              <a:rPr lang="en-US" dirty="0" smtClean="0"/>
              <a:t>In the first example, the sub() function will replace all the numeric values with empty strings and return the string without any numeric value.</a:t>
            </a:r>
          </a:p>
          <a:p>
            <a:r>
              <a:rPr lang="en-US" dirty="0" smtClean="0"/>
              <a:t>The second example is the sample code for replacing a string with a new string by using the ‘RE’ module's sub() method.</a:t>
            </a:r>
          </a:p>
          <a:p>
            <a:r>
              <a:rPr lang="en-US" dirty="0" smtClean="0"/>
              <a:t>In the second example, the sub() function will replace all non-numeric values with empty strings.  </a:t>
            </a:r>
          </a:p>
          <a:p>
            <a:r>
              <a:rPr lang="en-US" dirty="0" smtClean="0"/>
              <a:t>Observe that, this sub() will return only the numeric values.</a:t>
            </a:r>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10</a:t>
            </a:fld>
            <a:endParaRPr lang="en-US" altLang="en-US"/>
          </a:p>
        </p:txBody>
      </p:sp>
    </p:spTree>
    <p:extLst>
      <p:ext uri="{BB962C8B-B14F-4D97-AF65-F5344CB8AC3E}">
        <p14:creationId xmlns:p14="http://schemas.microsoft.com/office/powerpoint/2010/main" val="3893442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ts val="1400"/>
              </a:lnSpc>
              <a:spcAft>
                <a:spcPts val="600"/>
              </a:spcAft>
            </a:pPr>
            <a:r>
              <a:rPr lang="en-US" sz="1200" dirty="0" smtClean="0">
                <a:solidFill>
                  <a:schemeClr val="accent4"/>
                </a:solidFill>
                <a:latin typeface="Lato" panose="020F0502020204030203" pitchFamily="34" charset="0"/>
              </a:rPr>
              <a:t>Some times, we need to identify the repetition of characters in a string.  In that case; we can use repeat pattern by </a:t>
            </a:r>
          </a:p>
          <a:p>
            <a:pPr algn="just">
              <a:lnSpc>
                <a:spcPts val="1400"/>
              </a:lnSpc>
              <a:spcAft>
                <a:spcPts val="600"/>
              </a:spcAft>
            </a:pPr>
            <a:r>
              <a:rPr lang="en-US" sz="1200" dirty="0" smtClean="0">
                <a:solidFill>
                  <a:schemeClr val="accent4"/>
                </a:solidFill>
                <a:latin typeface="Lato" panose="020F0502020204030203" pitchFamily="34" charset="0"/>
              </a:rPr>
              <a:t>specifying the repetition inside curly braces.</a:t>
            </a:r>
          </a:p>
          <a:p>
            <a:pPr algn="just">
              <a:lnSpc>
                <a:spcPts val="1400"/>
              </a:lnSpc>
              <a:spcAft>
                <a:spcPts val="600"/>
              </a:spcAft>
            </a:pPr>
            <a:endParaRPr lang="en-US" sz="1200" dirty="0" smtClean="0">
              <a:solidFill>
                <a:schemeClr val="accent4"/>
              </a:solidFill>
              <a:latin typeface="Lato" panose="020F0502020204030203" pitchFamily="34" charset="0"/>
            </a:endParaRPr>
          </a:p>
          <a:p>
            <a:pPr algn="just">
              <a:lnSpc>
                <a:spcPts val="1400"/>
              </a:lnSpc>
              <a:spcAft>
                <a:spcPts val="600"/>
              </a:spcAft>
            </a:pPr>
            <a:r>
              <a:rPr lang="en-US" sz="1200" dirty="0" smtClean="0">
                <a:solidFill>
                  <a:schemeClr val="accent4"/>
                </a:solidFill>
                <a:latin typeface="Lato" panose="020F0502020204030203" pitchFamily="34" charset="0"/>
              </a:rPr>
              <a:t>In the given example, we need to identify any string which is having 10 alphabets continuously.  </a:t>
            </a:r>
          </a:p>
          <a:p>
            <a:pPr algn="just">
              <a:lnSpc>
                <a:spcPts val="1400"/>
              </a:lnSpc>
              <a:spcAft>
                <a:spcPts val="600"/>
              </a:spcAft>
            </a:pPr>
            <a:r>
              <a:rPr lang="en-US" sz="1200" dirty="0" smtClean="0">
                <a:solidFill>
                  <a:schemeClr val="accent4"/>
                </a:solidFill>
                <a:latin typeface="Lato" panose="020F0502020204030203" pitchFamily="34" charset="0"/>
              </a:rPr>
              <a:t>For this; along with the pattern, we have to specify 10 as the range for the repetition of any specified alphabets in the pattern.  .</a:t>
            </a:r>
          </a:p>
          <a:p>
            <a:pPr algn="just">
              <a:lnSpc>
                <a:spcPts val="1400"/>
              </a:lnSpc>
              <a:spcAft>
                <a:spcPts val="600"/>
              </a:spcAft>
            </a:pPr>
            <a:r>
              <a:rPr lang="en-US" sz="1200" dirty="0" smtClean="0">
                <a:solidFill>
                  <a:schemeClr val="accent4"/>
                </a:solidFill>
                <a:latin typeface="Lato" panose="020F0502020204030203" pitchFamily="34" charset="0"/>
              </a:rPr>
              <a:t>Here you can see , there is only one word with</a:t>
            </a:r>
            <a:r>
              <a:rPr lang="en-US" sz="1200" baseline="0" dirty="0" smtClean="0">
                <a:solidFill>
                  <a:schemeClr val="accent4"/>
                </a:solidFill>
                <a:latin typeface="Lato" panose="020F0502020204030203" pitchFamily="34" charset="0"/>
              </a:rPr>
              <a:t> </a:t>
            </a:r>
            <a:r>
              <a:rPr lang="en-US" sz="1200" dirty="0" smtClean="0">
                <a:solidFill>
                  <a:schemeClr val="accent4"/>
                </a:solidFill>
                <a:latin typeface="Lato" panose="020F0502020204030203" pitchFamily="34" charset="0"/>
              </a:rPr>
              <a:t>more than 10 alphabets continuously in the given string.  </a:t>
            </a:r>
          </a:p>
          <a:p>
            <a:pPr algn="just">
              <a:lnSpc>
                <a:spcPts val="1400"/>
              </a:lnSpc>
              <a:spcAft>
                <a:spcPts val="600"/>
              </a:spcAft>
            </a:pPr>
            <a:endParaRPr lang="en-US" sz="1200" dirty="0" smtClean="0">
              <a:solidFill>
                <a:schemeClr val="accent4"/>
              </a:solidFill>
              <a:latin typeface="Lato" panose="020F0502020204030203" pitchFamily="34" charset="0"/>
            </a:endParaRPr>
          </a:p>
          <a:p>
            <a:pPr algn="just">
              <a:lnSpc>
                <a:spcPts val="1400"/>
              </a:lnSpc>
              <a:spcAft>
                <a:spcPts val="600"/>
              </a:spcAft>
            </a:pPr>
            <a:r>
              <a:rPr lang="en-US" sz="1200" dirty="0" smtClean="0">
                <a:solidFill>
                  <a:schemeClr val="accent4"/>
                </a:solidFill>
                <a:latin typeface="Lato" panose="020F0502020204030203" pitchFamily="34" charset="0"/>
              </a:rPr>
              <a:t>we can also specify minimum and maximum value separated by comma as a parameter to the sub() function. </a:t>
            </a:r>
          </a:p>
          <a:p>
            <a:pPr algn="just">
              <a:lnSpc>
                <a:spcPts val="1400"/>
              </a:lnSpc>
              <a:spcAft>
                <a:spcPts val="600"/>
              </a:spcAft>
            </a:pPr>
            <a:r>
              <a:rPr lang="en-US" sz="1200" dirty="0" smtClean="0">
                <a:solidFill>
                  <a:schemeClr val="accent4"/>
                </a:solidFill>
                <a:latin typeface="Lato" panose="020F0502020204030203" pitchFamily="34" charset="0"/>
              </a:rPr>
              <a:t>Some times, we need to identify 'any' number of repetition.  In that case, we should specify the minimum number of repetition followed by a comma, and skip the maximum range of the repetition. </a:t>
            </a:r>
          </a:p>
          <a:p>
            <a:pPr algn="just">
              <a:lnSpc>
                <a:spcPts val="1400"/>
              </a:lnSpc>
              <a:spcAft>
                <a:spcPts val="600"/>
              </a:spcAft>
            </a:pPr>
            <a:endParaRPr lang="en-US" sz="1200" dirty="0" smtClean="0">
              <a:solidFill>
                <a:schemeClr val="accent4"/>
              </a:solidFill>
              <a:latin typeface="Lato" panose="020F0502020204030203" pitchFamily="34" charset="0"/>
            </a:endParaRPr>
          </a:p>
          <a:p>
            <a:endParaRPr lang="en-IN" dirty="0"/>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11</a:t>
            </a:fld>
            <a:endParaRPr lang="en-US" altLang="en-US"/>
          </a:p>
        </p:txBody>
      </p:sp>
    </p:spTree>
    <p:extLst>
      <p:ext uri="{BB962C8B-B14F-4D97-AF65-F5344CB8AC3E}">
        <p14:creationId xmlns:p14="http://schemas.microsoft.com/office/powerpoint/2010/main" val="1328962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latin typeface="Lato" panose="020F0502020204030203" pitchFamily="34" charset="0"/>
              </a:rPr>
              <a:t>The code snippet given here is to filter all email addresses from the string except its domain name.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latin typeface="Lato" panose="020F0502020204030203" pitchFamily="34" charset="0"/>
              </a:rPr>
              <a:t>For this, we need to identify those words which are having the character @.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latin typeface="Lato" panose="020F0502020204030203" pitchFamily="34" charset="0"/>
              </a:rPr>
              <a:t>To achieve this, we can use the pattern backslash ‘W’  before and after at symbol because the email address will have alphanumeric characters before and after at symbol. But sometimes there will be more than one-word characters, so we can use the + operator after [\w] word pattern as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latin typeface="Lato" panose="020F0502020204030203" pitchFamily="34" charset="0"/>
              </a:rPr>
              <a:t>There will be some situations where we will need to search for more than one pattern at a time.  The or operator will help us to perform the same.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latin typeface="Lato" panose="020F0502020204030203" pitchFamily="34" charset="0"/>
              </a:rPr>
              <a:t>If observe the second code snippet, we are trying to find all the string equivalent to ‘com’ and ‘in’.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bg1"/>
              </a:solidFill>
              <a:latin typeface="Lato" panose="020F0502020204030203" pitchFamily="34" charset="0"/>
            </a:endParaRPr>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12</a:t>
            </a:fld>
            <a:endParaRPr lang="en-US" altLang="en-US"/>
          </a:p>
        </p:txBody>
      </p:sp>
    </p:spTree>
    <p:extLst>
      <p:ext uri="{BB962C8B-B14F-4D97-AF65-F5344CB8AC3E}">
        <p14:creationId xmlns:p14="http://schemas.microsoft.com/office/powerpoint/2010/main" val="755584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smtClean="0">
                <a:solidFill>
                  <a:schemeClr val="bg1"/>
                </a:solidFill>
                <a:latin typeface="Lato" panose="020F0502020204030203" pitchFamily="34" charset="0"/>
              </a:rPr>
              <a:t>If</a:t>
            </a:r>
            <a:r>
              <a:rPr lang="en-IN" sz="1200" baseline="0" dirty="0" smtClean="0">
                <a:solidFill>
                  <a:schemeClr val="bg1"/>
                </a:solidFill>
                <a:latin typeface="Lato" panose="020F0502020204030203" pitchFamily="34" charset="0"/>
              </a:rPr>
              <a:t> we need to check the dot symbol after @ symbol in an email address validation, we have to use back slash with dot symbol to search for dot symbol in the email address along with the pattern specified for searching at symbol.  </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aseline="0" dirty="0" smtClean="0">
                <a:solidFill>
                  <a:schemeClr val="bg1"/>
                </a:solidFill>
                <a:latin typeface="Lato" panose="020F0502020204030203" pitchFamily="34" charset="0"/>
              </a:rPr>
              <a:t>As we know dot symbol </a:t>
            </a:r>
            <a:r>
              <a:rPr lang="en-IN" sz="1200" dirty="0" smtClean="0">
                <a:solidFill>
                  <a:schemeClr val="bg1"/>
                </a:solidFill>
                <a:latin typeface="Lato" panose="020F0502020204030203" pitchFamily="34" charset="0"/>
              </a:rPr>
              <a:t>has a special meaning in regular expression, so we need to</a:t>
            </a:r>
            <a:r>
              <a:rPr lang="en-IN" sz="1200" baseline="0" dirty="0" smtClean="0">
                <a:solidFill>
                  <a:schemeClr val="bg1"/>
                </a:solidFill>
                <a:latin typeface="Lato" panose="020F0502020204030203" pitchFamily="34" charset="0"/>
              </a:rPr>
              <a:t> </a:t>
            </a:r>
            <a:r>
              <a:rPr lang="en-IN" sz="1200" dirty="0" smtClean="0">
                <a:solidFill>
                  <a:schemeClr val="bg1"/>
                </a:solidFill>
                <a:latin typeface="Lato" panose="020F0502020204030203" pitchFamily="34" charset="0"/>
              </a:rPr>
              <a:t>prefix it with back slash while searching.</a:t>
            </a:r>
          </a:p>
          <a:p>
            <a:r>
              <a:rPr lang="en-IN" sz="1200" dirty="0" smtClean="0">
                <a:solidFill>
                  <a:schemeClr val="bg1"/>
                </a:solidFill>
                <a:latin typeface="Lato" panose="020F0502020204030203" pitchFamily="34" charset="0"/>
              </a:rPr>
              <a:t>Observe the sample code.</a:t>
            </a:r>
            <a:r>
              <a:rPr lang="en-IN" sz="1200" baseline="0" dirty="0" smtClean="0">
                <a:solidFill>
                  <a:schemeClr val="bg1"/>
                </a:solidFill>
                <a:latin typeface="Lato" panose="020F0502020204030203" pitchFamily="34" charset="0"/>
              </a:rPr>
              <a:t> </a:t>
            </a:r>
            <a:r>
              <a:rPr lang="en-IN" sz="1200" dirty="0" smtClean="0">
                <a:solidFill>
                  <a:schemeClr val="bg1"/>
                </a:solidFill>
                <a:latin typeface="Lato" panose="020F0502020204030203" pitchFamily="34" charset="0"/>
              </a:rPr>
              <a:t>To search for those email addresses</a:t>
            </a:r>
            <a:r>
              <a:rPr lang="en-IN" sz="1200" baseline="0" dirty="0" smtClean="0">
                <a:solidFill>
                  <a:schemeClr val="bg1"/>
                </a:solidFill>
                <a:latin typeface="Lato" panose="020F0502020204030203" pitchFamily="34" charset="0"/>
              </a:rPr>
              <a:t> with the domain names as dot com or dot in, we can use grouping by specifying question mark as pattern.  Check the second code for the example.</a:t>
            </a:r>
            <a:endParaRPr lang="en-IN" sz="1200" dirty="0" smtClean="0">
              <a:solidFill>
                <a:schemeClr val="bg1"/>
              </a:solidFill>
              <a:latin typeface="Lato" panose="020F0502020204030203" pitchFamily="34" charset="0"/>
            </a:endParaRPr>
          </a:p>
          <a:p>
            <a:endParaRPr lang="en-IN" sz="1200" dirty="0" smtClean="0">
              <a:solidFill>
                <a:schemeClr val="bg1"/>
              </a:solidFill>
              <a:latin typeface="Lato" panose="020F0502020204030203" pitchFamily="34" charset="0"/>
            </a:endParaRPr>
          </a:p>
          <a:p>
            <a:endParaRPr lang="en-IN" dirty="0"/>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13</a:t>
            </a:fld>
            <a:endParaRPr lang="en-US" altLang="en-US"/>
          </a:p>
        </p:txBody>
      </p:sp>
    </p:spTree>
    <p:extLst>
      <p:ext uri="{BB962C8B-B14F-4D97-AF65-F5344CB8AC3E}">
        <p14:creationId xmlns:p14="http://schemas.microsoft.com/office/powerpoint/2010/main" val="620029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50000"/>
              </a:lnSpc>
              <a:spcBef>
                <a:spcPct val="30000"/>
              </a:spcBef>
              <a:spcAft>
                <a:spcPct val="0"/>
              </a:spcAft>
              <a:buClrTx/>
              <a:buSzTx/>
              <a:buFontTx/>
              <a:buNone/>
              <a:tabLst/>
              <a:defRPr/>
            </a:pPr>
            <a:r>
              <a:rPr lang="en-US" sz="1200" dirty="0" smtClean="0">
                <a:solidFill>
                  <a:schemeClr val="accent4"/>
                </a:solidFill>
                <a:latin typeface="Lato" panose="020F0502020204030203" pitchFamily="34" charset="0"/>
              </a:rPr>
              <a:t>If we want to further validate the email address ; say ; identifying the email address which starts with lower case alphabets  and ends with the domain  dot com or dot in, we should specify the word boundary. For this, wrap the pattern with backslash ‘B’ which will ensure only those full words which match the pattern is returned.  Observe the result of the sample code given.</a:t>
            </a:r>
            <a:r>
              <a:rPr lang="en-US" dirty="0" smtClean="0">
                <a:solidFill>
                  <a:schemeClr val="bg1"/>
                </a:solidFill>
                <a:latin typeface="+mn-lt"/>
              </a:rPr>
              <a:t> </a:t>
            </a:r>
            <a:endParaRPr lang="en-US" sz="1200" dirty="0" smtClean="0">
              <a:solidFill>
                <a:schemeClr val="accent4"/>
              </a:solidFill>
              <a:latin typeface="Lato" panose="020F0502020204030203" pitchFamily="34" charset="0"/>
            </a:endParaRPr>
          </a:p>
          <a:p>
            <a:pPr>
              <a:lnSpc>
                <a:spcPct val="150000"/>
              </a:lnSpc>
            </a:pPr>
            <a:endParaRPr lang="en-US" sz="1200" dirty="0" smtClean="0">
              <a:solidFill>
                <a:schemeClr val="accent4"/>
              </a:solidFill>
              <a:latin typeface="Lato" panose="020F0502020204030203" pitchFamily="34" charset="0"/>
            </a:endParaRPr>
          </a:p>
          <a:p>
            <a:pPr>
              <a:lnSpc>
                <a:spcPct val="150000"/>
              </a:lnSpc>
            </a:pPr>
            <a:r>
              <a:rPr lang="en-US" sz="1200" dirty="0" smtClean="0">
                <a:solidFill>
                  <a:schemeClr val="accent4"/>
                </a:solidFill>
                <a:latin typeface="Lato" panose="020F0502020204030203" pitchFamily="34" charset="0"/>
              </a:rPr>
              <a:t>To treat the backslash b as it is, we can either wrap the string with ‘R’ operator which will read the string as a raw string or we have to specify b preceded by double backslash  which will detect the word boundaries.</a:t>
            </a:r>
          </a:p>
          <a:p>
            <a:pPr>
              <a:lnSpc>
                <a:spcPct val="150000"/>
              </a:lnSpc>
            </a:pPr>
            <a:endParaRPr lang="en-US" sz="1200" dirty="0" smtClean="0">
              <a:solidFill>
                <a:schemeClr val="accent4"/>
              </a:solidFill>
              <a:latin typeface="Lato" panose="020F0502020204030203" pitchFamily="34" charset="0"/>
            </a:endParaRPr>
          </a:p>
          <a:p>
            <a:pPr>
              <a:lnSpc>
                <a:spcPct val="150000"/>
              </a:lnSpc>
            </a:pPr>
            <a:r>
              <a:rPr lang="en-US" sz="1200" dirty="0" smtClean="0">
                <a:solidFill>
                  <a:schemeClr val="accent4"/>
                </a:solidFill>
                <a:latin typeface="Lato" panose="020F0502020204030203" pitchFamily="34" charset="0"/>
              </a:rPr>
              <a:t>We can use upper arrow symbol for checking the line startswith the specified pattern and dollar symbol for checking the line ends with the specified pattern.</a:t>
            </a:r>
          </a:p>
          <a:p>
            <a:endParaRPr lang="en-IN" dirty="0"/>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14</a:t>
            </a:fld>
            <a:endParaRPr lang="en-US" altLang="en-US"/>
          </a:p>
        </p:txBody>
      </p:sp>
    </p:spTree>
    <p:extLst>
      <p:ext uri="{BB962C8B-B14F-4D97-AF65-F5344CB8AC3E}">
        <p14:creationId xmlns:p14="http://schemas.microsoft.com/office/powerpoint/2010/main" val="4123107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Having</a:t>
            </a:r>
            <a:r>
              <a:rPr lang="en-US" baseline="0" dirty="0" smtClean="0"/>
              <a:t> completed this session </a:t>
            </a:r>
            <a:r>
              <a:rPr lang="en-US" dirty="0" smtClean="0"/>
              <a:t>you would</a:t>
            </a:r>
            <a:r>
              <a:rPr lang="en-US" baseline="0" dirty="0" smtClean="0"/>
              <a:t> have learnt to </a:t>
            </a:r>
            <a:r>
              <a:rPr lang="en-US" dirty="0" smtClean="0"/>
              <a:t>,</a:t>
            </a:r>
          </a:p>
          <a:p>
            <a:endParaRPr lang="en-US" dirty="0" smtClean="0"/>
          </a:p>
          <a:p>
            <a:r>
              <a:rPr lang="en-US" sz="1200" dirty="0" smtClean="0"/>
              <a:t>Identify Regular Expressions in Python</a:t>
            </a:r>
          </a:p>
          <a:p>
            <a:pPr marL="0" indent="0">
              <a:buNone/>
            </a:pPr>
            <a:endParaRPr lang="en-US" sz="1200" dirty="0" smtClean="0"/>
          </a:p>
          <a:p>
            <a:r>
              <a:rPr lang="en-US" sz="1200" dirty="0" smtClean="0"/>
              <a:t>Choose various methods in the RE module to manipulate data</a:t>
            </a:r>
          </a:p>
          <a:p>
            <a:pPr marL="0" indent="0">
              <a:buNone/>
            </a:pPr>
            <a:endParaRPr lang="en-US" sz="1200" dirty="0" smtClean="0"/>
          </a:p>
          <a:p>
            <a:r>
              <a:rPr lang="en-US" sz="1200" dirty="0" smtClean="0"/>
              <a:t>Apply patterns in Regular Expressions</a:t>
            </a:r>
          </a:p>
          <a:p>
            <a:pPr marL="0" indent="0">
              <a:buNone/>
            </a:pPr>
            <a:endParaRPr lang="en-US" sz="1200" dirty="0" smtClean="0"/>
          </a:p>
          <a:p>
            <a:r>
              <a:rPr lang="en-US" sz="1200" dirty="0" smtClean="0"/>
              <a:t>Employ various methods to preprocess the text data</a:t>
            </a:r>
          </a:p>
          <a:p>
            <a:endParaRPr lang="en-US" sz="1200" dirty="0" smtClean="0"/>
          </a:p>
          <a:p>
            <a:endParaRPr lang="en-US" dirty="0" smtClean="0"/>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15</a:t>
            </a:fld>
            <a:endParaRPr lang="en-US" altLang="en-US" dirty="0"/>
          </a:p>
        </p:txBody>
      </p:sp>
    </p:spTree>
    <p:extLst>
      <p:ext uri="{BB962C8B-B14F-4D97-AF65-F5344CB8AC3E}">
        <p14:creationId xmlns:p14="http://schemas.microsoft.com/office/powerpoint/2010/main" val="3801169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cap="all" dirty="0" smtClean="0">
                <a:solidFill>
                  <a:schemeClr val="accent1"/>
                </a:solidFill>
                <a:latin typeface="Lato Black" panose="020F0A02020204030203" pitchFamily="34" charset="0"/>
              </a:rPr>
              <a:t>THANK you FOR </a:t>
            </a:r>
            <a:r>
              <a:rPr lang="en-US" sz="1200" cap="all" dirty="0" smtClean="0">
                <a:solidFill>
                  <a:schemeClr val="bg1"/>
                </a:solidFill>
                <a:latin typeface="Lato Black" panose="020F0A02020204030203" pitchFamily="34" charset="0"/>
              </a:rPr>
              <a:t>the attention.</a:t>
            </a:r>
            <a:endParaRPr lang="en-US" sz="1200" cap="all" dirty="0">
              <a:solidFill>
                <a:schemeClr val="bg1"/>
              </a:solidFill>
              <a:latin typeface="Lato Black" panose="020F0A02020204030203" pitchFamily="34" charset="0"/>
            </a:endParaRPr>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16</a:t>
            </a:fld>
            <a:endParaRPr lang="en-US" altLang="en-US"/>
          </a:p>
        </p:txBody>
      </p:sp>
    </p:spTree>
    <p:extLst>
      <p:ext uri="{BB962C8B-B14F-4D97-AF65-F5344CB8AC3E}">
        <p14:creationId xmlns:p14="http://schemas.microsoft.com/office/powerpoint/2010/main" val="2199128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completing this module, you will be able to,</a:t>
            </a:r>
          </a:p>
          <a:p>
            <a:endParaRPr lang="en-US" dirty="0" smtClean="0"/>
          </a:p>
          <a:p>
            <a:r>
              <a:rPr lang="en-US" sz="1200" dirty="0" smtClean="0"/>
              <a:t>Identify Regular Expressions in Python</a:t>
            </a:r>
          </a:p>
          <a:p>
            <a:pPr marL="0" indent="0">
              <a:buNone/>
            </a:pPr>
            <a:endParaRPr lang="en-US" sz="1200" dirty="0" smtClean="0"/>
          </a:p>
          <a:p>
            <a:r>
              <a:rPr lang="en-US" sz="1200" dirty="0" smtClean="0"/>
              <a:t>Choose various methods in the RE module to manipulate data</a:t>
            </a:r>
          </a:p>
          <a:p>
            <a:pPr marL="0" indent="0">
              <a:buNone/>
            </a:pPr>
            <a:endParaRPr lang="en-US" sz="1200" dirty="0" smtClean="0"/>
          </a:p>
          <a:p>
            <a:r>
              <a:rPr lang="en-US" sz="1200" dirty="0" smtClean="0"/>
              <a:t>Apply patterns in Regular Expressions</a:t>
            </a:r>
          </a:p>
          <a:p>
            <a:pPr marL="0" indent="0">
              <a:buNone/>
            </a:pPr>
            <a:endParaRPr lang="en-US" sz="1200" dirty="0" smtClean="0"/>
          </a:p>
          <a:p>
            <a:r>
              <a:rPr lang="en-US" sz="1200" dirty="0" smtClean="0"/>
              <a:t>Employ various methods to preprocess the text data</a:t>
            </a:r>
          </a:p>
          <a:p>
            <a:endParaRPr lang="en-US" dirty="0" smtClean="0"/>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2</a:t>
            </a:fld>
            <a:endParaRPr lang="en-US" altLang="en-US" dirty="0"/>
          </a:p>
        </p:txBody>
      </p:sp>
    </p:spTree>
    <p:extLst>
      <p:ext uri="{BB962C8B-B14F-4D97-AF65-F5344CB8AC3E}">
        <p14:creationId xmlns:p14="http://schemas.microsoft.com/office/powerpoint/2010/main" val="3801169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regular expression is a special sequence of characters that helps us to match or find other strings or sets of strings; using a specialized syntax held in a pattern.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That is Regular expressions are used to identify whether a pattern exists in a given sequence of characters or not.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They help in manipulating textual data, which is often a per-requisite for data science projects that involve text mining, searching patterns in a </a:t>
            </a:r>
            <a:r>
              <a:rPr lang="en-US" dirty="0" err="1" smtClean="0"/>
              <a:t>string,replacing</a:t>
            </a:r>
            <a:r>
              <a:rPr lang="en-US" dirty="0" smtClean="0"/>
              <a:t> text and extracting sub-strings.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Regular expressions help in manipulating textual data, which is often a per-requisite for data science projects.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we need to do some analysis on unstructured data; cleaning our text is a very crucial.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this case Python’s Regular expressions are very useful.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Python, regular expressions are supported by the ‘R E’  module.  In the upcoming sections we will learn how to use ‘R E’  module.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bg1"/>
              </a:solidFill>
              <a:latin typeface="Lato" panose="020F0502020204030203"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bg1"/>
              </a:solidFill>
              <a:latin typeface="Lato" panose="020F0502020204030203" pitchFamily="34" charset="0"/>
            </a:endParaRPr>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3</a:t>
            </a:fld>
            <a:endParaRPr lang="en-US" altLang="en-US"/>
          </a:p>
        </p:txBody>
      </p:sp>
    </p:spTree>
    <p:extLst>
      <p:ext uri="{BB962C8B-B14F-4D97-AF65-F5344CB8AC3E}">
        <p14:creationId xmlns:p14="http://schemas.microsoft.com/office/powerpoint/2010/main" val="2123652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latin typeface="Lato" panose="020F0502020204030203" pitchFamily="34" charset="0"/>
              </a:rPr>
              <a:t>Here, we can see an example using regular expressions in Python.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latin typeface="Lato" panose="020F0502020204030203" pitchFamily="34" charset="0"/>
              </a:rPr>
              <a:t>In the given program, we have a string variable that contains alphabets with mixed cases, numbers, and special characters.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latin typeface="Lato" panose="020F0502020204030203" pitchFamily="34" charset="0"/>
              </a:rPr>
              <a:t>If we need to search for alphabets with a smaller case, first we need to import Python’s  ‘R E’ module,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latin typeface="Lato" panose="020F0502020204030203" pitchFamily="34" charset="0"/>
              </a:rPr>
              <a:t>then define the pattern by using appropriate regular expressions and search that pattern in the string by using the search() method in the ‘R E’ module.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latin typeface="Lato" panose="020F0502020204030203" pitchFamily="34" charset="0"/>
              </a:rPr>
              <a:t>If a matching pattern found, the search method returns the string object; else, returns ‘None’.  Store the returned object of the search() method in a variable and then, using the if statement checks the result variable.  If the result is not a ‘None’ value, then print the message as  ‘match found’; else, print the message as ‘match not found’.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bg1"/>
              </a:solidFill>
              <a:latin typeface="Lato" panose="020F0502020204030203"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bg1"/>
              </a:solidFill>
              <a:latin typeface="Lato" panose="020F0502020204030203" pitchFamily="34" charset="0"/>
            </a:endParaRPr>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4</a:t>
            </a:fld>
            <a:endParaRPr lang="en-US" altLang="en-US"/>
          </a:p>
        </p:txBody>
      </p:sp>
    </p:spTree>
    <p:extLst>
      <p:ext uri="{BB962C8B-B14F-4D97-AF65-F5344CB8AC3E}">
        <p14:creationId xmlns:p14="http://schemas.microsoft.com/office/powerpoint/2010/main" val="2535970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Regular expression patterns are compiled into a series of byte codes which are executed by a matching engine.  </a:t>
            </a:r>
          </a:p>
          <a:p>
            <a:r>
              <a:rPr lang="en-US" dirty="0" smtClean="0"/>
              <a:t>Python provides various special patterns to perform the searching easier.  </a:t>
            </a:r>
          </a:p>
          <a:p>
            <a:r>
              <a:rPr lang="en-US" dirty="0" smtClean="0"/>
              <a:t>For instance; to search for the smaller case alphabets in a string, instead of checking individual character one by one, we can create a special pattern  by specifying small letter a to z inside square brackets.  </a:t>
            </a:r>
          </a:p>
          <a:p>
            <a:r>
              <a:rPr lang="en-US" dirty="0" smtClean="0"/>
              <a:t>This pattern helps us to identify the presence of any lower case alphabet between a to z.</a:t>
            </a:r>
          </a:p>
          <a:p>
            <a:endParaRPr lang="en-IN" dirty="0"/>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5</a:t>
            </a:fld>
            <a:endParaRPr lang="en-US" altLang="en-US"/>
          </a:p>
        </p:txBody>
      </p:sp>
    </p:spTree>
    <p:extLst>
      <p:ext uri="{BB962C8B-B14F-4D97-AF65-F5344CB8AC3E}">
        <p14:creationId xmlns:p14="http://schemas.microsoft.com/office/powerpoint/2010/main" val="1312069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start()</a:t>
            </a:r>
            <a:r>
              <a:rPr lang="en-US" baseline="0" dirty="0" smtClean="0"/>
              <a:t> and end() methods, we can get the starting and ending position pattern we search in the string.</a:t>
            </a:r>
          </a:p>
          <a:p>
            <a:r>
              <a:rPr lang="en-US" baseline="0" dirty="0" smtClean="0"/>
              <a:t>Always, it is good to check the output of search() method, before accessing the results.  </a:t>
            </a:r>
          </a:p>
          <a:p>
            <a:r>
              <a:rPr lang="en-US" baseline="0" dirty="0" smtClean="0"/>
              <a:t>In the given snippet, we are searching the word ‘Special’  in the string.</a:t>
            </a:r>
          </a:p>
          <a:p>
            <a:r>
              <a:rPr lang="en-US" baseline="0" dirty="0" smtClean="0"/>
              <a:t>Since we are searching for capital case, the match will not be found.  </a:t>
            </a:r>
          </a:p>
          <a:p>
            <a:r>
              <a:rPr lang="en-US" baseline="0" dirty="0" smtClean="0"/>
              <a:t>So the search function will return ‘None’  value.   </a:t>
            </a:r>
            <a:endParaRPr lang="en-US" dirty="0" smtClean="0"/>
          </a:p>
          <a:p>
            <a:endParaRPr lang="en-IN" dirty="0"/>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6</a:t>
            </a:fld>
            <a:endParaRPr lang="en-US" altLang="en-US"/>
          </a:p>
        </p:txBody>
      </p:sp>
    </p:spTree>
    <p:extLst>
      <p:ext uri="{BB962C8B-B14F-4D97-AF65-F5344CB8AC3E}">
        <p14:creationId xmlns:p14="http://schemas.microsoft.com/office/powerpoint/2010/main" val="1454761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in this slide,</a:t>
            </a:r>
            <a:r>
              <a:rPr lang="en-US" baseline="0" dirty="0" smtClean="0"/>
              <a:t> you can see some commonly used patterns.</a:t>
            </a:r>
          </a:p>
          <a:p>
            <a:r>
              <a:rPr lang="en-US" baseline="0" dirty="0" smtClean="0"/>
              <a:t>Observe the list.</a:t>
            </a:r>
          </a:p>
          <a:p>
            <a:endParaRPr lang="en-IN" dirty="0"/>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7</a:t>
            </a:fld>
            <a:endParaRPr lang="en-US" altLang="en-US"/>
          </a:p>
        </p:txBody>
      </p:sp>
    </p:spTree>
    <p:extLst>
      <p:ext uri="{BB962C8B-B14F-4D97-AF65-F5344CB8AC3E}">
        <p14:creationId xmlns:p14="http://schemas.microsoft.com/office/powerpoint/2010/main" val="707842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Python’s ‘RE’ module</a:t>
            </a:r>
            <a:r>
              <a:rPr lang="en-US" baseline="0" dirty="0" smtClean="0"/>
              <a:t> provides ‘find all()’ method  which returns all non overlapping matches of pattern in string, as a list of strings. </a:t>
            </a:r>
          </a:p>
          <a:p>
            <a:r>
              <a:rPr lang="en-US" baseline="0" dirty="0" smtClean="0"/>
              <a:t>The string is scanned left-to-right, and matches are returned in the order found. </a:t>
            </a:r>
          </a:p>
          <a:p>
            <a:r>
              <a:rPr lang="en-US" baseline="0" dirty="0" smtClean="0"/>
              <a:t>If one or more groups are present in the pattern, list of groups is returned. </a:t>
            </a:r>
          </a:p>
          <a:p>
            <a:r>
              <a:rPr lang="en-US" baseline="0" dirty="0" smtClean="0"/>
              <a:t>This will be a list of tuples if the pattern has more than one group. </a:t>
            </a:r>
          </a:p>
          <a:p>
            <a:endParaRPr lang="en-US" baseline="0" dirty="0" smtClean="0"/>
          </a:p>
          <a:p>
            <a:r>
              <a:rPr lang="en-US" baseline="0" dirty="0" smtClean="0"/>
              <a:t>The first code snippet helps us to find all characters that are in both upper and lower case. </a:t>
            </a:r>
          </a:p>
          <a:p>
            <a:r>
              <a:rPr lang="en-US" baseline="0" dirty="0" smtClean="0"/>
              <a:t>In this case, the find all() method returns each and every matching alphabets separately.   </a:t>
            </a:r>
          </a:p>
          <a:p>
            <a:endParaRPr lang="en-US" baseline="0" dirty="0" smtClean="0"/>
          </a:p>
          <a:p>
            <a:r>
              <a:rPr lang="en-US" baseline="0" dirty="0" smtClean="0"/>
              <a:t>In the second snippet’s ‘plus’ symbol in the pattern helps us to look for one or more characters that are together. </a:t>
            </a:r>
          </a:p>
          <a:p>
            <a:r>
              <a:rPr lang="en-US" baseline="0" dirty="0" smtClean="0"/>
              <a:t>In this case, the find all() method returns the alphabets separately if there is one character found,  else it returns as a group of characters.  </a:t>
            </a:r>
          </a:p>
          <a:p>
            <a:r>
              <a:rPr lang="en-US" baseline="0" dirty="0" smtClean="0"/>
              <a:t>Please observe the output of the given codes.</a:t>
            </a:r>
          </a:p>
          <a:p>
            <a:endParaRPr lang="en-IN" dirty="0"/>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8</a:t>
            </a:fld>
            <a:endParaRPr lang="en-US" altLang="en-US"/>
          </a:p>
        </p:txBody>
      </p:sp>
    </p:spTree>
    <p:extLst>
      <p:ext uri="{BB962C8B-B14F-4D97-AF65-F5344CB8AC3E}">
        <p14:creationId xmlns:p14="http://schemas.microsoft.com/office/powerpoint/2010/main" val="3940503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sz="1200" dirty="0" smtClean="0">
                <a:solidFill>
                  <a:schemeClr val="accent4"/>
                </a:solidFill>
                <a:latin typeface="Lato" panose="020F0502020204030203" pitchFamily="34" charset="0"/>
              </a:rPr>
              <a:t>Usually, the regular expressions are used to validate the format of email addresses or password during registration.  </a:t>
            </a:r>
          </a:p>
          <a:p>
            <a:pPr>
              <a:lnSpc>
                <a:spcPct val="150000"/>
              </a:lnSpc>
            </a:pPr>
            <a:r>
              <a:rPr lang="en-US" sz="1200" dirty="0" smtClean="0">
                <a:solidFill>
                  <a:schemeClr val="accent4"/>
                </a:solidFill>
                <a:latin typeface="Lato" panose="020F0502020204030203" pitchFamily="34" charset="0"/>
              </a:rPr>
              <a:t>In the given program, we need to identify all the valid email addresses from the given string.    </a:t>
            </a:r>
          </a:p>
          <a:p>
            <a:pPr>
              <a:lnSpc>
                <a:spcPct val="150000"/>
              </a:lnSpc>
            </a:pPr>
            <a:r>
              <a:rPr lang="en-US" sz="1200" dirty="0" smtClean="0">
                <a:solidFill>
                  <a:schemeClr val="accent4"/>
                </a:solidFill>
                <a:latin typeface="Lato" panose="020F0502020204030203" pitchFamily="34" charset="0"/>
              </a:rPr>
              <a:t>For this we have to give the pattern which we should check for some characters; followed by “@” symbol followed by some characters and then by “dot com”.  </a:t>
            </a:r>
          </a:p>
          <a:p>
            <a:pPr>
              <a:lnSpc>
                <a:spcPct val="150000"/>
              </a:lnSpc>
            </a:pPr>
            <a:r>
              <a:rPr lang="en-US" sz="1200" dirty="0" smtClean="0">
                <a:solidFill>
                  <a:schemeClr val="accent4"/>
                </a:solidFill>
                <a:latin typeface="Lato" panose="020F0502020204030203" pitchFamily="34" charset="0"/>
              </a:rPr>
              <a:t>If matching string found; find</a:t>
            </a:r>
            <a:r>
              <a:rPr lang="en-US" sz="1200" baseline="0" dirty="0" smtClean="0">
                <a:solidFill>
                  <a:schemeClr val="accent4"/>
                </a:solidFill>
                <a:latin typeface="Lato" panose="020F0502020204030203" pitchFamily="34" charset="0"/>
              </a:rPr>
              <a:t> </a:t>
            </a:r>
            <a:r>
              <a:rPr lang="en-US" sz="1200" dirty="0" smtClean="0">
                <a:solidFill>
                  <a:schemeClr val="accent4"/>
                </a:solidFill>
                <a:latin typeface="Lato" panose="020F0502020204030203" pitchFamily="34" charset="0"/>
              </a:rPr>
              <a:t>all() function will return the matching string.  Observe the given code snippets.</a:t>
            </a:r>
          </a:p>
          <a:p>
            <a:endParaRPr lang="en-IN" dirty="0"/>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9</a:t>
            </a:fld>
            <a:endParaRPr lang="en-US" altLang="en-US"/>
          </a:p>
        </p:txBody>
      </p:sp>
    </p:spTree>
    <p:extLst>
      <p:ext uri="{BB962C8B-B14F-4D97-AF65-F5344CB8AC3E}">
        <p14:creationId xmlns:p14="http://schemas.microsoft.com/office/powerpoint/2010/main" val="95768316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 name="Picture 5" descr="C:\Documents and Settings\sudha\Desktop\globe.jpg"/>
          <p:cNvPicPr>
            <a:picLocks noChangeAspect="1" noChangeArrowheads="1"/>
          </p:cNvPicPr>
          <p:nvPr userDrawn="1"/>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500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1813" y="2"/>
            <a:ext cx="1223381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01600" y="2362201"/>
            <a:ext cx="8240299" cy="1470026"/>
          </a:xfrm>
        </p:spPr>
        <p:txBody>
          <a:bodyPr anchor="t"/>
          <a:lstStyle>
            <a:lvl1pPr algn="r">
              <a:defRPr sz="4800" b="1" cap="small" baseline="0">
                <a:solidFill>
                  <a:srgbClr val="003300"/>
                </a:solidFill>
                <a:latin typeface="+mj-lt"/>
              </a:defRPr>
            </a:lvl1pPr>
          </a:lstStyle>
          <a:p>
            <a:r>
              <a:rPr lang="en-US" dirty="0"/>
              <a:t>Click to edit Master title style</a:t>
            </a:r>
          </a:p>
        </p:txBody>
      </p:sp>
      <p:pic>
        <p:nvPicPr>
          <p:cNvPr id="5" name="Picture 4">
            <a:extLst>
              <a:ext uri="{FF2B5EF4-FFF2-40B4-BE49-F238E27FC236}">
                <a16:creationId xmlns="" xmlns:a16="http://schemas.microsoft.com/office/drawing/2014/main" id="{F5AACC06-0C7B-41E7-8514-9134E187D30B}"/>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8600" y="304800"/>
            <a:ext cx="859536" cy="932688"/>
          </a:xfrm>
          <a:prstGeom prst="rect">
            <a:avLst/>
          </a:prstGeom>
        </p:spPr>
      </p:pic>
    </p:spTree>
    <p:extLst>
      <p:ext uri="{BB962C8B-B14F-4D97-AF65-F5344CB8AC3E}">
        <p14:creationId xmlns:p14="http://schemas.microsoft.com/office/powerpoint/2010/main" val="3879057923"/>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b="1">
                <a:latin typeface="+mj-lt"/>
              </a:defRPr>
            </a:lvl1pPr>
          </a:lstStyle>
          <a:p>
            <a:r>
              <a:rPr lang="en-US" dirty="0"/>
              <a:t>Click to edit Master title style</a:t>
            </a:r>
          </a:p>
        </p:txBody>
      </p:sp>
    </p:spTree>
    <p:extLst>
      <p:ext uri="{BB962C8B-B14F-4D97-AF65-F5344CB8AC3E}">
        <p14:creationId xmlns:p14="http://schemas.microsoft.com/office/powerpoint/2010/main" val="131846559"/>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0" y="2590801"/>
            <a:ext cx="5791200" cy="1819278"/>
          </a:xfrm>
        </p:spPr>
        <p:txBody>
          <a:bodyPr anchor="b"/>
          <a:lstStyle>
            <a:lvl1pPr algn="l">
              <a:defRPr sz="4000" b="1" cap="small" baseline="0">
                <a:solidFill>
                  <a:srgbClr val="003300"/>
                </a:solidFill>
                <a:latin typeface="+mj-lt"/>
              </a:defRPr>
            </a:lvl1pPr>
          </a:lstStyle>
          <a:p>
            <a:r>
              <a:rPr lang="en-US" dirty="0"/>
              <a:t>Click to edit Master title style</a:t>
            </a:r>
          </a:p>
        </p:txBody>
      </p:sp>
      <p:sp>
        <p:nvSpPr>
          <p:cNvPr id="10" name="Picture Placeholder 9"/>
          <p:cNvSpPr>
            <a:spLocks noGrp="1"/>
          </p:cNvSpPr>
          <p:nvPr>
            <p:ph type="pic" sz="quarter" idx="13"/>
          </p:nvPr>
        </p:nvSpPr>
        <p:spPr>
          <a:xfrm>
            <a:off x="9042400" y="5334000"/>
            <a:ext cx="2844800" cy="990600"/>
          </a:xfrm>
        </p:spPr>
        <p:txBody>
          <a:bodyPr rtlCol="0">
            <a:normAutofit/>
          </a:bodyPr>
          <a:lstStyle>
            <a:lvl1pPr marL="0" indent="0" algn="ctr">
              <a:buNone/>
              <a:defRPr sz="1800"/>
            </a:lvl1pPr>
          </a:lstStyle>
          <a:p>
            <a:pPr lvl="0"/>
            <a:r>
              <a:rPr lang="en-US" noProof="0"/>
              <a:t>Click icon to add picture</a:t>
            </a:r>
            <a:endParaRPr lang="en-US" noProof="0" dirty="0"/>
          </a:p>
        </p:txBody>
      </p:sp>
    </p:spTree>
    <p:extLst>
      <p:ext uri="{BB962C8B-B14F-4D97-AF65-F5344CB8AC3E}">
        <p14:creationId xmlns:p14="http://schemas.microsoft.com/office/powerpoint/2010/main" val="1321705976"/>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0" y="269632"/>
            <a:ext cx="10769600" cy="1143000"/>
          </a:xfrm>
        </p:spPr>
        <p:txBody>
          <a:bodyPr/>
          <a:lstStyle>
            <a:lvl1pPr algn="l">
              <a:defRPr lang="en-US" sz="4000" b="1" dirty="0">
                <a:latin typeface="+mj-lt"/>
              </a:defRPr>
            </a:lvl1pPr>
          </a:lstStyle>
          <a:p>
            <a:r>
              <a:rPr lang="en-US" dirty="0"/>
              <a:t>Click to edit Master title style</a:t>
            </a:r>
          </a:p>
        </p:txBody>
      </p:sp>
      <p:sp>
        <p:nvSpPr>
          <p:cNvPr id="3" name="Content Placeholder 2"/>
          <p:cNvSpPr>
            <a:spLocks noGrp="1"/>
          </p:cNvSpPr>
          <p:nvPr>
            <p:ph idx="1"/>
          </p:nvPr>
        </p:nvSpPr>
        <p:spPr>
          <a:xfrm>
            <a:off x="1016000" y="1596413"/>
            <a:ext cx="10769600" cy="4297363"/>
          </a:xfrm>
        </p:spPr>
        <p:txBody>
          <a:bodyPr>
            <a:normAutofit/>
          </a:bodyPr>
          <a:lstStyle>
            <a:lvl1pPr>
              <a:defRPr sz="2400">
                <a:latin typeface="+mn-lt"/>
              </a:defRPr>
            </a:lvl1pPr>
            <a:lvl2pPr>
              <a:defRPr sz="2000">
                <a:latin typeface="+mn-lt"/>
              </a:defRPr>
            </a:lvl2pPr>
            <a:lvl3pPr>
              <a:defRPr sz="1800">
                <a:latin typeface="+mn-lt"/>
              </a:defRPr>
            </a:lvl3pPr>
            <a:lvl4pPr>
              <a:defRPr sz="1800">
                <a:latin typeface="+mn-lt"/>
              </a:defRPr>
            </a:lvl4pPr>
            <a:lvl5pPr>
              <a:defRPr sz="18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35756738"/>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rtl="0" eaLnBrk="0" fontAlgn="base" hangingPunct="0">
              <a:spcBef>
                <a:spcPct val="0"/>
              </a:spcBef>
              <a:spcAft>
                <a:spcPct val="0"/>
              </a:spcAft>
              <a:defRPr lang="en-US" sz="4000" b="1"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sz="half" idx="1"/>
          </p:nvPr>
        </p:nvSpPr>
        <p:spPr>
          <a:xfrm>
            <a:off x="914400" y="1600201"/>
            <a:ext cx="5384800" cy="4525963"/>
          </a:xfrm>
        </p:spPr>
        <p:txBody>
          <a:bodyPr/>
          <a:lstStyle>
            <a:lvl1pPr algn="l" rtl="0" eaLnBrk="0" fontAlgn="base" hangingPunct="0">
              <a:spcBef>
                <a:spcPct val="20000"/>
              </a:spcBef>
              <a:spcAft>
                <a:spcPct val="0"/>
              </a:spcAft>
              <a:buFont typeface="Arial" charset="0"/>
              <a:defRPr lang="en-US" sz="2400" kern="1200" dirty="0" smtClean="0">
                <a:solidFill>
                  <a:schemeClr val="tx1"/>
                </a:solidFill>
                <a:latin typeface="+mn-lt"/>
                <a:ea typeface="+mn-ea"/>
                <a:cs typeface="+mn-cs"/>
              </a:defRPr>
            </a:lvl1pPr>
            <a:lvl2pPr algn="l" rtl="0" eaLnBrk="0" fontAlgn="base" hangingPunct="0">
              <a:spcBef>
                <a:spcPct val="20000"/>
              </a:spcBef>
              <a:spcAft>
                <a:spcPct val="0"/>
              </a:spcAft>
              <a:buFont typeface="Arial" charset="0"/>
              <a:defRPr lang="en-US" sz="2000" kern="1200" dirty="0" smtClean="0">
                <a:solidFill>
                  <a:schemeClr val="tx1"/>
                </a:solidFill>
                <a:latin typeface="+mn-lt"/>
                <a:ea typeface="+mn-ea"/>
                <a:cs typeface="+mn-cs"/>
              </a:defRPr>
            </a:lvl2pPr>
            <a:lvl3pPr algn="l" rtl="0" eaLnBrk="0" fontAlgn="base" hangingPunct="0">
              <a:spcBef>
                <a:spcPct val="20000"/>
              </a:spcBef>
              <a:spcAft>
                <a:spcPct val="0"/>
              </a:spcAft>
              <a:buFont typeface="Arial" charset="0"/>
              <a:defRPr lang="en-US" sz="1800" kern="1200" dirty="0" smtClean="0">
                <a:solidFill>
                  <a:schemeClr val="tx1"/>
                </a:solidFill>
                <a:latin typeface="+mn-lt"/>
                <a:ea typeface="+mn-ea"/>
                <a:cs typeface="+mn-cs"/>
              </a:defRPr>
            </a:lvl3pPr>
            <a:lvl4pPr algn="l" rtl="0" eaLnBrk="0" fontAlgn="base" hangingPunct="0">
              <a:spcBef>
                <a:spcPct val="20000"/>
              </a:spcBef>
              <a:spcAft>
                <a:spcPct val="0"/>
              </a:spcAft>
              <a:buFont typeface="Arial" charset="0"/>
              <a:defRPr lang="en-US" sz="1600" kern="1200" dirty="0" smtClean="0">
                <a:solidFill>
                  <a:schemeClr val="tx1"/>
                </a:solidFill>
                <a:latin typeface="+mn-lt"/>
                <a:ea typeface="+mn-ea"/>
                <a:cs typeface="+mn-cs"/>
              </a:defRPr>
            </a:lvl4pPr>
            <a:lvl5pPr algn="l" rtl="0" eaLnBrk="0" fontAlgn="base" hangingPunct="0">
              <a:spcBef>
                <a:spcPct val="20000"/>
              </a:spcBef>
              <a:spcAft>
                <a:spcPct val="0"/>
              </a:spcAft>
              <a:buFont typeface="Arial" charset="0"/>
              <a:defRPr lang="en-US" sz="16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502400" y="1600201"/>
            <a:ext cx="5384800" cy="4525963"/>
          </a:xfrm>
        </p:spPr>
        <p:txBody>
          <a:bodyPr/>
          <a:lstStyle>
            <a:lvl1pPr algn="l" rtl="0" eaLnBrk="0" fontAlgn="base" hangingPunct="0">
              <a:spcBef>
                <a:spcPct val="20000"/>
              </a:spcBef>
              <a:spcAft>
                <a:spcPct val="0"/>
              </a:spcAft>
              <a:buFont typeface="Arial" charset="0"/>
              <a:defRPr lang="en-US" sz="2400" kern="1200" dirty="0" smtClean="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lang="en-US" sz="2000" kern="1200" dirty="0" smtClean="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lang="en-US" sz="1800" kern="1200" dirty="0" smtClean="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lang="en-US" sz="1600" kern="1200" dirty="0" smtClean="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lang="en-US" sz="16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marL="742950" lvl="1" indent="-285750" algn="l" rtl="0" eaLnBrk="0" fontAlgn="base" hangingPunct="0">
              <a:spcBef>
                <a:spcPct val="20000"/>
              </a:spcBef>
              <a:spcAft>
                <a:spcPct val="0"/>
              </a:spcAft>
              <a:buFont typeface="Arial" charset="0"/>
              <a:buChar char="–"/>
            </a:pPr>
            <a:r>
              <a:rPr lang="en-US" dirty="0"/>
              <a:t>Second level</a:t>
            </a:r>
          </a:p>
          <a:p>
            <a:pPr marL="1143000" lvl="2" indent="-228600" algn="l" rtl="0" eaLnBrk="0" fontAlgn="base" hangingPunct="0">
              <a:spcBef>
                <a:spcPct val="20000"/>
              </a:spcBef>
              <a:spcAft>
                <a:spcPct val="0"/>
              </a:spcAft>
              <a:buFont typeface="Arial" charset="0"/>
              <a:buChar char="•"/>
            </a:pPr>
            <a:r>
              <a:rPr lang="en-US" dirty="0"/>
              <a:t>Third level</a:t>
            </a:r>
          </a:p>
          <a:p>
            <a:pPr marL="1600200" lvl="3" indent="-228600" algn="l" rtl="0" eaLnBrk="0" fontAlgn="base" hangingPunct="0">
              <a:spcBef>
                <a:spcPct val="20000"/>
              </a:spcBef>
              <a:spcAft>
                <a:spcPct val="0"/>
              </a:spcAft>
              <a:buFont typeface="Arial" charset="0"/>
              <a:buChar char="–"/>
            </a:pPr>
            <a:r>
              <a:rPr lang="en-US" dirty="0"/>
              <a:t>Fourth level</a:t>
            </a:r>
          </a:p>
          <a:p>
            <a:pPr marL="2057400" lvl="4" indent="-228600" algn="l" rtl="0" eaLnBrk="0" fontAlgn="base" hangingPunct="0">
              <a:spcBef>
                <a:spcPct val="20000"/>
              </a:spcBef>
              <a:spcAft>
                <a:spcPct val="0"/>
              </a:spcAft>
              <a:buFont typeface="Arial" charset="0"/>
              <a:buChar char="»"/>
            </a:pPr>
            <a:r>
              <a:rPr lang="en-US" dirty="0"/>
              <a:t>Fifth level</a:t>
            </a:r>
          </a:p>
        </p:txBody>
      </p:sp>
    </p:spTree>
    <p:extLst>
      <p:ext uri="{BB962C8B-B14F-4D97-AF65-F5344CB8AC3E}">
        <p14:creationId xmlns:p14="http://schemas.microsoft.com/office/powerpoint/2010/main" val="3115710661"/>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rtl="0" eaLnBrk="0" fontAlgn="base" hangingPunct="0">
              <a:spcBef>
                <a:spcPct val="0"/>
              </a:spcBef>
              <a:spcAft>
                <a:spcPct val="0"/>
              </a:spcAft>
              <a:defRPr lang="en-US" sz="4000" b="1" kern="1200" dirty="0">
                <a:solidFill>
                  <a:schemeClr val="tx1"/>
                </a:solidFill>
                <a:latin typeface="+mj-lt"/>
                <a:ea typeface="+mj-ea"/>
                <a:cs typeface="+mj-cs"/>
              </a:defRPr>
            </a:lvl1pPr>
          </a:lstStyle>
          <a:p>
            <a:r>
              <a:rPr lang="en-US" dirty="0"/>
              <a:t>Click to edit Master title style</a:t>
            </a:r>
          </a:p>
        </p:txBody>
      </p:sp>
      <p:sp>
        <p:nvSpPr>
          <p:cNvPr id="3" name="Text Placeholder 2"/>
          <p:cNvSpPr>
            <a:spLocks noGrp="1"/>
          </p:cNvSpPr>
          <p:nvPr>
            <p:ph type="body" idx="1"/>
          </p:nvPr>
        </p:nvSpPr>
        <p:spPr>
          <a:xfrm>
            <a:off x="914400" y="1535113"/>
            <a:ext cx="5386917"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914400" y="2174878"/>
            <a:ext cx="5386917"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98172" y="1535113"/>
            <a:ext cx="5389033" cy="639762"/>
          </a:xfrm>
        </p:spPr>
        <p:txBody>
          <a:bodyPr anchor="b"/>
          <a:lstStyle>
            <a:lvl1pPr marL="0" indent="0">
              <a:buNone/>
              <a:defRPr lang="en-US" sz="2400" b="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rtl="0" eaLnBrk="0" fontAlgn="base" hangingPunct="0">
              <a:spcBef>
                <a:spcPct val="20000"/>
              </a:spcBef>
              <a:spcAft>
                <a:spcPct val="0"/>
              </a:spcAft>
              <a:buFont typeface="Arial" charset="0"/>
              <a:buNone/>
            </a:pPr>
            <a:r>
              <a:rPr lang="en-US" dirty="0"/>
              <a:t>Click to edit Master text styles</a:t>
            </a:r>
          </a:p>
        </p:txBody>
      </p:sp>
      <p:sp>
        <p:nvSpPr>
          <p:cNvPr id="6" name="Content Placeholder 5"/>
          <p:cNvSpPr>
            <a:spLocks noGrp="1"/>
          </p:cNvSpPr>
          <p:nvPr>
            <p:ph sz="quarter" idx="4"/>
          </p:nvPr>
        </p:nvSpPr>
        <p:spPr>
          <a:xfrm>
            <a:off x="6498172" y="2174878"/>
            <a:ext cx="5389033"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07076575"/>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1" y="273050"/>
            <a:ext cx="4011084" cy="1162050"/>
          </a:xfrm>
        </p:spPr>
        <p:txBody>
          <a:bodyPr anchor="b"/>
          <a:lstStyle>
            <a:lvl1pPr algn="l">
              <a:defRPr sz="2400" b="1">
                <a:latin typeface="+mj-lt"/>
              </a:defRPr>
            </a:lvl1pPr>
          </a:lstStyle>
          <a:p>
            <a:r>
              <a:rPr lang="en-US" dirty="0"/>
              <a:t>Click to edit Master title style</a:t>
            </a:r>
          </a:p>
        </p:txBody>
      </p:sp>
      <p:sp>
        <p:nvSpPr>
          <p:cNvPr id="3" name="Content Placeholder 2"/>
          <p:cNvSpPr>
            <a:spLocks noGrp="1"/>
          </p:cNvSpPr>
          <p:nvPr>
            <p:ph idx="1"/>
          </p:nvPr>
        </p:nvSpPr>
        <p:spPr>
          <a:xfrm>
            <a:off x="5071533" y="1219201"/>
            <a:ext cx="6815667" cy="4906963"/>
          </a:xfrm>
        </p:spPr>
        <p:txBody>
          <a:bodyPr/>
          <a:lstStyle>
            <a:lvl1pPr>
              <a:defRPr sz="24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914401" y="1435101"/>
            <a:ext cx="4011084" cy="4691063"/>
          </a:xfrm>
        </p:spPr>
        <p:txBody>
          <a:bodyPr/>
          <a:lstStyle>
            <a:lvl1pPr marL="0" indent="0">
              <a:buNone/>
              <a:defRPr sz="1400">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738466312"/>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atin typeface="+mj-lt"/>
              </a:defRPr>
            </a:lvl1pPr>
          </a:lstStyle>
          <a:p>
            <a:r>
              <a:rPr lang="en-US" dirty="0"/>
              <a:t>Click to edit Master title style</a:t>
            </a:r>
          </a:p>
        </p:txBody>
      </p:sp>
      <p:sp>
        <p:nvSpPr>
          <p:cNvPr id="3" name="Picture Placeholder 2"/>
          <p:cNvSpPr>
            <a:spLocks noGrp="1"/>
          </p:cNvSpPr>
          <p:nvPr>
            <p:ph type="pic" idx="1"/>
          </p:nvPr>
        </p:nvSpPr>
        <p:spPr>
          <a:xfrm>
            <a:off x="2389717" y="612778"/>
            <a:ext cx="7315200" cy="4114800"/>
          </a:xfrm>
        </p:spPr>
        <p:txBody>
          <a:bodyPr rtlCol="0">
            <a:normAutofit/>
          </a:bodyPr>
          <a:lstStyle>
            <a:lvl1pPr marL="0" indent="0">
              <a:buNone/>
              <a:defRPr sz="3200" b="1">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301280001"/>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b="1">
                <a:latin typeface="+mj-lt"/>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82229969"/>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061884"/>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alpha val="0"/>
          </a:schemeClr>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1015502" y="304091"/>
            <a:ext cx="10770297" cy="1144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1015502" y="1599417"/>
            <a:ext cx="10770297" cy="452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 xmlns:a16="http://schemas.microsoft.com/office/drawing/2014/main" id="{D832AF1A-B1D5-476C-B624-E99897974FCE}"/>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0926263" y="304091"/>
            <a:ext cx="859536" cy="932688"/>
          </a:xfrm>
          <a:prstGeom prst="rect">
            <a:avLst/>
          </a:prstGeom>
        </p:spPr>
      </p:pic>
    </p:spTree>
    <p:extLst>
      <p:ext uri="{BB962C8B-B14F-4D97-AF65-F5344CB8AC3E}">
        <p14:creationId xmlns:p14="http://schemas.microsoft.com/office/powerpoint/2010/main" val="3550826038"/>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Lst>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xStyles>
    <p:titleStyle>
      <a:lvl1pPr algn="l" rtl="0" eaLnBrk="0" fontAlgn="base" hangingPunct="0">
        <a:spcBef>
          <a:spcPct val="0"/>
        </a:spcBef>
        <a:spcAft>
          <a:spcPct val="0"/>
        </a:spcAft>
        <a:defRPr lang="en-US" sz="4400" kern="1200" dirty="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pitchFamily="34" charset="0"/>
        </a:defRPr>
      </a:lvl2pPr>
      <a:lvl3pPr algn="l" rtl="0" eaLnBrk="0" fontAlgn="base" hangingPunct="0">
        <a:spcBef>
          <a:spcPct val="0"/>
        </a:spcBef>
        <a:spcAft>
          <a:spcPct val="0"/>
        </a:spcAft>
        <a:defRPr sz="4400">
          <a:solidFill>
            <a:schemeClr val="tx1"/>
          </a:solidFill>
          <a:latin typeface="Calibri" pitchFamily="34" charset="0"/>
        </a:defRPr>
      </a:lvl3pPr>
      <a:lvl4pPr algn="l" rtl="0" eaLnBrk="0" fontAlgn="base" hangingPunct="0">
        <a:spcBef>
          <a:spcPct val="0"/>
        </a:spcBef>
        <a:spcAft>
          <a:spcPct val="0"/>
        </a:spcAft>
        <a:defRPr sz="4400">
          <a:solidFill>
            <a:schemeClr val="tx1"/>
          </a:solidFill>
          <a:latin typeface="Calibri" pitchFamily="34" charset="0"/>
        </a:defRPr>
      </a:lvl4pPr>
      <a:lvl5pPr algn="l" rtl="0" eaLnBrk="0" fontAlgn="base" hangingPunct="0">
        <a:spcBef>
          <a:spcPct val="0"/>
        </a:spcBef>
        <a:spcAft>
          <a:spcPct val="0"/>
        </a:spcAft>
        <a:defRPr sz="4400">
          <a:solidFill>
            <a:schemeClr val="tx1"/>
          </a:solidFill>
          <a:latin typeface="Calibri" pitchFamily="34" charset="0"/>
        </a:defRPr>
      </a:lvl5pPr>
      <a:lvl6pPr marL="457200" algn="l" rtl="0" fontAlgn="base">
        <a:spcBef>
          <a:spcPct val="0"/>
        </a:spcBef>
        <a:spcAft>
          <a:spcPct val="0"/>
        </a:spcAft>
        <a:defRPr sz="4400">
          <a:solidFill>
            <a:schemeClr val="tx1"/>
          </a:solidFill>
          <a:latin typeface="Calibri" pitchFamily="34" charset="0"/>
        </a:defRPr>
      </a:lvl6pPr>
      <a:lvl7pPr marL="914400" algn="l" rtl="0" fontAlgn="base">
        <a:spcBef>
          <a:spcPct val="0"/>
        </a:spcBef>
        <a:spcAft>
          <a:spcPct val="0"/>
        </a:spcAft>
        <a:defRPr sz="4400">
          <a:solidFill>
            <a:schemeClr val="tx1"/>
          </a:solidFill>
          <a:latin typeface="Calibri" pitchFamily="34" charset="0"/>
        </a:defRPr>
      </a:lvl7pPr>
      <a:lvl8pPr marL="1371600" algn="l" rtl="0" fontAlgn="base">
        <a:spcBef>
          <a:spcPct val="0"/>
        </a:spcBef>
        <a:spcAft>
          <a:spcPct val="0"/>
        </a:spcAft>
        <a:defRPr sz="4400">
          <a:solidFill>
            <a:schemeClr val="tx1"/>
          </a:solidFill>
          <a:latin typeface="Calibri" pitchFamily="34" charset="0"/>
        </a:defRPr>
      </a:lvl8pPr>
      <a:lvl9pPr marL="1828800" algn="l"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hyperlink" Target="mailto:ab@gmail.in1"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423592" y="2348880"/>
            <a:ext cx="4248472" cy="914400"/>
          </a:xfrm>
        </p:spPr>
        <p:txBody>
          <a:bodyPr/>
          <a:lstStyle/>
          <a:p>
            <a:pPr algn="l"/>
            <a:r>
              <a:rPr lang="en-US" spc="50" dirty="0"/>
              <a:t>REGULAR </a:t>
            </a:r>
            <a:r>
              <a:rPr lang="en-US" spc="50" dirty="0"/>
              <a:t>EXPRESSIONS</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074" y="18823"/>
            <a:ext cx="10769600" cy="1143000"/>
          </a:xfrm>
        </p:spPr>
        <p:txBody>
          <a:bodyPr/>
          <a:lstStyle/>
          <a:p>
            <a:r>
              <a:rPr lang="en-US" sz="3600" dirty="0">
                <a:solidFill>
                  <a:schemeClr val="tx1">
                    <a:lumMod val="95000"/>
                    <a:lumOff val="5000"/>
                  </a:schemeClr>
                </a:solidFill>
              </a:rPr>
              <a:t>Find strings </a:t>
            </a:r>
            <a:endParaRPr lang="en-IN" sz="3600" dirty="0">
              <a:solidFill>
                <a:schemeClr val="tx1">
                  <a:lumMod val="95000"/>
                  <a:lumOff val="5000"/>
                </a:schemeClr>
              </a:solidFill>
            </a:endParaRPr>
          </a:p>
        </p:txBody>
      </p:sp>
      <p:grpSp>
        <p:nvGrpSpPr>
          <p:cNvPr id="4" name="Group 3"/>
          <p:cNvGrpSpPr/>
          <p:nvPr/>
        </p:nvGrpSpPr>
        <p:grpSpPr>
          <a:xfrm>
            <a:off x="632414" y="1349226"/>
            <a:ext cx="5027431" cy="4151070"/>
            <a:chOff x="582428" y="2283675"/>
            <a:chExt cx="3936201" cy="2393901"/>
          </a:xfrm>
          <a:solidFill>
            <a:schemeClr val="accent1">
              <a:lumMod val="50000"/>
            </a:schemeClr>
          </a:solidFill>
        </p:grpSpPr>
        <p:sp>
          <p:nvSpPr>
            <p:cNvPr id="5" name="Rectangle 4"/>
            <p:cNvSpPr/>
            <p:nvPr/>
          </p:nvSpPr>
          <p:spPr>
            <a:xfrm>
              <a:off x="582428" y="2283675"/>
              <a:ext cx="3936201" cy="23939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sp>
          <p:nvSpPr>
            <p:cNvPr id="6" name="TextBox 5"/>
            <p:cNvSpPr txBox="1"/>
            <p:nvPr/>
          </p:nvSpPr>
          <p:spPr>
            <a:xfrm>
              <a:off x="718803" y="2340523"/>
              <a:ext cx="3567382" cy="2236414"/>
            </a:xfrm>
            <a:prstGeom prst="rect">
              <a:avLst/>
            </a:prstGeom>
            <a:grpFill/>
          </p:spPr>
          <p:txBody>
            <a:bodyPr wrap="square" lIns="0" tIns="0" rIns="0" bIns="0" rtlCol="0">
              <a:spAutoFit/>
            </a:bodyPr>
            <a:lstStyle/>
            <a:p>
              <a:r>
                <a:rPr lang="en-US" dirty="0" smtClean="0">
                  <a:solidFill>
                    <a:schemeClr val="bg1"/>
                  </a:solidFill>
                  <a:latin typeface="+mn-lt"/>
                </a:rPr>
                <a:t>Use the </a:t>
              </a:r>
              <a:r>
                <a:rPr lang="en-US" b="1" dirty="0" smtClean="0">
                  <a:solidFill>
                    <a:schemeClr val="bg1"/>
                  </a:solidFill>
                  <a:latin typeface="+mn-lt"/>
                </a:rPr>
                <a:t>sub</a:t>
              </a:r>
              <a:r>
                <a:rPr lang="en-US" b="1" dirty="0">
                  <a:solidFill>
                    <a:schemeClr val="bg1"/>
                  </a:solidFill>
                  <a:latin typeface="+mn-lt"/>
                </a:rPr>
                <a:t>(</a:t>
              </a:r>
              <a:r>
                <a:rPr lang="en-US" dirty="0">
                  <a:solidFill>
                    <a:schemeClr val="bg1"/>
                  </a:solidFill>
                  <a:latin typeface="+mn-lt"/>
                </a:rPr>
                <a:t>) method to identify certain pattern and replace the matches with some other </a:t>
              </a:r>
              <a:r>
                <a:rPr lang="en-US" dirty="0" smtClean="0">
                  <a:solidFill>
                    <a:schemeClr val="bg1"/>
                  </a:solidFill>
                  <a:latin typeface="+mn-lt"/>
                </a:rPr>
                <a:t>string. </a:t>
              </a:r>
            </a:p>
            <a:p>
              <a:endParaRPr lang="en-US" dirty="0" smtClean="0">
                <a:solidFill>
                  <a:schemeClr val="bg1"/>
                </a:solidFill>
                <a:latin typeface="+mn-lt"/>
              </a:endParaRPr>
            </a:p>
            <a:p>
              <a:r>
                <a:rPr lang="en-US" dirty="0" smtClean="0">
                  <a:solidFill>
                    <a:schemeClr val="bg1"/>
                  </a:solidFill>
                  <a:latin typeface="+mn-lt"/>
                </a:rPr>
                <a:t>Pass </a:t>
              </a:r>
              <a:r>
                <a:rPr lang="en-US" dirty="0">
                  <a:solidFill>
                    <a:schemeClr val="bg1"/>
                  </a:solidFill>
                  <a:latin typeface="+mn-lt"/>
                </a:rPr>
                <a:t>the pattern for </a:t>
              </a:r>
              <a:r>
                <a:rPr lang="en-US" dirty="0" smtClean="0">
                  <a:solidFill>
                    <a:schemeClr val="bg1"/>
                  </a:solidFill>
                  <a:latin typeface="+mn-lt"/>
                </a:rPr>
                <a:t>searching, </a:t>
              </a:r>
              <a:r>
                <a:rPr lang="en-US" dirty="0">
                  <a:solidFill>
                    <a:schemeClr val="bg1"/>
                  </a:solidFill>
                  <a:latin typeface="+mn-lt"/>
                </a:rPr>
                <a:t>the replacement string and the original </a:t>
              </a:r>
              <a:r>
                <a:rPr lang="en-US" dirty="0" smtClean="0">
                  <a:solidFill>
                    <a:schemeClr val="bg1"/>
                  </a:solidFill>
                  <a:latin typeface="+mn-lt"/>
                </a:rPr>
                <a:t>string </a:t>
              </a:r>
              <a:r>
                <a:rPr lang="en-US" dirty="0">
                  <a:solidFill>
                    <a:schemeClr val="bg1"/>
                  </a:solidFill>
                </a:rPr>
                <a:t>to this function</a:t>
              </a:r>
              <a:r>
                <a:rPr lang="en-US" dirty="0" smtClean="0">
                  <a:solidFill>
                    <a:schemeClr val="bg1"/>
                  </a:solidFill>
                  <a:latin typeface="+mn-lt"/>
                </a:rPr>
                <a:t>.</a:t>
              </a:r>
              <a:endParaRPr lang="en-US" dirty="0">
                <a:solidFill>
                  <a:schemeClr val="bg1"/>
                </a:solidFill>
                <a:latin typeface="+mn-lt"/>
              </a:endParaRPr>
            </a:p>
            <a:p>
              <a:endParaRPr lang="en-US" dirty="0">
                <a:solidFill>
                  <a:schemeClr val="bg1"/>
                </a:solidFill>
                <a:latin typeface="+mn-lt"/>
              </a:endParaRPr>
            </a:p>
            <a:p>
              <a:r>
                <a:rPr lang="en-US" dirty="0" smtClean="0">
                  <a:solidFill>
                    <a:schemeClr val="bg1"/>
                  </a:solidFill>
                  <a:latin typeface="+mn-lt"/>
                </a:rPr>
                <a:t>The given example is for replacing all </a:t>
              </a:r>
              <a:r>
                <a:rPr lang="en-US" dirty="0">
                  <a:solidFill>
                    <a:schemeClr val="bg1"/>
                  </a:solidFill>
                  <a:latin typeface="+mn-lt"/>
                </a:rPr>
                <a:t>numbers with empty string. Empty string can be used </a:t>
              </a:r>
              <a:r>
                <a:rPr lang="en-US" dirty="0" smtClean="0">
                  <a:solidFill>
                    <a:schemeClr val="bg1"/>
                  </a:solidFill>
                  <a:latin typeface="+mn-lt"/>
                </a:rPr>
                <a:t>for removing certain </a:t>
              </a:r>
              <a:r>
                <a:rPr lang="en-US" dirty="0">
                  <a:solidFill>
                    <a:schemeClr val="bg1"/>
                  </a:solidFill>
                  <a:latin typeface="+mn-lt"/>
                </a:rPr>
                <a:t>patterns from </a:t>
              </a:r>
              <a:r>
                <a:rPr lang="en-US" dirty="0" smtClean="0">
                  <a:solidFill>
                    <a:schemeClr val="bg1"/>
                  </a:solidFill>
                  <a:latin typeface="+mn-lt"/>
                </a:rPr>
                <a:t>the specified </a:t>
              </a:r>
              <a:r>
                <a:rPr lang="en-US" dirty="0">
                  <a:solidFill>
                    <a:schemeClr val="bg1"/>
                  </a:solidFill>
                  <a:latin typeface="+mn-lt"/>
                </a:rPr>
                <a:t>string.</a:t>
              </a:r>
            </a:p>
            <a:p>
              <a:endParaRPr lang="en-US" dirty="0">
                <a:solidFill>
                  <a:schemeClr val="bg1"/>
                </a:solidFill>
                <a:latin typeface="+mn-lt"/>
              </a:endParaRPr>
            </a:p>
            <a:p>
              <a:r>
                <a:rPr lang="en-US" dirty="0">
                  <a:solidFill>
                    <a:schemeClr val="bg1"/>
                  </a:solidFill>
                  <a:latin typeface="+mn-lt"/>
                </a:rPr>
                <a:t>Remove all </a:t>
              </a:r>
              <a:r>
                <a:rPr lang="en-US" dirty="0" smtClean="0">
                  <a:solidFill>
                    <a:schemeClr val="bg1"/>
                  </a:solidFill>
                  <a:latin typeface="+mn-lt"/>
                </a:rPr>
                <a:t> characters except </a:t>
              </a:r>
              <a:r>
                <a:rPr lang="en-US" dirty="0">
                  <a:solidFill>
                    <a:schemeClr val="bg1"/>
                  </a:solidFill>
                  <a:latin typeface="+mn-lt"/>
                </a:rPr>
                <a:t>numbers by just placing caret symbol inside the pattern. This acts like a not operator. </a:t>
              </a:r>
              <a:endParaRPr lang="en-US" sz="1600" dirty="0">
                <a:solidFill>
                  <a:schemeClr val="bg1"/>
                </a:solidFill>
                <a:latin typeface="+mn-lt"/>
              </a:endParaRPr>
            </a:p>
          </p:txBody>
        </p:sp>
      </p:grpSp>
      <p:pic>
        <p:nvPicPr>
          <p:cNvPr id="7" name="Picture 6"/>
          <p:cNvPicPr>
            <a:picLocks noChangeAspect="1"/>
          </p:cNvPicPr>
          <p:nvPr/>
        </p:nvPicPr>
        <p:blipFill>
          <a:blip r:embed="rId3"/>
          <a:stretch>
            <a:fillRect/>
          </a:stretch>
        </p:blipFill>
        <p:spPr>
          <a:xfrm>
            <a:off x="5859873" y="1844824"/>
            <a:ext cx="5708735" cy="1579937"/>
          </a:xfrm>
          <a:prstGeom prst="rect">
            <a:avLst/>
          </a:prstGeom>
          <a:ln>
            <a:solidFill>
              <a:schemeClr val="accent2">
                <a:lumMod val="20000"/>
                <a:lumOff val="80000"/>
              </a:schemeClr>
            </a:solidFill>
          </a:ln>
          <a:effectLst>
            <a:glow rad="63500">
              <a:schemeClr val="accent1">
                <a:satMod val="175000"/>
                <a:alpha val="40000"/>
              </a:schemeClr>
            </a:glow>
          </a:effectLst>
        </p:spPr>
      </p:pic>
      <p:pic>
        <p:nvPicPr>
          <p:cNvPr id="8" name="Picture 7"/>
          <p:cNvPicPr>
            <a:picLocks noChangeAspect="1"/>
          </p:cNvPicPr>
          <p:nvPr/>
        </p:nvPicPr>
        <p:blipFill>
          <a:blip r:embed="rId4"/>
          <a:stretch>
            <a:fillRect/>
          </a:stretch>
        </p:blipFill>
        <p:spPr>
          <a:xfrm>
            <a:off x="5859872" y="3933056"/>
            <a:ext cx="5799143" cy="1152128"/>
          </a:xfrm>
          <a:prstGeom prst="rect">
            <a:avLst/>
          </a:prstGeom>
          <a:ln>
            <a:solidFill>
              <a:schemeClr val="accent2">
                <a:lumMod val="20000"/>
                <a:lumOff val="80000"/>
              </a:schemeClr>
            </a:solidFill>
          </a:ln>
          <a:effectLst>
            <a:glow rad="63500">
              <a:schemeClr val="accent1">
                <a:satMod val="175000"/>
                <a:alpha val="40000"/>
              </a:schemeClr>
            </a:glow>
          </a:effectLst>
        </p:spPr>
      </p:pic>
    </p:spTree>
    <p:extLst>
      <p:ext uri="{BB962C8B-B14F-4D97-AF65-F5344CB8AC3E}">
        <p14:creationId xmlns:p14="http://schemas.microsoft.com/office/powerpoint/2010/main" val="2263298126"/>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70817" y="1484784"/>
            <a:ext cx="5590498" cy="237626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458010" y="0"/>
            <a:ext cx="10769600" cy="1143000"/>
          </a:xfrm>
        </p:spPr>
        <p:txBody>
          <a:bodyPr/>
          <a:lstStyle/>
          <a:p>
            <a:r>
              <a:rPr lang="en-US" sz="3600" dirty="0">
                <a:solidFill>
                  <a:schemeClr val="tx1">
                    <a:lumMod val="95000"/>
                    <a:lumOff val="5000"/>
                  </a:schemeClr>
                </a:solidFill>
              </a:rPr>
              <a:t>Repeat </a:t>
            </a:r>
            <a:r>
              <a:rPr lang="en-US" sz="3600" dirty="0" smtClean="0">
                <a:solidFill>
                  <a:schemeClr val="tx1">
                    <a:lumMod val="95000"/>
                    <a:lumOff val="5000"/>
                  </a:schemeClr>
                </a:solidFill>
              </a:rPr>
              <a:t>pattern</a:t>
            </a:r>
            <a:endParaRPr lang="en-IN" sz="3600" dirty="0"/>
          </a:p>
        </p:txBody>
      </p:sp>
      <p:grpSp>
        <p:nvGrpSpPr>
          <p:cNvPr id="4" name="Group 3"/>
          <p:cNvGrpSpPr/>
          <p:nvPr/>
        </p:nvGrpSpPr>
        <p:grpSpPr>
          <a:xfrm>
            <a:off x="608337" y="4072759"/>
            <a:ext cx="5487663" cy="1804513"/>
            <a:chOff x="637576" y="1991772"/>
            <a:chExt cx="3538770" cy="1507603"/>
          </a:xfrm>
          <a:solidFill>
            <a:schemeClr val="tx2"/>
          </a:solidFill>
        </p:grpSpPr>
        <p:sp>
          <p:nvSpPr>
            <p:cNvPr id="5" name="Rectangle 4"/>
            <p:cNvSpPr/>
            <p:nvPr/>
          </p:nvSpPr>
          <p:spPr>
            <a:xfrm>
              <a:off x="637576" y="1991772"/>
              <a:ext cx="3538770" cy="150760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sp>
          <p:nvSpPr>
            <p:cNvPr id="6" name="TextBox 5"/>
            <p:cNvSpPr txBox="1"/>
            <p:nvPr/>
          </p:nvSpPr>
          <p:spPr>
            <a:xfrm>
              <a:off x="756407" y="2178261"/>
              <a:ext cx="3256667" cy="1157111"/>
            </a:xfrm>
            <a:prstGeom prst="rect">
              <a:avLst/>
            </a:prstGeom>
            <a:solidFill>
              <a:schemeClr val="accent1">
                <a:lumMod val="50000"/>
              </a:schemeClr>
            </a:solidFill>
          </p:spPr>
          <p:txBody>
            <a:bodyPr wrap="square" lIns="0" tIns="0" rIns="0" bIns="0" rtlCol="0">
              <a:spAutoFit/>
            </a:bodyPr>
            <a:lstStyle/>
            <a:p>
              <a:pPr>
                <a:lnSpc>
                  <a:spcPts val="2000"/>
                </a:lnSpc>
                <a:spcAft>
                  <a:spcPts val="800"/>
                </a:spcAft>
              </a:pPr>
              <a:r>
                <a:rPr lang="en-US" spc="27" dirty="0">
                  <a:solidFill>
                    <a:schemeClr val="bg1"/>
                  </a:solidFill>
                  <a:latin typeface="+mn-lt"/>
                </a:rPr>
                <a:t>To specify any range for repetition, </a:t>
              </a:r>
              <a:r>
                <a:rPr lang="en-US" spc="27" dirty="0" smtClean="0">
                  <a:solidFill>
                    <a:schemeClr val="bg1"/>
                  </a:solidFill>
                  <a:latin typeface="+mn-lt"/>
                </a:rPr>
                <a:t>pass </a:t>
              </a:r>
              <a:r>
                <a:rPr lang="en-US" spc="27" dirty="0">
                  <a:solidFill>
                    <a:schemeClr val="bg1"/>
                  </a:solidFill>
                  <a:latin typeface="+mn-lt"/>
                </a:rPr>
                <a:t>on the minimum and maximum value separated by comma</a:t>
              </a:r>
              <a:r>
                <a:rPr lang="en-US" spc="27" dirty="0" smtClean="0">
                  <a:solidFill>
                    <a:schemeClr val="bg1"/>
                  </a:solidFill>
                  <a:latin typeface="+mn-lt"/>
                </a:rPr>
                <a:t>.</a:t>
              </a:r>
            </a:p>
            <a:p>
              <a:pPr>
                <a:lnSpc>
                  <a:spcPts val="2000"/>
                </a:lnSpc>
                <a:spcAft>
                  <a:spcPts val="800"/>
                </a:spcAft>
              </a:pPr>
              <a:r>
                <a:rPr lang="en-US" spc="27" dirty="0" smtClean="0">
                  <a:solidFill>
                    <a:schemeClr val="bg1"/>
                  </a:solidFill>
                  <a:latin typeface="+mn-lt"/>
                </a:rPr>
                <a:t>Ignore </a:t>
              </a:r>
              <a:r>
                <a:rPr lang="en-US" spc="27" dirty="0">
                  <a:solidFill>
                    <a:schemeClr val="bg1"/>
                  </a:solidFill>
                  <a:latin typeface="+mn-lt"/>
                </a:rPr>
                <a:t>the maximum value as shown </a:t>
              </a:r>
              <a:r>
                <a:rPr lang="en-US" spc="27" dirty="0" smtClean="0">
                  <a:solidFill>
                    <a:schemeClr val="bg1"/>
                  </a:solidFill>
                  <a:latin typeface="+mn-lt"/>
                </a:rPr>
                <a:t>here to </a:t>
              </a:r>
              <a:r>
                <a:rPr lang="en-US" spc="27" dirty="0">
                  <a:solidFill>
                    <a:schemeClr val="bg1"/>
                  </a:solidFill>
                  <a:latin typeface="+mn-lt"/>
                </a:rPr>
                <a:t>identify any number repetition above the minimum number of </a:t>
              </a:r>
              <a:r>
                <a:rPr lang="en-US" spc="27" dirty="0" smtClean="0">
                  <a:solidFill>
                    <a:schemeClr val="bg1"/>
                  </a:solidFill>
                  <a:latin typeface="+mn-lt"/>
                </a:rPr>
                <a:t>repetition</a:t>
              </a:r>
              <a:endParaRPr lang="en-US" spc="27" dirty="0">
                <a:solidFill>
                  <a:schemeClr val="bg1"/>
                </a:solidFill>
                <a:latin typeface="+mn-lt"/>
              </a:endParaRPr>
            </a:p>
          </p:txBody>
        </p:sp>
      </p:grpSp>
      <p:sp>
        <p:nvSpPr>
          <p:cNvPr id="7" name="TextBox 6"/>
          <p:cNvSpPr txBox="1"/>
          <p:nvPr/>
        </p:nvSpPr>
        <p:spPr>
          <a:xfrm>
            <a:off x="784979" y="1754872"/>
            <a:ext cx="5186115" cy="1808187"/>
          </a:xfrm>
          <a:prstGeom prst="rect">
            <a:avLst/>
          </a:prstGeom>
          <a:noFill/>
        </p:spPr>
        <p:txBody>
          <a:bodyPr wrap="square" lIns="0" tIns="0" rIns="0" bIns="0" rtlCol="0">
            <a:spAutoFit/>
          </a:bodyPr>
          <a:lstStyle/>
          <a:p>
            <a:pPr marL="285750" indent="-285750">
              <a:lnSpc>
                <a:spcPts val="1867"/>
              </a:lnSpc>
              <a:spcAft>
                <a:spcPts val="800"/>
              </a:spcAft>
              <a:buFont typeface="Wingdings" panose="05000000000000000000" pitchFamily="2" charset="2"/>
              <a:buChar char="§"/>
            </a:pPr>
            <a:r>
              <a:rPr lang="en-US" dirty="0" smtClean="0">
                <a:solidFill>
                  <a:schemeClr val="bg1"/>
                </a:solidFill>
                <a:latin typeface="+mn-lt"/>
              </a:rPr>
              <a:t>To </a:t>
            </a:r>
            <a:r>
              <a:rPr lang="en-US" dirty="0">
                <a:solidFill>
                  <a:schemeClr val="bg1"/>
                </a:solidFill>
                <a:latin typeface="+mn-lt"/>
              </a:rPr>
              <a:t>repeat the pattern, for </a:t>
            </a:r>
            <a:r>
              <a:rPr lang="en-US" dirty="0" smtClean="0">
                <a:solidFill>
                  <a:schemeClr val="bg1"/>
                </a:solidFill>
                <a:latin typeface="+mn-lt"/>
              </a:rPr>
              <a:t>example, for identifying  </a:t>
            </a:r>
            <a:r>
              <a:rPr lang="en-US" dirty="0">
                <a:solidFill>
                  <a:schemeClr val="bg1"/>
                </a:solidFill>
                <a:latin typeface="+mn-lt"/>
              </a:rPr>
              <a:t>any string which is having 10 alphabets </a:t>
            </a:r>
            <a:r>
              <a:rPr lang="en-US" dirty="0" smtClean="0">
                <a:solidFill>
                  <a:schemeClr val="bg1"/>
                </a:solidFill>
                <a:latin typeface="+mn-lt"/>
              </a:rPr>
              <a:t>continuously, then use </a:t>
            </a:r>
            <a:r>
              <a:rPr lang="en-US" dirty="0">
                <a:solidFill>
                  <a:schemeClr val="bg1"/>
                </a:solidFill>
                <a:latin typeface="+mn-lt"/>
              </a:rPr>
              <a:t>repeat pattern by specifying the repetition inside curly braces.</a:t>
            </a:r>
          </a:p>
          <a:p>
            <a:pPr marL="285750" indent="-285750" algn="just">
              <a:lnSpc>
                <a:spcPts val="1867"/>
              </a:lnSpc>
              <a:spcAft>
                <a:spcPts val="800"/>
              </a:spcAft>
              <a:buFont typeface="Wingdings" panose="05000000000000000000" pitchFamily="2" charset="2"/>
              <a:buChar char="§"/>
            </a:pPr>
            <a:r>
              <a:rPr lang="en-US" dirty="0">
                <a:solidFill>
                  <a:schemeClr val="bg1"/>
                </a:solidFill>
                <a:latin typeface="+mn-lt"/>
              </a:rPr>
              <a:t>In the </a:t>
            </a:r>
            <a:r>
              <a:rPr lang="en-US" dirty="0" smtClean="0">
                <a:solidFill>
                  <a:schemeClr val="bg1"/>
                </a:solidFill>
                <a:latin typeface="+mn-lt"/>
              </a:rPr>
              <a:t>given </a:t>
            </a:r>
            <a:r>
              <a:rPr lang="en-US" dirty="0">
                <a:solidFill>
                  <a:schemeClr val="bg1"/>
                </a:solidFill>
                <a:latin typeface="+mn-lt"/>
              </a:rPr>
              <a:t>example, one word has more than 10 alphabets continuously. The first 10 alphabets alone is replaced with. </a:t>
            </a:r>
          </a:p>
        </p:txBody>
      </p:sp>
      <p:pic>
        <p:nvPicPr>
          <p:cNvPr id="8" name="Picture 7"/>
          <p:cNvPicPr>
            <a:picLocks noChangeAspect="1"/>
          </p:cNvPicPr>
          <p:nvPr/>
        </p:nvPicPr>
        <p:blipFill>
          <a:blip r:embed="rId3"/>
          <a:stretch>
            <a:fillRect/>
          </a:stretch>
        </p:blipFill>
        <p:spPr>
          <a:xfrm>
            <a:off x="6300452" y="1937542"/>
            <a:ext cx="5235384" cy="1275434"/>
          </a:xfrm>
          <a:prstGeom prst="rect">
            <a:avLst/>
          </a:prstGeom>
        </p:spPr>
      </p:pic>
      <p:pic>
        <p:nvPicPr>
          <p:cNvPr id="9" name="Picture 8"/>
          <p:cNvPicPr>
            <a:picLocks noChangeAspect="1"/>
          </p:cNvPicPr>
          <p:nvPr/>
        </p:nvPicPr>
        <p:blipFill>
          <a:blip r:embed="rId4"/>
          <a:stretch>
            <a:fillRect/>
          </a:stretch>
        </p:blipFill>
        <p:spPr>
          <a:xfrm>
            <a:off x="6148767" y="4385345"/>
            <a:ext cx="5501569" cy="972480"/>
          </a:xfrm>
          <a:prstGeom prst="rect">
            <a:avLst/>
          </a:prstGeom>
        </p:spPr>
      </p:pic>
    </p:spTree>
    <p:extLst>
      <p:ext uri="{BB962C8B-B14F-4D97-AF65-F5344CB8AC3E}">
        <p14:creationId xmlns:p14="http://schemas.microsoft.com/office/powerpoint/2010/main" val="2618953441"/>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544" y="17081"/>
            <a:ext cx="10769600" cy="1143000"/>
          </a:xfrm>
        </p:spPr>
        <p:txBody>
          <a:bodyPr/>
          <a:lstStyle/>
          <a:p>
            <a:r>
              <a:rPr lang="en-US" sz="3600" dirty="0">
                <a:solidFill>
                  <a:schemeClr val="tx1">
                    <a:lumMod val="95000"/>
                    <a:lumOff val="5000"/>
                  </a:schemeClr>
                </a:solidFill>
              </a:rPr>
              <a:t>Special </a:t>
            </a:r>
            <a:r>
              <a:rPr lang="en-US" sz="3600" dirty="0" smtClean="0">
                <a:solidFill>
                  <a:schemeClr val="tx1">
                    <a:lumMod val="95000"/>
                    <a:lumOff val="5000"/>
                  </a:schemeClr>
                </a:solidFill>
              </a:rPr>
              <a:t>operators</a:t>
            </a:r>
            <a:endParaRPr lang="en-IN" sz="3600" dirty="0"/>
          </a:p>
        </p:txBody>
      </p:sp>
      <p:grpSp>
        <p:nvGrpSpPr>
          <p:cNvPr id="5" name="Group 4">
            <a:extLst>
              <a:ext uri="{FF2B5EF4-FFF2-40B4-BE49-F238E27FC236}">
                <a16:creationId xmlns="" xmlns:a16="http://schemas.microsoft.com/office/drawing/2014/main" id="{E97FFC1E-9B83-4437-961D-B2DDD7029C5D}"/>
              </a:ext>
            </a:extLst>
          </p:cNvPr>
          <p:cNvGrpSpPr/>
          <p:nvPr/>
        </p:nvGrpSpPr>
        <p:grpSpPr>
          <a:xfrm>
            <a:off x="623392" y="1160081"/>
            <a:ext cx="5832648" cy="3277032"/>
            <a:chOff x="1713500" y="1112657"/>
            <a:chExt cx="2901420" cy="2473449"/>
          </a:xfrm>
          <a:solidFill>
            <a:schemeClr val="accent1">
              <a:lumMod val="50000"/>
            </a:schemeClr>
          </a:solidFill>
        </p:grpSpPr>
        <p:sp>
          <p:nvSpPr>
            <p:cNvPr id="6" name="Rectangle 5"/>
            <p:cNvSpPr/>
            <p:nvPr/>
          </p:nvSpPr>
          <p:spPr>
            <a:xfrm>
              <a:off x="1713500" y="1112657"/>
              <a:ext cx="2901420" cy="24734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sp>
          <p:nvSpPr>
            <p:cNvPr id="8" name="TextBox 7"/>
            <p:cNvSpPr txBox="1"/>
            <p:nvPr/>
          </p:nvSpPr>
          <p:spPr>
            <a:xfrm>
              <a:off x="1836776" y="1275855"/>
              <a:ext cx="2712078" cy="1987979"/>
            </a:xfrm>
            <a:prstGeom prst="rect">
              <a:avLst/>
            </a:prstGeom>
            <a:grpFill/>
          </p:spPr>
          <p:txBody>
            <a:bodyPr wrap="square" lIns="0" tIns="0" rIns="0" bIns="0" rtlCol="0">
              <a:spAutoFit/>
            </a:bodyPr>
            <a:lstStyle/>
            <a:p>
              <a:r>
                <a:rPr lang="en-IN" dirty="0" smtClean="0">
                  <a:solidFill>
                    <a:schemeClr val="bg1"/>
                  </a:solidFill>
                  <a:latin typeface="+mn-lt"/>
                </a:rPr>
                <a:t>To </a:t>
              </a:r>
              <a:r>
                <a:rPr lang="en-IN" dirty="0">
                  <a:solidFill>
                    <a:schemeClr val="bg1"/>
                  </a:solidFill>
                  <a:latin typeface="+mn-lt"/>
                </a:rPr>
                <a:t>filter all email address without its domain from the string, one way is to identify those words which are having the character @. </a:t>
              </a:r>
              <a:endParaRPr lang="en-IN" dirty="0" smtClean="0">
                <a:solidFill>
                  <a:schemeClr val="bg1"/>
                </a:solidFill>
                <a:latin typeface="+mn-lt"/>
              </a:endParaRPr>
            </a:p>
            <a:p>
              <a:endParaRPr lang="en-IN" dirty="0">
                <a:solidFill>
                  <a:schemeClr val="bg1"/>
                </a:solidFill>
                <a:latin typeface="+mn-lt"/>
              </a:endParaRPr>
            </a:p>
            <a:p>
              <a:r>
                <a:rPr lang="en-IN" dirty="0" smtClean="0">
                  <a:solidFill>
                    <a:schemeClr val="bg1"/>
                  </a:solidFill>
                  <a:latin typeface="+mn-lt"/>
                </a:rPr>
                <a:t>The </a:t>
              </a:r>
              <a:r>
                <a:rPr lang="en-IN" dirty="0">
                  <a:solidFill>
                    <a:schemeClr val="bg1"/>
                  </a:solidFill>
                  <a:latin typeface="+mn-lt"/>
                </a:rPr>
                <a:t>email address will have alphanumeric characters before and after @ symbol. To achieve </a:t>
              </a:r>
              <a:r>
                <a:rPr lang="en-IN" dirty="0" smtClean="0">
                  <a:solidFill>
                    <a:schemeClr val="bg1"/>
                  </a:solidFill>
                  <a:latin typeface="+mn-lt"/>
                </a:rPr>
                <a:t>this,  use </a:t>
              </a:r>
              <a:r>
                <a:rPr lang="en-IN" dirty="0">
                  <a:solidFill>
                    <a:schemeClr val="bg1"/>
                  </a:solidFill>
                  <a:latin typeface="+mn-lt"/>
                </a:rPr>
                <a:t>[\w] pattern before and after @ symbol. </a:t>
              </a:r>
              <a:endParaRPr lang="en-IN" dirty="0" smtClean="0">
                <a:solidFill>
                  <a:schemeClr val="bg1"/>
                </a:solidFill>
                <a:latin typeface="+mn-lt"/>
              </a:endParaRPr>
            </a:p>
            <a:p>
              <a:endParaRPr lang="en-IN" dirty="0">
                <a:solidFill>
                  <a:schemeClr val="bg1"/>
                </a:solidFill>
                <a:latin typeface="+mn-lt"/>
              </a:endParaRPr>
            </a:p>
            <a:p>
              <a:r>
                <a:rPr lang="en-IN" dirty="0" smtClean="0">
                  <a:solidFill>
                    <a:schemeClr val="bg1"/>
                  </a:solidFill>
                  <a:latin typeface="+mn-lt"/>
                </a:rPr>
                <a:t>But </a:t>
              </a:r>
              <a:r>
                <a:rPr lang="en-IN" dirty="0">
                  <a:solidFill>
                    <a:schemeClr val="bg1"/>
                  </a:solidFill>
                  <a:latin typeface="+mn-lt"/>
                </a:rPr>
                <a:t>there could be more than one word characters. </a:t>
              </a:r>
              <a:r>
                <a:rPr lang="en-IN" dirty="0" smtClean="0">
                  <a:solidFill>
                    <a:schemeClr val="bg1"/>
                  </a:solidFill>
                  <a:latin typeface="+mn-lt"/>
                </a:rPr>
                <a:t>So use </a:t>
              </a:r>
              <a:r>
                <a:rPr lang="en-IN" b="1" dirty="0">
                  <a:solidFill>
                    <a:schemeClr val="bg1"/>
                  </a:solidFill>
                  <a:latin typeface="+mn-lt"/>
                </a:rPr>
                <a:t>+ </a:t>
              </a:r>
              <a:r>
                <a:rPr lang="en-IN" dirty="0">
                  <a:solidFill>
                    <a:schemeClr val="bg1"/>
                  </a:solidFill>
                  <a:latin typeface="+mn-lt"/>
                </a:rPr>
                <a:t>operator after [\w] word pattern as shown here.</a:t>
              </a:r>
            </a:p>
          </p:txBody>
        </p:sp>
      </p:grpSp>
      <p:grpSp>
        <p:nvGrpSpPr>
          <p:cNvPr id="15" name="Group 14">
            <a:extLst>
              <a:ext uri="{FF2B5EF4-FFF2-40B4-BE49-F238E27FC236}">
                <a16:creationId xmlns="" xmlns:a16="http://schemas.microsoft.com/office/drawing/2014/main" id="{7B4BC578-8504-49C3-A473-11CFE1C45333}"/>
              </a:ext>
            </a:extLst>
          </p:cNvPr>
          <p:cNvGrpSpPr/>
          <p:nvPr/>
        </p:nvGrpSpPr>
        <p:grpSpPr>
          <a:xfrm>
            <a:off x="613177" y="4559610"/>
            <a:ext cx="5842863" cy="1605694"/>
            <a:chOff x="366658" y="3115523"/>
            <a:chExt cx="2211981" cy="1371600"/>
          </a:xfrm>
          <a:solidFill>
            <a:schemeClr val="accent1">
              <a:lumMod val="50000"/>
            </a:schemeClr>
          </a:solidFill>
        </p:grpSpPr>
        <p:sp>
          <p:nvSpPr>
            <p:cNvPr id="16" name="Rectangle 15"/>
            <p:cNvSpPr/>
            <p:nvPr/>
          </p:nvSpPr>
          <p:spPr>
            <a:xfrm>
              <a:off x="366658" y="3115523"/>
              <a:ext cx="2211981" cy="13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sp>
          <p:nvSpPr>
            <p:cNvPr id="18" name="TextBox 17"/>
            <p:cNvSpPr txBox="1"/>
            <p:nvPr/>
          </p:nvSpPr>
          <p:spPr>
            <a:xfrm>
              <a:off x="453763" y="3190505"/>
              <a:ext cx="2017887" cy="1183077"/>
            </a:xfrm>
            <a:prstGeom prst="rect">
              <a:avLst/>
            </a:prstGeom>
            <a:grpFill/>
          </p:spPr>
          <p:txBody>
            <a:bodyPr wrap="square" lIns="0" tIns="0" rIns="0" bIns="0" rtlCol="0">
              <a:spAutoFit/>
            </a:bodyPr>
            <a:lstStyle/>
            <a:p>
              <a:r>
                <a:rPr lang="en-IN" dirty="0">
                  <a:solidFill>
                    <a:schemeClr val="bg1"/>
                  </a:solidFill>
                </a:rPr>
                <a:t>U</a:t>
              </a:r>
              <a:r>
                <a:rPr lang="en-IN" dirty="0" smtClean="0">
                  <a:solidFill>
                    <a:schemeClr val="bg1"/>
                  </a:solidFill>
                </a:rPr>
                <a:t>se </a:t>
              </a:r>
              <a:r>
                <a:rPr lang="en-IN" dirty="0">
                  <a:solidFill>
                    <a:schemeClr val="bg1"/>
                  </a:solidFill>
                </a:rPr>
                <a:t>or operator </a:t>
              </a:r>
              <a:r>
                <a:rPr lang="en-IN" dirty="0" smtClean="0">
                  <a:solidFill>
                    <a:schemeClr val="bg1"/>
                  </a:solidFill>
                </a:rPr>
                <a:t>(</a:t>
              </a:r>
              <a:r>
                <a:rPr lang="en-IN" b="1" dirty="0" smtClean="0">
                  <a:solidFill>
                    <a:schemeClr val="bg1"/>
                  </a:solidFill>
                </a:rPr>
                <a:t>|)</a:t>
              </a:r>
              <a:r>
                <a:rPr lang="en-IN" dirty="0" smtClean="0">
                  <a:solidFill>
                    <a:schemeClr val="bg1"/>
                  </a:solidFill>
                </a:rPr>
                <a:t> t</a:t>
              </a:r>
              <a:r>
                <a:rPr lang="en-IN" dirty="0" smtClean="0">
                  <a:solidFill>
                    <a:schemeClr val="bg1"/>
                  </a:solidFill>
                  <a:latin typeface="+mn-lt"/>
                </a:rPr>
                <a:t>o </a:t>
              </a:r>
              <a:r>
                <a:rPr lang="en-IN" dirty="0">
                  <a:solidFill>
                    <a:schemeClr val="bg1"/>
                  </a:solidFill>
                  <a:latin typeface="+mn-lt"/>
                </a:rPr>
                <a:t>search for more than one pattern at a </a:t>
              </a:r>
              <a:r>
                <a:rPr lang="en-IN" dirty="0" smtClean="0">
                  <a:solidFill>
                    <a:schemeClr val="bg1"/>
                  </a:solidFill>
                  <a:latin typeface="+mn-lt"/>
                </a:rPr>
                <a:t>time.</a:t>
              </a:r>
            </a:p>
            <a:p>
              <a:endParaRPr lang="en-IN" dirty="0">
                <a:solidFill>
                  <a:schemeClr val="bg1"/>
                </a:solidFill>
                <a:latin typeface="+mn-lt"/>
              </a:endParaRPr>
            </a:p>
            <a:p>
              <a:r>
                <a:rPr lang="en-IN" dirty="0">
                  <a:solidFill>
                    <a:schemeClr val="bg1"/>
                  </a:solidFill>
                  <a:latin typeface="+mn-lt"/>
                </a:rPr>
                <a:t>In the given </a:t>
              </a:r>
              <a:r>
                <a:rPr lang="en-IN" dirty="0" smtClean="0">
                  <a:solidFill>
                    <a:schemeClr val="bg1"/>
                  </a:solidFill>
                  <a:latin typeface="+mn-lt"/>
                </a:rPr>
                <a:t>example is to </a:t>
              </a:r>
              <a:r>
                <a:rPr lang="en-IN" dirty="0">
                  <a:solidFill>
                    <a:schemeClr val="bg1"/>
                  </a:solidFill>
                  <a:latin typeface="+mn-lt"/>
                </a:rPr>
                <a:t>find out all characters which are either </a:t>
              </a:r>
              <a:r>
                <a:rPr lang="en-IN" dirty="0" smtClean="0">
                  <a:solidFill>
                    <a:schemeClr val="bg1"/>
                  </a:solidFill>
                  <a:latin typeface="+mn-lt"/>
                </a:rPr>
                <a:t>‘</a:t>
              </a:r>
              <a:r>
                <a:rPr lang="en-IN" b="1" dirty="0" smtClean="0">
                  <a:solidFill>
                    <a:schemeClr val="bg1"/>
                  </a:solidFill>
                  <a:latin typeface="+mn-lt"/>
                </a:rPr>
                <a:t>com</a:t>
              </a:r>
              <a:r>
                <a:rPr lang="en-IN" dirty="0" smtClean="0">
                  <a:solidFill>
                    <a:schemeClr val="bg1"/>
                  </a:solidFill>
                  <a:latin typeface="+mn-lt"/>
                </a:rPr>
                <a:t>’ </a:t>
              </a:r>
              <a:r>
                <a:rPr lang="en-IN" dirty="0">
                  <a:solidFill>
                    <a:schemeClr val="bg1"/>
                  </a:solidFill>
                  <a:latin typeface="+mn-lt"/>
                </a:rPr>
                <a:t>or </a:t>
              </a:r>
              <a:r>
                <a:rPr lang="en-IN" dirty="0" smtClean="0">
                  <a:solidFill>
                    <a:schemeClr val="bg1"/>
                  </a:solidFill>
                  <a:latin typeface="+mn-lt"/>
                </a:rPr>
                <a:t>‘</a:t>
              </a:r>
              <a:r>
                <a:rPr lang="en-IN" b="1" dirty="0" smtClean="0">
                  <a:solidFill>
                    <a:schemeClr val="bg1"/>
                  </a:solidFill>
                  <a:latin typeface="+mn-lt"/>
                </a:rPr>
                <a:t>in</a:t>
              </a:r>
              <a:r>
                <a:rPr lang="en-IN" dirty="0" smtClean="0">
                  <a:solidFill>
                    <a:schemeClr val="bg1"/>
                  </a:solidFill>
                  <a:latin typeface="+mn-lt"/>
                </a:rPr>
                <a:t>’.</a:t>
              </a:r>
              <a:endParaRPr lang="en-US" sz="1600" dirty="0">
                <a:solidFill>
                  <a:schemeClr val="bg1"/>
                </a:solidFill>
                <a:latin typeface="+mn-lt"/>
              </a:endParaRPr>
            </a:p>
          </p:txBody>
        </p:sp>
      </p:grpSp>
      <p:pic>
        <p:nvPicPr>
          <p:cNvPr id="25" name="Picture 24"/>
          <p:cNvPicPr>
            <a:picLocks noChangeAspect="1"/>
          </p:cNvPicPr>
          <p:nvPr/>
        </p:nvPicPr>
        <p:blipFill>
          <a:blip r:embed="rId3"/>
          <a:stretch>
            <a:fillRect/>
          </a:stretch>
        </p:blipFill>
        <p:spPr>
          <a:xfrm>
            <a:off x="6672064" y="2106831"/>
            <a:ext cx="5048408" cy="1250161"/>
          </a:xfrm>
          <a:prstGeom prst="rect">
            <a:avLst/>
          </a:prstGeom>
          <a:ln>
            <a:solidFill>
              <a:schemeClr val="accent2">
                <a:lumMod val="20000"/>
                <a:lumOff val="80000"/>
              </a:schemeClr>
            </a:solidFill>
          </a:ln>
          <a:effectLst>
            <a:glow rad="63500">
              <a:schemeClr val="accent1">
                <a:satMod val="175000"/>
                <a:alpha val="40000"/>
              </a:schemeClr>
            </a:glow>
          </a:effectLst>
        </p:spPr>
      </p:pic>
      <p:pic>
        <p:nvPicPr>
          <p:cNvPr id="26" name="Picture 25"/>
          <p:cNvPicPr>
            <a:picLocks noChangeAspect="1"/>
          </p:cNvPicPr>
          <p:nvPr/>
        </p:nvPicPr>
        <p:blipFill>
          <a:blip r:embed="rId4"/>
          <a:stretch>
            <a:fillRect/>
          </a:stretch>
        </p:blipFill>
        <p:spPr>
          <a:xfrm>
            <a:off x="6664909" y="4779195"/>
            <a:ext cx="5055561" cy="1253189"/>
          </a:xfrm>
          <a:prstGeom prst="rect">
            <a:avLst/>
          </a:prstGeom>
          <a:ln>
            <a:solidFill>
              <a:schemeClr val="accent2">
                <a:lumMod val="20000"/>
                <a:lumOff val="80000"/>
              </a:schemeClr>
            </a:solidFill>
          </a:ln>
          <a:effectLst>
            <a:glow rad="63500">
              <a:schemeClr val="accent1">
                <a:satMod val="175000"/>
                <a:alpha val="40000"/>
              </a:schemeClr>
            </a:glow>
          </a:effectLst>
        </p:spPr>
      </p:pic>
    </p:spTree>
    <p:extLst>
      <p:ext uri="{BB962C8B-B14F-4D97-AF65-F5344CB8AC3E}">
        <p14:creationId xmlns:p14="http://schemas.microsoft.com/office/powerpoint/2010/main" val="2357754979"/>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ppt_x</p:attrName>
                                        </p:attrNameLst>
                                      </p:cBhvr>
                                      <p:tavLst>
                                        <p:tav tm="0">
                                          <p:val>
                                            <p:strVal val="#ppt_x"/>
                                          </p:val>
                                        </p:tav>
                                        <p:tav tm="100000">
                                          <p:val>
                                            <p:strVal val="#ppt_x"/>
                                          </p:val>
                                        </p:tav>
                                      </p:tavLst>
                                    </p:anim>
                                    <p:anim calcmode="lin" valueType="num">
                                      <p:cBhvr>
                                        <p:cTn id="14" dur="1000" fill="hold"/>
                                        <p:tgtEl>
                                          <p:spTgt spid="2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1000"/>
                                        <p:tgtEl>
                                          <p:spTgt spid="26"/>
                                        </p:tgtEl>
                                      </p:cBhvr>
                                    </p:animEffect>
                                    <p:anim calcmode="lin" valueType="num">
                                      <p:cBhvr>
                                        <p:cTn id="23" dur="1000" fill="hold"/>
                                        <p:tgtEl>
                                          <p:spTgt spid="26"/>
                                        </p:tgtEl>
                                        <p:attrNameLst>
                                          <p:attrName>ppt_x</p:attrName>
                                        </p:attrNameLst>
                                      </p:cBhvr>
                                      <p:tavLst>
                                        <p:tav tm="0">
                                          <p:val>
                                            <p:strVal val="#ppt_x"/>
                                          </p:val>
                                        </p:tav>
                                        <p:tav tm="100000">
                                          <p:val>
                                            <p:strVal val="#ppt_x"/>
                                          </p:val>
                                        </p:tav>
                                      </p:tavLst>
                                    </p:anim>
                                    <p:anim calcmode="lin" valueType="num">
                                      <p:cBhvr>
                                        <p:cTn id="2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0"/>
            <a:ext cx="10769600" cy="1143000"/>
          </a:xfrm>
        </p:spPr>
        <p:txBody>
          <a:bodyPr/>
          <a:lstStyle/>
          <a:p>
            <a:r>
              <a:rPr lang="en-US" sz="3600" dirty="0">
                <a:solidFill>
                  <a:schemeClr val="tx1">
                    <a:lumMod val="95000"/>
                    <a:lumOff val="5000"/>
                  </a:schemeClr>
                </a:solidFill>
              </a:rPr>
              <a:t>Filter email </a:t>
            </a:r>
            <a:r>
              <a:rPr lang="en-US" sz="3600" dirty="0" smtClean="0">
                <a:solidFill>
                  <a:schemeClr val="tx1">
                    <a:lumMod val="95000"/>
                    <a:lumOff val="5000"/>
                  </a:schemeClr>
                </a:solidFill>
              </a:rPr>
              <a:t>address</a:t>
            </a:r>
            <a:endParaRPr lang="en-IN" sz="3600" dirty="0"/>
          </a:p>
        </p:txBody>
      </p:sp>
      <p:grpSp>
        <p:nvGrpSpPr>
          <p:cNvPr id="4" name="Group 3"/>
          <p:cNvGrpSpPr/>
          <p:nvPr/>
        </p:nvGrpSpPr>
        <p:grpSpPr>
          <a:xfrm>
            <a:off x="569742" y="1340768"/>
            <a:ext cx="5598265" cy="4007966"/>
            <a:chOff x="594360" y="1950805"/>
            <a:chExt cx="3822497" cy="2311374"/>
          </a:xfrm>
          <a:solidFill>
            <a:schemeClr val="accent1">
              <a:lumMod val="50000"/>
            </a:schemeClr>
          </a:solidFill>
        </p:grpSpPr>
        <p:sp>
          <p:nvSpPr>
            <p:cNvPr id="5" name="Rectangle 4"/>
            <p:cNvSpPr/>
            <p:nvPr/>
          </p:nvSpPr>
          <p:spPr>
            <a:xfrm>
              <a:off x="594360" y="1950805"/>
              <a:ext cx="3822497" cy="23113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sp>
          <p:nvSpPr>
            <p:cNvPr id="6" name="TextBox 5"/>
            <p:cNvSpPr txBox="1"/>
            <p:nvPr/>
          </p:nvSpPr>
          <p:spPr>
            <a:xfrm>
              <a:off x="720579" y="2037491"/>
              <a:ext cx="3521481" cy="2218665"/>
            </a:xfrm>
            <a:prstGeom prst="rect">
              <a:avLst/>
            </a:prstGeom>
            <a:grpFill/>
          </p:spPr>
          <p:txBody>
            <a:bodyPr wrap="square" lIns="0" tIns="0" rIns="0" bIns="0" rtlCol="0">
              <a:spAutoFit/>
            </a:bodyPr>
            <a:lstStyle/>
            <a:p>
              <a:r>
                <a:rPr lang="en-IN" dirty="0" smtClean="0">
                  <a:solidFill>
                    <a:schemeClr val="bg1"/>
                  </a:solidFill>
                  <a:latin typeface="+mn-lt"/>
                </a:rPr>
                <a:t>To increase </a:t>
              </a:r>
              <a:r>
                <a:rPr lang="en-IN" dirty="0">
                  <a:solidFill>
                    <a:schemeClr val="bg1"/>
                  </a:solidFill>
                  <a:latin typeface="+mn-lt"/>
                </a:rPr>
                <a:t>the validation </a:t>
              </a:r>
              <a:r>
                <a:rPr lang="en-IN" dirty="0" smtClean="0">
                  <a:solidFill>
                    <a:schemeClr val="bg1"/>
                  </a:solidFill>
                  <a:latin typeface="+mn-lt"/>
                </a:rPr>
                <a:t>further by </a:t>
              </a:r>
              <a:r>
                <a:rPr lang="en-IN" dirty="0">
                  <a:solidFill>
                    <a:schemeClr val="bg1"/>
                  </a:solidFill>
                  <a:latin typeface="+mn-lt"/>
                </a:rPr>
                <a:t>specifying the </a:t>
              </a:r>
              <a:r>
                <a:rPr lang="en-IN" dirty="0" smtClean="0">
                  <a:solidFill>
                    <a:schemeClr val="bg1"/>
                  </a:solidFill>
                  <a:latin typeface="+mn-lt"/>
                </a:rPr>
                <a:t>condition, need </a:t>
              </a:r>
              <a:r>
                <a:rPr lang="en-IN" dirty="0">
                  <a:solidFill>
                    <a:schemeClr val="bg1"/>
                  </a:solidFill>
                  <a:latin typeface="+mn-lt"/>
                </a:rPr>
                <a:t>a </a:t>
              </a:r>
              <a:r>
                <a:rPr lang="en-IN" b="1" dirty="0">
                  <a:solidFill>
                    <a:schemeClr val="bg1"/>
                  </a:solidFill>
                  <a:latin typeface="+mn-lt"/>
                </a:rPr>
                <a:t>dot</a:t>
              </a:r>
              <a:r>
                <a:rPr lang="en-IN" dirty="0">
                  <a:solidFill>
                    <a:schemeClr val="bg1"/>
                  </a:solidFill>
                  <a:latin typeface="+mn-lt"/>
                </a:rPr>
                <a:t> symbol after @ symbol as shown here in the first code snippet. </a:t>
              </a:r>
              <a:endParaRPr lang="en-IN" dirty="0" smtClean="0">
                <a:solidFill>
                  <a:schemeClr val="bg1"/>
                </a:solidFill>
                <a:latin typeface="+mn-lt"/>
              </a:endParaRPr>
            </a:p>
            <a:p>
              <a:r>
                <a:rPr lang="en-IN" dirty="0" smtClean="0">
                  <a:solidFill>
                    <a:schemeClr val="bg1"/>
                  </a:solidFill>
                  <a:latin typeface="+mn-lt"/>
                </a:rPr>
                <a:t> </a:t>
              </a:r>
            </a:p>
            <a:p>
              <a:r>
                <a:rPr lang="en-IN" dirty="0" smtClean="0">
                  <a:solidFill>
                    <a:schemeClr val="bg1"/>
                  </a:solidFill>
                  <a:latin typeface="+mn-lt"/>
                </a:rPr>
                <a:t>Please </a:t>
              </a:r>
              <a:r>
                <a:rPr lang="en-IN" dirty="0">
                  <a:solidFill>
                    <a:schemeClr val="bg1"/>
                  </a:solidFill>
                  <a:latin typeface="+mn-lt"/>
                </a:rPr>
                <a:t>note that </a:t>
              </a:r>
              <a:r>
                <a:rPr lang="en-IN" dirty="0" smtClean="0">
                  <a:solidFill>
                    <a:schemeClr val="bg1"/>
                  </a:solidFill>
                  <a:latin typeface="+mn-lt"/>
                </a:rPr>
                <a:t> use ‘</a:t>
              </a:r>
              <a:r>
                <a:rPr lang="en-IN" b="1" dirty="0" smtClean="0">
                  <a:solidFill>
                    <a:schemeClr val="bg1"/>
                  </a:solidFill>
                  <a:latin typeface="+mn-lt"/>
                </a:rPr>
                <a:t>\.</a:t>
              </a:r>
              <a:r>
                <a:rPr lang="en-IN" dirty="0" smtClean="0">
                  <a:solidFill>
                    <a:schemeClr val="bg1"/>
                  </a:solidFill>
                  <a:latin typeface="+mn-lt"/>
                </a:rPr>
                <a:t> ‘ to search for dot symbol. </a:t>
              </a:r>
              <a:r>
                <a:rPr lang="en-IN" dirty="0">
                  <a:solidFill>
                    <a:schemeClr val="bg1"/>
                  </a:solidFill>
                  <a:latin typeface="+mn-lt"/>
                </a:rPr>
                <a:t>Since dot symbol has a special meaning in regular expression, </a:t>
              </a:r>
              <a:r>
                <a:rPr lang="en-IN" dirty="0" smtClean="0">
                  <a:solidFill>
                    <a:schemeClr val="bg1"/>
                  </a:solidFill>
                  <a:latin typeface="+mn-lt"/>
                </a:rPr>
                <a:t> it has to </a:t>
              </a:r>
              <a:r>
                <a:rPr lang="en-IN" dirty="0">
                  <a:solidFill>
                    <a:schemeClr val="bg1"/>
                  </a:solidFill>
                  <a:latin typeface="+mn-lt"/>
                </a:rPr>
                <a:t>prefix it with back slash while </a:t>
              </a:r>
              <a:r>
                <a:rPr lang="en-IN" dirty="0" smtClean="0">
                  <a:solidFill>
                    <a:schemeClr val="bg1"/>
                  </a:solidFill>
                  <a:latin typeface="+mn-lt"/>
                </a:rPr>
                <a:t>searching.</a:t>
              </a:r>
              <a:endParaRPr lang="en-IN" dirty="0">
                <a:solidFill>
                  <a:schemeClr val="bg1"/>
                </a:solidFill>
                <a:latin typeface="+mn-lt"/>
              </a:endParaRPr>
            </a:p>
            <a:p>
              <a:endParaRPr lang="en-US" dirty="0">
                <a:solidFill>
                  <a:schemeClr val="bg1"/>
                </a:solidFill>
                <a:latin typeface="+mn-lt"/>
              </a:endParaRPr>
            </a:p>
            <a:p>
              <a:r>
                <a:rPr lang="en-IN" dirty="0">
                  <a:solidFill>
                    <a:schemeClr val="bg1"/>
                  </a:solidFill>
                  <a:latin typeface="+mn-lt"/>
                </a:rPr>
                <a:t>Additionally </a:t>
              </a:r>
              <a:r>
                <a:rPr lang="en-IN" dirty="0" smtClean="0">
                  <a:solidFill>
                    <a:schemeClr val="bg1"/>
                  </a:solidFill>
                  <a:latin typeface="+mn-lt"/>
                </a:rPr>
                <a:t> to search </a:t>
              </a:r>
              <a:r>
                <a:rPr lang="en-IN" dirty="0">
                  <a:solidFill>
                    <a:schemeClr val="bg1"/>
                  </a:solidFill>
                  <a:latin typeface="+mn-lt"/>
                </a:rPr>
                <a:t>for only those email address which has </a:t>
              </a:r>
              <a:r>
                <a:rPr lang="en-IN" b="1" dirty="0">
                  <a:solidFill>
                    <a:schemeClr val="bg1"/>
                  </a:solidFill>
                  <a:latin typeface="+mn-lt"/>
                </a:rPr>
                <a:t>.com </a:t>
              </a:r>
              <a:r>
                <a:rPr lang="en-IN" dirty="0">
                  <a:solidFill>
                    <a:schemeClr val="bg1"/>
                  </a:solidFill>
                  <a:latin typeface="+mn-lt"/>
                </a:rPr>
                <a:t>or </a:t>
              </a:r>
              <a:r>
                <a:rPr lang="en-IN" b="1" dirty="0">
                  <a:solidFill>
                    <a:schemeClr val="bg1"/>
                  </a:solidFill>
                  <a:latin typeface="+mn-lt"/>
                </a:rPr>
                <a:t>.in </a:t>
              </a:r>
              <a:r>
                <a:rPr lang="en-IN" dirty="0">
                  <a:solidFill>
                    <a:schemeClr val="bg1"/>
                  </a:solidFill>
                  <a:latin typeface="+mn-lt"/>
                </a:rPr>
                <a:t>as domains. In order to do that </a:t>
              </a:r>
              <a:r>
                <a:rPr lang="en-IN" dirty="0" smtClean="0">
                  <a:solidFill>
                    <a:schemeClr val="bg1"/>
                  </a:solidFill>
                  <a:latin typeface="+mn-lt"/>
                </a:rPr>
                <a:t>use </a:t>
              </a:r>
              <a:r>
                <a:rPr lang="en-IN" dirty="0">
                  <a:solidFill>
                    <a:schemeClr val="bg1"/>
                  </a:solidFill>
                  <a:latin typeface="+mn-lt"/>
                </a:rPr>
                <a:t>grouping (which are represented using (?:</a:t>
              </a:r>
              <a:r>
                <a:rPr lang="en-IN" dirty="0">
                  <a:solidFill>
                    <a:schemeClr val="bg1"/>
                  </a:solidFill>
                  <a:latin typeface="+mn-lt"/>
                  <a:sym typeface="Wingdings" panose="05000000000000000000" pitchFamily="2" charset="2"/>
                </a:rPr>
                <a:t>) pattern) as shown here.</a:t>
              </a:r>
              <a:endParaRPr lang="en-IN" dirty="0">
                <a:solidFill>
                  <a:schemeClr val="bg1"/>
                </a:solidFill>
                <a:latin typeface="+mn-lt"/>
              </a:endParaRPr>
            </a:p>
            <a:p>
              <a:endParaRPr lang="en-US" sz="1600" dirty="0">
                <a:solidFill>
                  <a:schemeClr val="bg1"/>
                </a:solidFill>
                <a:latin typeface="+mn-lt"/>
              </a:endParaRPr>
            </a:p>
          </p:txBody>
        </p:sp>
      </p:grpSp>
      <p:pic>
        <p:nvPicPr>
          <p:cNvPr id="7" name="Picture 6"/>
          <p:cNvPicPr>
            <a:picLocks noChangeAspect="1"/>
          </p:cNvPicPr>
          <p:nvPr/>
        </p:nvPicPr>
        <p:blipFill>
          <a:blip r:embed="rId3"/>
          <a:stretch>
            <a:fillRect/>
          </a:stretch>
        </p:blipFill>
        <p:spPr>
          <a:xfrm>
            <a:off x="6384031" y="2060848"/>
            <a:ext cx="5375425" cy="1058751"/>
          </a:xfrm>
          <a:prstGeom prst="rect">
            <a:avLst/>
          </a:prstGeom>
          <a:ln>
            <a:solidFill>
              <a:schemeClr val="accent2">
                <a:lumMod val="20000"/>
                <a:lumOff val="80000"/>
              </a:schemeClr>
            </a:solidFill>
          </a:ln>
          <a:effectLst>
            <a:glow rad="63500">
              <a:schemeClr val="accent1">
                <a:satMod val="175000"/>
                <a:alpha val="40000"/>
              </a:schemeClr>
            </a:glow>
          </a:effectLst>
        </p:spPr>
      </p:pic>
      <p:pic>
        <p:nvPicPr>
          <p:cNvPr id="8" name="Picture 7"/>
          <p:cNvPicPr>
            <a:picLocks noChangeAspect="1"/>
          </p:cNvPicPr>
          <p:nvPr/>
        </p:nvPicPr>
        <p:blipFill>
          <a:blip r:embed="rId4"/>
          <a:stretch>
            <a:fillRect/>
          </a:stretch>
        </p:blipFill>
        <p:spPr>
          <a:xfrm>
            <a:off x="6342138" y="3861048"/>
            <a:ext cx="5386311" cy="1046584"/>
          </a:xfrm>
          <a:prstGeom prst="rect">
            <a:avLst/>
          </a:prstGeom>
          <a:ln>
            <a:solidFill>
              <a:schemeClr val="accent2">
                <a:lumMod val="20000"/>
                <a:lumOff val="80000"/>
              </a:schemeClr>
            </a:solidFill>
          </a:ln>
          <a:effectLst>
            <a:glow rad="63500">
              <a:schemeClr val="accent1">
                <a:satMod val="175000"/>
                <a:alpha val="40000"/>
              </a:schemeClr>
            </a:glow>
          </a:effectLst>
        </p:spPr>
      </p:pic>
    </p:spTree>
    <p:extLst>
      <p:ext uri="{BB962C8B-B14F-4D97-AF65-F5344CB8AC3E}">
        <p14:creationId xmlns:p14="http://schemas.microsoft.com/office/powerpoint/2010/main" val="3632973545"/>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14826" y="1785926"/>
            <a:ext cx="6013283" cy="394733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sp>
        <p:nvSpPr>
          <p:cNvPr id="2" name="Title 1"/>
          <p:cNvSpPr>
            <a:spLocks noGrp="1"/>
          </p:cNvSpPr>
          <p:nvPr>
            <p:ph type="title"/>
          </p:nvPr>
        </p:nvSpPr>
        <p:spPr>
          <a:xfrm>
            <a:off x="263352" y="0"/>
            <a:ext cx="10769600" cy="1143000"/>
          </a:xfrm>
        </p:spPr>
        <p:txBody>
          <a:bodyPr/>
          <a:lstStyle/>
          <a:p>
            <a:r>
              <a:rPr lang="en-US" dirty="0">
                <a:solidFill>
                  <a:schemeClr val="tx1">
                    <a:lumMod val="95000"/>
                    <a:lumOff val="5000"/>
                  </a:schemeClr>
                </a:solidFill>
              </a:rPr>
              <a:t>Startswith &amp; E</a:t>
            </a:r>
            <a:r>
              <a:rPr lang="en-US" dirty="0" smtClean="0">
                <a:solidFill>
                  <a:schemeClr val="tx1">
                    <a:lumMod val="95000"/>
                    <a:lumOff val="5000"/>
                  </a:schemeClr>
                </a:solidFill>
              </a:rPr>
              <a:t>ndswith</a:t>
            </a:r>
            <a:endParaRPr lang="en-IN" dirty="0"/>
          </a:p>
        </p:txBody>
      </p:sp>
      <p:grpSp>
        <p:nvGrpSpPr>
          <p:cNvPr id="4" name="Group 3"/>
          <p:cNvGrpSpPr/>
          <p:nvPr/>
        </p:nvGrpSpPr>
        <p:grpSpPr>
          <a:xfrm>
            <a:off x="6584863" y="4047308"/>
            <a:ext cx="4811662" cy="1130913"/>
            <a:chOff x="761613" y="1800218"/>
            <a:chExt cx="3538770" cy="1507603"/>
          </a:xfrm>
          <a:solidFill>
            <a:schemeClr val="accent1">
              <a:lumMod val="50000"/>
            </a:schemeClr>
          </a:solidFill>
        </p:grpSpPr>
        <p:sp>
          <p:nvSpPr>
            <p:cNvPr id="5" name="Rectangle 4"/>
            <p:cNvSpPr/>
            <p:nvPr/>
          </p:nvSpPr>
          <p:spPr>
            <a:xfrm>
              <a:off x="761613" y="1800218"/>
              <a:ext cx="3538770" cy="15076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lumMod val="95000"/>
                    <a:lumOff val="5000"/>
                  </a:schemeClr>
                </a:solidFill>
              </a:endParaRPr>
            </a:p>
          </p:txBody>
        </p:sp>
        <p:sp>
          <p:nvSpPr>
            <p:cNvPr id="6" name="TextBox 5"/>
            <p:cNvSpPr txBox="1"/>
            <p:nvPr/>
          </p:nvSpPr>
          <p:spPr>
            <a:xfrm>
              <a:off x="843391" y="2041153"/>
              <a:ext cx="3371717" cy="1025730"/>
            </a:xfrm>
            <a:prstGeom prst="rect">
              <a:avLst/>
            </a:prstGeom>
            <a:grpFill/>
          </p:spPr>
          <p:txBody>
            <a:bodyPr wrap="square" lIns="0" tIns="0" rIns="0" bIns="0" rtlCol="0">
              <a:spAutoFit/>
            </a:bodyPr>
            <a:lstStyle/>
            <a:p>
              <a:pPr algn="ctr">
                <a:lnSpc>
                  <a:spcPts val="2000"/>
                </a:lnSpc>
                <a:spcAft>
                  <a:spcPts val="800"/>
                </a:spcAft>
              </a:pPr>
              <a:r>
                <a:rPr lang="en-IN" spc="27" dirty="0" smtClean="0">
                  <a:solidFill>
                    <a:schemeClr val="bg1"/>
                  </a:solidFill>
                  <a:latin typeface="+mn-lt"/>
                </a:rPr>
                <a:t>use ‘</a:t>
              </a:r>
              <a:r>
                <a:rPr lang="en-IN" b="1" spc="27" dirty="0" smtClean="0">
                  <a:solidFill>
                    <a:schemeClr val="bg1"/>
                  </a:solidFill>
                  <a:latin typeface="+mn-lt"/>
                </a:rPr>
                <a:t>^</a:t>
              </a:r>
              <a:r>
                <a:rPr lang="en-IN" spc="27" dirty="0" smtClean="0">
                  <a:solidFill>
                    <a:schemeClr val="bg1"/>
                  </a:solidFill>
                  <a:latin typeface="+mn-lt"/>
                </a:rPr>
                <a:t> ‘or ‘</a:t>
              </a:r>
              <a:r>
                <a:rPr lang="en-IN" b="1" spc="27" dirty="0" smtClean="0">
                  <a:solidFill>
                    <a:schemeClr val="bg1"/>
                  </a:solidFill>
                  <a:latin typeface="+mn-lt"/>
                </a:rPr>
                <a:t>$’</a:t>
              </a:r>
              <a:r>
                <a:rPr lang="en-IN" spc="27" dirty="0" smtClean="0">
                  <a:solidFill>
                    <a:schemeClr val="bg1"/>
                  </a:solidFill>
                  <a:latin typeface="+mn-lt"/>
                </a:rPr>
                <a:t> </a:t>
              </a:r>
              <a:r>
                <a:rPr lang="en-IN" spc="27" dirty="0">
                  <a:solidFill>
                    <a:schemeClr val="bg1"/>
                  </a:solidFill>
                  <a:latin typeface="+mn-lt"/>
                </a:rPr>
                <a:t>symbols to check if a line startswith or endswith with a pattern respectively</a:t>
              </a:r>
            </a:p>
          </p:txBody>
        </p:sp>
      </p:grpSp>
      <p:sp>
        <p:nvSpPr>
          <p:cNvPr id="7" name="TextBox 6"/>
          <p:cNvSpPr txBox="1"/>
          <p:nvPr/>
        </p:nvSpPr>
        <p:spPr>
          <a:xfrm>
            <a:off x="682014" y="2112501"/>
            <a:ext cx="5400600" cy="3323987"/>
          </a:xfrm>
          <a:prstGeom prst="rect">
            <a:avLst/>
          </a:prstGeom>
          <a:solidFill>
            <a:schemeClr val="accent1">
              <a:lumMod val="50000"/>
            </a:schemeClr>
          </a:solidFill>
        </p:spPr>
        <p:txBody>
          <a:bodyPr wrap="square" lIns="0" tIns="0" rIns="0" bIns="0" rtlCol="0">
            <a:spAutoFit/>
          </a:bodyPr>
          <a:lstStyle/>
          <a:p>
            <a:r>
              <a:rPr lang="en-US" dirty="0" smtClean="0">
                <a:solidFill>
                  <a:schemeClr val="bg1"/>
                </a:solidFill>
                <a:latin typeface="+mn-lt"/>
              </a:rPr>
              <a:t>To </a:t>
            </a:r>
            <a:r>
              <a:rPr lang="en-US" dirty="0">
                <a:solidFill>
                  <a:schemeClr val="bg1"/>
                </a:solidFill>
                <a:latin typeface="+mn-lt"/>
              </a:rPr>
              <a:t>further validate the email address using its starting </a:t>
            </a:r>
            <a:r>
              <a:rPr lang="en-US" dirty="0" smtClean="0">
                <a:solidFill>
                  <a:schemeClr val="bg1"/>
                </a:solidFill>
                <a:latin typeface="+mn-lt"/>
              </a:rPr>
              <a:t>              character </a:t>
            </a:r>
            <a:r>
              <a:rPr lang="en-US" dirty="0">
                <a:solidFill>
                  <a:schemeClr val="bg1"/>
                </a:solidFill>
                <a:latin typeface="+mn-lt"/>
              </a:rPr>
              <a:t>and ending </a:t>
            </a:r>
            <a:r>
              <a:rPr lang="en-US" dirty="0" smtClean="0">
                <a:solidFill>
                  <a:schemeClr val="bg1"/>
                </a:solidFill>
                <a:latin typeface="+mn-lt"/>
              </a:rPr>
              <a:t>character, wrap </a:t>
            </a:r>
            <a:r>
              <a:rPr lang="en-US" dirty="0">
                <a:solidFill>
                  <a:schemeClr val="bg1"/>
                </a:solidFill>
                <a:latin typeface="+mn-lt"/>
              </a:rPr>
              <a:t>the pattern with </a:t>
            </a:r>
            <a:r>
              <a:rPr lang="en-US" dirty="0" smtClean="0">
                <a:solidFill>
                  <a:schemeClr val="bg1"/>
                </a:solidFill>
                <a:latin typeface="+mn-lt"/>
              </a:rPr>
              <a:t>‘</a:t>
            </a:r>
            <a:r>
              <a:rPr lang="en-US" b="1" dirty="0" smtClean="0">
                <a:solidFill>
                  <a:schemeClr val="bg1"/>
                </a:solidFill>
                <a:latin typeface="+mn-lt"/>
              </a:rPr>
              <a:t>\b’</a:t>
            </a:r>
            <a:r>
              <a:rPr lang="en-US" dirty="0" smtClean="0">
                <a:solidFill>
                  <a:schemeClr val="bg1"/>
                </a:solidFill>
                <a:latin typeface="+mn-lt"/>
              </a:rPr>
              <a:t>  </a:t>
            </a:r>
            <a:r>
              <a:rPr lang="en-US" dirty="0">
                <a:solidFill>
                  <a:schemeClr val="bg1"/>
                </a:solidFill>
                <a:latin typeface="+mn-lt"/>
              </a:rPr>
              <a:t>which stands for word boundary</a:t>
            </a:r>
            <a:r>
              <a:rPr lang="en-US" dirty="0" smtClean="0">
                <a:solidFill>
                  <a:schemeClr val="bg1"/>
                </a:solidFill>
                <a:latin typeface="+mn-lt"/>
              </a:rPr>
              <a:t>.</a:t>
            </a:r>
          </a:p>
          <a:p>
            <a:endParaRPr lang="en-US" dirty="0">
              <a:solidFill>
                <a:schemeClr val="bg1"/>
              </a:solidFill>
              <a:latin typeface="+mn-lt"/>
            </a:endParaRPr>
          </a:p>
          <a:p>
            <a:r>
              <a:rPr lang="en-US" dirty="0" smtClean="0">
                <a:solidFill>
                  <a:schemeClr val="bg1"/>
                </a:solidFill>
                <a:latin typeface="+mn-lt"/>
              </a:rPr>
              <a:t>It makes </a:t>
            </a:r>
            <a:r>
              <a:rPr lang="en-US" dirty="0">
                <a:solidFill>
                  <a:schemeClr val="bg1"/>
                </a:solidFill>
                <a:latin typeface="+mn-lt"/>
              </a:rPr>
              <a:t>sure that only those full words which match the pattern is returned. If substring </a:t>
            </a:r>
            <a:r>
              <a:rPr lang="en-US" dirty="0" smtClean="0">
                <a:solidFill>
                  <a:schemeClr val="bg1"/>
                </a:solidFill>
                <a:latin typeface="+mn-lt"/>
              </a:rPr>
              <a:t>not matches </a:t>
            </a:r>
            <a:r>
              <a:rPr lang="en-US" dirty="0">
                <a:solidFill>
                  <a:schemeClr val="bg1"/>
                </a:solidFill>
                <a:latin typeface="+mn-lt"/>
              </a:rPr>
              <a:t>the pattern, </a:t>
            </a:r>
            <a:r>
              <a:rPr lang="en-US" dirty="0" smtClean="0">
                <a:solidFill>
                  <a:schemeClr val="bg1"/>
                </a:solidFill>
                <a:latin typeface="+mn-lt"/>
              </a:rPr>
              <a:t>it </a:t>
            </a:r>
            <a:r>
              <a:rPr lang="en-US" dirty="0">
                <a:solidFill>
                  <a:schemeClr val="bg1"/>
                </a:solidFill>
                <a:latin typeface="+mn-lt"/>
              </a:rPr>
              <a:t>will not be returned </a:t>
            </a:r>
            <a:r>
              <a:rPr lang="en-US" dirty="0" smtClean="0">
                <a:solidFill>
                  <a:schemeClr val="bg1"/>
                </a:solidFill>
                <a:latin typeface="+mn-lt"/>
              </a:rPr>
              <a:t>.  In the given example,  </a:t>
            </a:r>
            <a:r>
              <a:rPr lang="en-US" dirty="0">
                <a:solidFill>
                  <a:schemeClr val="bg1"/>
                </a:solidFill>
                <a:latin typeface="+mn-lt"/>
              </a:rPr>
              <a:t>the email address (</a:t>
            </a:r>
            <a:r>
              <a:rPr lang="en-US" dirty="0">
                <a:solidFill>
                  <a:schemeClr val="bg1"/>
                </a:solidFill>
                <a:latin typeface="+mn-lt"/>
                <a:hlinkClick r:id="rId3"/>
              </a:rPr>
              <a:t>ab@gmail.in1</a:t>
            </a:r>
            <a:r>
              <a:rPr lang="en-US" dirty="0" smtClean="0">
                <a:solidFill>
                  <a:schemeClr val="bg1"/>
                </a:solidFill>
                <a:latin typeface="+mn-lt"/>
              </a:rPr>
              <a:t>)  is not returned.</a:t>
            </a:r>
          </a:p>
          <a:p>
            <a:endParaRPr lang="en-US" dirty="0">
              <a:solidFill>
                <a:schemeClr val="bg1"/>
              </a:solidFill>
              <a:latin typeface="+mn-lt"/>
            </a:endParaRPr>
          </a:p>
          <a:p>
            <a:r>
              <a:rPr lang="en-US" dirty="0" smtClean="0">
                <a:solidFill>
                  <a:schemeClr val="bg1"/>
                </a:solidFill>
                <a:latin typeface="+mn-lt"/>
              </a:rPr>
              <a:t>Additionally, wrapping </a:t>
            </a:r>
            <a:r>
              <a:rPr lang="en-US" dirty="0">
                <a:solidFill>
                  <a:schemeClr val="bg1"/>
                </a:solidFill>
                <a:latin typeface="+mn-lt"/>
              </a:rPr>
              <a:t>the string with ‘r ‘ operator to read the string as raw string to treat back slash in </a:t>
            </a:r>
            <a:r>
              <a:rPr lang="en-US" b="1" dirty="0" smtClean="0">
                <a:solidFill>
                  <a:schemeClr val="bg1"/>
                </a:solidFill>
                <a:latin typeface="+mn-lt"/>
              </a:rPr>
              <a:t>‘\b</a:t>
            </a:r>
            <a:r>
              <a:rPr lang="en-US" dirty="0" smtClean="0">
                <a:solidFill>
                  <a:schemeClr val="bg1"/>
                </a:solidFill>
                <a:latin typeface="+mn-lt"/>
              </a:rPr>
              <a:t>’ </a:t>
            </a:r>
            <a:r>
              <a:rPr lang="en-US" dirty="0">
                <a:solidFill>
                  <a:schemeClr val="bg1"/>
                </a:solidFill>
                <a:latin typeface="+mn-lt"/>
              </a:rPr>
              <a:t>as such. Else </a:t>
            </a:r>
            <a:r>
              <a:rPr lang="en-US" dirty="0" smtClean="0">
                <a:solidFill>
                  <a:schemeClr val="bg1"/>
                </a:solidFill>
                <a:latin typeface="+mn-lt"/>
              </a:rPr>
              <a:t>use </a:t>
            </a:r>
            <a:r>
              <a:rPr lang="en-US" b="1" dirty="0" smtClean="0">
                <a:solidFill>
                  <a:schemeClr val="bg1"/>
                </a:solidFill>
                <a:latin typeface="+mn-lt"/>
              </a:rPr>
              <a:t>‘\\b</a:t>
            </a:r>
            <a:r>
              <a:rPr lang="en-US" dirty="0" smtClean="0">
                <a:solidFill>
                  <a:schemeClr val="bg1"/>
                </a:solidFill>
                <a:latin typeface="+mn-lt"/>
              </a:rPr>
              <a:t>’ </a:t>
            </a:r>
            <a:r>
              <a:rPr lang="en-US" dirty="0">
                <a:solidFill>
                  <a:schemeClr val="bg1"/>
                </a:solidFill>
                <a:latin typeface="+mn-lt"/>
              </a:rPr>
              <a:t>to detect the word </a:t>
            </a:r>
            <a:r>
              <a:rPr lang="en-US" dirty="0" smtClean="0">
                <a:solidFill>
                  <a:schemeClr val="bg1"/>
                </a:solidFill>
                <a:latin typeface="+mn-lt"/>
              </a:rPr>
              <a:t>boundaries.</a:t>
            </a:r>
            <a:endParaRPr lang="en-IN" sz="1600" dirty="0">
              <a:solidFill>
                <a:schemeClr val="bg1"/>
              </a:solidFill>
              <a:latin typeface="+mn-lt"/>
            </a:endParaRPr>
          </a:p>
        </p:txBody>
      </p:sp>
      <p:pic>
        <p:nvPicPr>
          <p:cNvPr id="8" name="Picture 7"/>
          <p:cNvPicPr>
            <a:picLocks noChangeAspect="1"/>
          </p:cNvPicPr>
          <p:nvPr/>
        </p:nvPicPr>
        <p:blipFill>
          <a:blip r:embed="rId4"/>
          <a:stretch>
            <a:fillRect/>
          </a:stretch>
        </p:blipFill>
        <p:spPr>
          <a:xfrm>
            <a:off x="6528048" y="2291953"/>
            <a:ext cx="4868477" cy="1065040"/>
          </a:xfrm>
          <a:prstGeom prst="rect">
            <a:avLst/>
          </a:prstGeom>
          <a:ln>
            <a:solidFill>
              <a:schemeClr val="accent2">
                <a:lumMod val="20000"/>
                <a:lumOff val="80000"/>
              </a:schemeClr>
            </a:solidFill>
          </a:ln>
          <a:effectLst>
            <a:glow rad="63500">
              <a:schemeClr val="accent1">
                <a:satMod val="175000"/>
                <a:alpha val="40000"/>
              </a:schemeClr>
            </a:glow>
          </a:effectLst>
        </p:spPr>
      </p:pic>
    </p:spTree>
    <p:extLst>
      <p:ext uri="{BB962C8B-B14F-4D97-AF65-F5344CB8AC3E}">
        <p14:creationId xmlns:p14="http://schemas.microsoft.com/office/powerpoint/2010/main" val="2264290359"/>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07368" y="0"/>
            <a:ext cx="10769600" cy="1143000"/>
          </a:xfrm>
        </p:spPr>
        <p:txBody>
          <a:bodyPr/>
          <a:lstStyle/>
          <a:p>
            <a:r>
              <a:rPr altLang="en-US" dirty="0"/>
              <a:t>In this Module You </a:t>
            </a:r>
            <a:r>
              <a:rPr altLang="en-US" dirty="0" smtClean="0"/>
              <a:t>have learnt to</a:t>
            </a:r>
            <a:endParaRPr altLang="en-US" dirty="0"/>
          </a:p>
        </p:txBody>
      </p:sp>
      <p:pic>
        <p:nvPicPr>
          <p:cNvPr id="5" name="Picture 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11440" y="1752600"/>
            <a:ext cx="2216054" cy="3962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txBox="1">
            <a:spLocks/>
          </p:cNvSpPr>
          <p:nvPr/>
        </p:nvSpPr>
        <p:spPr bwMode="auto">
          <a:xfrm>
            <a:off x="609601" y="1691640"/>
            <a:ext cx="710184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Identify Regular Expressions in Python</a:t>
            </a:r>
          </a:p>
          <a:p>
            <a:pPr marL="0" indent="0">
              <a:buNone/>
            </a:pPr>
            <a:endParaRPr lang="en-US" sz="2000" dirty="0" smtClean="0"/>
          </a:p>
          <a:p>
            <a:r>
              <a:rPr lang="en-US" sz="2000" dirty="0" smtClean="0"/>
              <a:t>Choose various methods in the RE module to manipulate data</a:t>
            </a:r>
          </a:p>
          <a:p>
            <a:pPr marL="0" indent="0">
              <a:buNone/>
            </a:pPr>
            <a:endParaRPr lang="en-US" sz="2000" dirty="0" smtClean="0"/>
          </a:p>
          <a:p>
            <a:r>
              <a:rPr lang="en-US" sz="2000" dirty="0" smtClean="0"/>
              <a:t>Apply patterns in Regular Expressions</a:t>
            </a:r>
          </a:p>
          <a:p>
            <a:pPr marL="0" indent="0">
              <a:buNone/>
            </a:pPr>
            <a:endParaRPr lang="en-US" sz="2000" dirty="0" smtClean="0"/>
          </a:p>
          <a:p>
            <a:r>
              <a:rPr lang="en-US" sz="2000" dirty="0" smtClean="0"/>
              <a:t>Employ various methods to preprocess the text data</a:t>
            </a:r>
            <a:endParaRPr lang="en-US" sz="2000" dirty="0"/>
          </a:p>
        </p:txBody>
      </p:sp>
    </p:spTree>
    <p:custDataLst>
      <p:tags r:id="rId1"/>
    </p:custDataLst>
    <p:extLst>
      <p:ext uri="{BB962C8B-B14F-4D97-AF65-F5344CB8AC3E}">
        <p14:creationId xmlns:p14="http://schemas.microsoft.com/office/powerpoint/2010/main" val="432901406"/>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8088" y="3140968"/>
            <a:ext cx="2808312" cy="1819278"/>
          </a:xfrm>
        </p:spPr>
        <p:txBody>
          <a:bodyPr/>
          <a:lstStyle/>
          <a:p>
            <a:pPr>
              <a:defRPr/>
            </a:pPr>
            <a:r>
              <a:rPr lang="en-US" sz="3600" cap="all" dirty="0" smtClean="0">
                <a:solidFill>
                  <a:schemeClr val="tx1">
                    <a:lumMod val="95000"/>
                    <a:lumOff val="5000"/>
                  </a:schemeClr>
                </a:solidFill>
                <a:latin typeface="+mn-lt"/>
              </a:rPr>
              <a:t>THANK you</a:t>
            </a:r>
            <a:endParaRPr sz="3600" b="0" dirty="0">
              <a:solidFill>
                <a:schemeClr val="tx1">
                  <a:lumMod val="95000"/>
                  <a:lumOff val="5000"/>
                </a:schemeClr>
              </a:solidFill>
              <a:latin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07368" y="18823"/>
            <a:ext cx="10769600" cy="1143000"/>
          </a:xfrm>
        </p:spPr>
        <p:txBody>
          <a:bodyPr/>
          <a:lstStyle/>
          <a:p>
            <a:r>
              <a:rPr altLang="en-US" dirty="0"/>
              <a:t>In this Module You will learn</a:t>
            </a:r>
          </a:p>
        </p:txBody>
      </p:sp>
      <p:sp>
        <p:nvSpPr>
          <p:cNvPr id="10243" name="Content Placeholder 2"/>
          <p:cNvSpPr>
            <a:spLocks noGrp="1"/>
          </p:cNvSpPr>
          <p:nvPr>
            <p:ph idx="1"/>
          </p:nvPr>
        </p:nvSpPr>
        <p:spPr>
          <a:xfrm>
            <a:off x="944880" y="1676400"/>
            <a:ext cx="8000999" cy="3657600"/>
          </a:xfrm>
        </p:spPr>
        <p:txBody>
          <a:bodyPr>
            <a:normAutofit/>
          </a:bodyPr>
          <a:lstStyle/>
          <a:p>
            <a:r>
              <a:rPr lang="en-US" sz="2000" dirty="0" smtClean="0"/>
              <a:t>Identify Regular Expressions in Python</a:t>
            </a:r>
          </a:p>
          <a:p>
            <a:pPr marL="0" indent="0">
              <a:buNone/>
            </a:pPr>
            <a:endParaRPr lang="en-US" sz="2000" dirty="0" smtClean="0"/>
          </a:p>
          <a:p>
            <a:r>
              <a:rPr lang="en-US" sz="2000" dirty="0" smtClean="0"/>
              <a:t>Choose various methods in the RE module to manipulate data</a:t>
            </a:r>
          </a:p>
          <a:p>
            <a:pPr marL="0" indent="0">
              <a:buNone/>
            </a:pPr>
            <a:endParaRPr lang="en-US" sz="2000" dirty="0" smtClean="0"/>
          </a:p>
          <a:p>
            <a:r>
              <a:rPr lang="en-US" sz="2000" dirty="0" smtClean="0"/>
              <a:t>Apply patterns in Regular Expressions</a:t>
            </a:r>
          </a:p>
          <a:p>
            <a:pPr marL="0" indent="0">
              <a:buNone/>
            </a:pPr>
            <a:endParaRPr lang="en-US" sz="2000" dirty="0" smtClean="0"/>
          </a:p>
          <a:p>
            <a:r>
              <a:rPr lang="en-US" sz="2000" dirty="0" smtClean="0"/>
              <a:t>Employ various methods to preprocess the text data</a:t>
            </a:r>
            <a:endParaRPr lang="en-US" sz="2000" dirty="0"/>
          </a:p>
        </p:txBody>
      </p:sp>
      <p:pic>
        <p:nvPicPr>
          <p:cNvPr id="10244" name="Picture 3" descr="C:\Documents and Settings\sudha\Desktop\Imagesos\objec.jp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496530">
            <a:off x="9038826" y="2791376"/>
            <a:ext cx="1862070" cy="1849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701083534"/>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244"/>
                                        </p:tgtEl>
                                        <p:attrNameLst>
                                          <p:attrName>style.visibility</p:attrName>
                                        </p:attrNameLst>
                                      </p:cBhvr>
                                      <p:to>
                                        <p:strVal val="visible"/>
                                      </p:to>
                                    </p:set>
                                    <p:anim calcmode="lin" valueType="num">
                                      <p:cBhvr>
                                        <p:cTn id="7" dur="500" fill="hold"/>
                                        <p:tgtEl>
                                          <p:spTgt spid="10244"/>
                                        </p:tgtEl>
                                        <p:attrNameLst>
                                          <p:attrName>ppt_w</p:attrName>
                                        </p:attrNameLst>
                                      </p:cBhvr>
                                      <p:tavLst>
                                        <p:tav tm="0">
                                          <p:val>
                                            <p:fltVal val="0"/>
                                          </p:val>
                                        </p:tav>
                                        <p:tav tm="100000">
                                          <p:val>
                                            <p:strVal val="#ppt_w"/>
                                          </p:val>
                                        </p:tav>
                                      </p:tavLst>
                                    </p:anim>
                                    <p:anim calcmode="lin" valueType="num">
                                      <p:cBhvr>
                                        <p:cTn id="8" dur="500" fill="hold"/>
                                        <p:tgtEl>
                                          <p:spTgt spid="10244"/>
                                        </p:tgtEl>
                                        <p:attrNameLst>
                                          <p:attrName>ppt_h</p:attrName>
                                        </p:attrNameLst>
                                      </p:cBhvr>
                                      <p:tavLst>
                                        <p:tav tm="0">
                                          <p:val>
                                            <p:fltVal val="0"/>
                                          </p:val>
                                        </p:tav>
                                        <p:tav tm="100000">
                                          <p:val>
                                            <p:strVal val="#ppt_h"/>
                                          </p:val>
                                        </p:tav>
                                      </p:tavLst>
                                    </p:anim>
                                    <p:animEffect transition="in" filter="fade">
                                      <p:cBhvr>
                                        <p:cTn id="9"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7408" y="1521309"/>
            <a:ext cx="8856984" cy="356387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479376" y="0"/>
            <a:ext cx="10769600" cy="1143000"/>
          </a:xfrm>
        </p:spPr>
        <p:txBody>
          <a:bodyPr/>
          <a:lstStyle/>
          <a:p>
            <a:r>
              <a:rPr lang="en-IN" sz="3600" dirty="0" smtClean="0"/>
              <a:t>Introduction</a:t>
            </a:r>
            <a:endParaRPr lang="en-IN" sz="3600" dirty="0"/>
          </a:p>
        </p:txBody>
      </p:sp>
      <p:sp>
        <p:nvSpPr>
          <p:cNvPr id="36" name="TextBox 35"/>
          <p:cNvSpPr txBox="1"/>
          <p:nvPr/>
        </p:nvSpPr>
        <p:spPr>
          <a:xfrm>
            <a:off x="1071172" y="1613544"/>
            <a:ext cx="8343889" cy="3323987"/>
          </a:xfrm>
          <a:prstGeom prst="rect">
            <a:avLst/>
          </a:prstGeom>
          <a:noFill/>
        </p:spPr>
        <p:txBody>
          <a:bodyPr wrap="square" lIns="0" tIns="0" rIns="0" bIns="0" rtlCol="0">
            <a:spAutoFit/>
          </a:bodyPr>
          <a:lstStyle/>
          <a:p>
            <a:pPr marL="285750" indent="-285750">
              <a:lnSpc>
                <a:spcPct val="150000"/>
              </a:lnSpc>
              <a:buFont typeface="Wingdings" panose="05000000000000000000" pitchFamily="2" charset="2"/>
              <a:buChar char="§"/>
            </a:pPr>
            <a:r>
              <a:rPr lang="en-US" dirty="0">
                <a:solidFill>
                  <a:schemeClr val="bg1"/>
                </a:solidFill>
                <a:latin typeface="+mn-lt"/>
              </a:rPr>
              <a:t>A regular expression describes one  or more strings to match when you search a body of </a:t>
            </a:r>
            <a:r>
              <a:rPr lang="en-US" dirty="0" smtClean="0">
                <a:solidFill>
                  <a:schemeClr val="bg1"/>
                </a:solidFill>
                <a:latin typeface="+mn-lt"/>
              </a:rPr>
              <a:t>text</a:t>
            </a:r>
          </a:p>
          <a:p>
            <a:pPr marL="285750" indent="-285750">
              <a:lnSpc>
                <a:spcPct val="150000"/>
              </a:lnSpc>
              <a:buFont typeface="Wingdings" panose="05000000000000000000" pitchFamily="2" charset="2"/>
              <a:buChar char="§"/>
            </a:pPr>
            <a:r>
              <a:rPr lang="en-US" dirty="0" smtClean="0">
                <a:solidFill>
                  <a:schemeClr val="bg1"/>
                </a:solidFill>
                <a:latin typeface="+mn-lt"/>
              </a:rPr>
              <a:t>The </a:t>
            </a:r>
            <a:r>
              <a:rPr lang="en-US" dirty="0">
                <a:solidFill>
                  <a:schemeClr val="bg1"/>
                </a:solidFill>
                <a:latin typeface="+mn-lt"/>
              </a:rPr>
              <a:t>expression serves as character pattern to compare with the text being </a:t>
            </a:r>
            <a:r>
              <a:rPr lang="en-US" dirty="0" smtClean="0">
                <a:solidFill>
                  <a:schemeClr val="bg1"/>
                </a:solidFill>
                <a:latin typeface="+mn-lt"/>
              </a:rPr>
              <a:t>searched</a:t>
            </a:r>
          </a:p>
          <a:p>
            <a:pPr marL="285750" indent="-285750">
              <a:lnSpc>
                <a:spcPct val="150000"/>
              </a:lnSpc>
              <a:buFont typeface="Wingdings" panose="05000000000000000000" pitchFamily="2" charset="2"/>
              <a:buChar char="§"/>
            </a:pPr>
            <a:r>
              <a:rPr lang="en-US" dirty="0" smtClean="0">
                <a:solidFill>
                  <a:schemeClr val="bg1"/>
                </a:solidFill>
                <a:latin typeface="+mn-lt"/>
              </a:rPr>
              <a:t>You </a:t>
            </a:r>
            <a:r>
              <a:rPr lang="en-US" dirty="0">
                <a:solidFill>
                  <a:schemeClr val="bg1"/>
                </a:solidFill>
                <a:latin typeface="+mn-lt"/>
              </a:rPr>
              <a:t>can use regular expressions to search for patterns in a string, replace text, and extract </a:t>
            </a:r>
            <a:r>
              <a:rPr lang="en-US" dirty="0" smtClean="0">
                <a:solidFill>
                  <a:schemeClr val="bg1"/>
                </a:solidFill>
                <a:latin typeface="+mn-lt"/>
              </a:rPr>
              <a:t>substrings</a:t>
            </a:r>
          </a:p>
          <a:p>
            <a:pPr marL="285750" indent="-285750">
              <a:lnSpc>
                <a:spcPct val="150000"/>
              </a:lnSpc>
              <a:buFont typeface="Wingdings" panose="05000000000000000000" pitchFamily="2" charset="2"/>
              <a:buChar char="§"/>
            </a:pPr>
            <a:r>
              <a:rPr lang="en-US" dirty="0" smtClean="0">
                <a:solidFill>
                  <a:schemeClr val="bg1"/>
                </a:solidFill>
                <a:latin typeface="+mn-lt"/>
              </a:rPr>
              <a:t>Regular </a:t>
            </a:r>
            <a:r>
              <a:rPr lang="en-US" dirty="0">
                <a:solidFill>
                  <a:schemeClr val="bg1"/>
                </a:solidFill>
                <a:latin typeface="+mn-lt"/>
              </a:rPr>
              <a:t>expression are very useful when we are working with unstructured data </a:t>
            </a:r>
            <a:r>
              <a:rPr lang="en-US" dirty="0" smtClean="0">
                <a:solidFill>
                  <a:schemeClr val="bg1"/>
                </a:solidFill>
                <a:latin typeface="+mn-lt"/>
              </a:rPr>
              <a:t>analysis</a:t>
            </a:r>
          </a:p>
          <a:p>
            <a:pPr marL="285750" indent="-285750">
              <a:lnSpc>
                <a:spcPct val="150000"/>
              </a:lnSpc>
              <a:buFont typeface="Wingdings" panose="05000000000000000000" pitchFamily="2" charset="2"/>
              <a:buChar char="§"/>
            </a:pPr>
            <a:r>
              <a:rPr lang="en-US" dirty="0" smtClean="0">
                <a:solidFill>
                  <a:schemeClr val="bg1"/>
                </a:solidFill>
                <a:latin typeface="+mn-lt"/>
              </a:rPr>
              <a:t>In </a:t>
            </a:r>
            <a:r>
              <a:rPr lang="en-US" dirty="0">
                <a:solidFill>
                  <a:schemeClr val="bg1"/>
                </a:solidFill>
                <a:latin typeface="+mn-lt"/>
              </a:rPr>
              <a:t>unstructured data analysis cleaning our text is a very crucial </a:t>
            </a:r>
            <a:r>
              <a:rPr lang="en-US" dirty="0" smtClean="0">
                <a:solidFill>
                  <a:schemeClr val="bg1"/>
                </a:solidFill>
                <a:latin typeface="+mn-lt"/>
              </a:rPr>
              <a:t>part</a:t>
            </a:r>
          </a:p>
        </p:txBody>
      </p:sp>
      <p:sp>
        <p:nvSpPr>
          <p:cNvPr id="6" name="Rectangle 5"/>
          <p:cNvSpPr/>
          <p:nvPr/>
        </p:nvSpPr>
        <p:spPr>
          <a:xfrm>
            <a:off x="755264" y="5291553"/>
            <a:ext cx="8869128" cy="507831"/>
          </a:xfrm>
          <a:prstGeom prst="rect">
            <a:avLst/>
          </a:prstGeom>
          <a:solidFill>
            <a:schemeClr val="accent1">
              <a:lumMod val="50000"/>
            </a:schemeClr>
          </a:solidFill>
        </p:spPr>
        <p:txBody>
          <a:bodyPr wrap="square">
            <a:spAutoFit/>
          </a:bodyPr>
          <a:lstStyle/>
          <a:p>
            <a:pPr algn="ctr">
              <a:lnSpc>
                <a:spcPct val="150000"/>
              </a:lnSpc>
              <a:spcAft>
                <a:spcPts val="1600"/>
              </a:spcAft>
            </a:pPr>
            <a:r>
              <a:rPr lang="en-US" dirty="0">
                <a:solidFill>
                  <a:schemeClr val="bg1"/>
                </a:solidFill>
              </a:rPr>
              <a:t>In this section we will learn how to use “re” module to </a:t>
            </a:r>
            <a:r>
              <a:rPr lang="en-US" dirty="0" smtClean="0">
                <a:solidFill>
                  <a:schemeClr val="bg1"/>
                </a:solidFill>
              </a:rPr>
              <a:t>perform regular </a:t>
            </a:r>
            <a:r>
              <a:rPr lang="en-US" dirty="0">
                <a:solidFill>
                  <a:schemeClr val="bg1"/>
                </a:solidFill>
              </a:rPr>
              <a:t>expressions</a:t>
            </a:r>
          </a:p>
        </p:txBody>
      </p:sp>
    </p:spTree>
    <p:extLst>
      <p:ext uri="{BB962C8B-B14F-4D97-AF65-F5344CB8AC3E}">
        <p14:creationId xmlns:p14="http://schemas.microsoft.com/office/powerpoint/2010/main" val="263519508"/>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451" y="32210"/>
            <a:ext cx="10769600" cy="1143000"/>
          </a:xfrm>
        </p:spPr>
        <p:txBody>
          <a:bodyPr/>
          <a:lstStyle/>
          <a:p>
            <a:r>
              <a:rPr lang="en-US" sz="3600" dirty="0">
                <a:solidFill>
                  <a:schemeClr val="tx1">
                    <a:lumMod val="95000"/>
                    <a:lumOff val="5000"/>
                  </a:schemeClr>
                </a:solidFill>
              </a:rPr>
              <a:t>Search for </a:t>
            </a:r>
            <a:r>
              <a:rPr lang="en-US" sz="3600" dirty="0" smtClean="0">
                <a:solidFill>
                  <a:schemeClr val="tx1">
                    <a:lumMod val="95000"/>
                    <a:lumOff val="5000"/>
                  </a:schemeClr>
                </a:solidFill>
              </a:rPr>
              <a:t>pattern</a:t>
            </a:r>
            <a:endParaRPr lang="en-IN" sz="3600" dirty="0"/>
          </a:p>
        </p:txBody>
      </p:sp>
      <p:grpSp>
        <p:nvGrpSpPr>
          <p:cNvPr id="4" name="Group 3"/>
          <p:cNvGrpSpPr/>
          <p:nvPr/>
        </p:nvGrpSpPr>
        <p:grpSpPr>
          <a:xfrm>
            <a:off x="582232" y="1645948"/>
            <a:ext cx="4913009" cy="1640275"/>
            <a:chOff x="614247" y="3875977"/>
            <a:chExt cx="3822497" cy="935765"/>
          </a:xfrm>
          <a:solidFill>
            <a:schemeClr val="accent1">
              <a:lumMod val="50000"/>
            </a:schemeClr>
          </a:solidFill>
        </p:grpSpPr>
        <p:sp>
          <p:nvSpPr>
            <p:cNvPr id="5" name="Rectangle 4"/>
            <p:cNvSpPr/>
            <p:nvPr/>
          </p:nvSpPr>
          <p:spPr>
            <a:xfrm>
              <a:off x="614247" y="3875977"/>
              <a:ext cx="3822497" cy="9357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TextBox 5"/>
            <p:cNvSpPr txBox="1"/>
            <p:nvPr/>
          </p:nvSpPr>
          <p:spPr>
            <a:xfrm>
              <a:off x="751987" y="3962483"/>
              <a:ext cx="3494698" cy="738917"/>
            </a:xfrm>
            <a:prstGeom prst="rect">
              <a:avLst/>
            </a:prstGeom>
            <a:grpFill/>
          </p:spPr>
          <p:txBody>
            <a:bodyPr wrap="square" lIns="0" tIns="0" rIns="0" bIns="0" rtlCol="0">
              <a:spAutoFit/>
            </a:bodyPr>
            <a:lstStyle/>
            <a:p>
              <a:pPr>
                <a:lnSpc>
                  <a:spcPts val="1733"/>
                </a:lnSpc>
                <a:spcAft>
                  <a:spcPts val="800"/>
                </a:spcAft>
              </a:pPr>
              <a:r>
                <a:rPr lang="en-US" dirty="0" smtClean="0">
                  <a:solidFill>
                    <a:schemeClr val="bg1"/>
                  </a:solidFill>
                  <a:latin typeface="+mn-lt"/>
                </a:rPr>
                <a:t>The given string has </a:t>
              </a:r>
              <a:r>
                <a:rPr lang="en-US" dirty="0">
                  <a:solidFill>
                    <a:schemeClr val="bg1"/>
                  </a:solidFill>
                  <a:latin typeface="+mn-lt"/>
                </a:rPr>
                <a:t>alphabets (with mixed cases), numbers, special </a:t>
              </a:r>
              <a:r>
                <a:rPr lang="en-US" dirty="0" smtClean="0">
                  <a:solidFill>
                    <a:schemeClr val="bg1"/>
                  </a:solidFill>
                  <a:latin typeface="+mn-lt"/>
                </a:rPr>
                <a:t>characters</a:t>
              </a:r>
            </a:p>
            <a:p>
              <a:pPr>
                <a:lnSpc>
                  <a:spcPts val="1733"/>
                </a:lnSpc>
                <a:spcAft>
                  <a:spcPts val="800"/>
                </a:spcAft>
              </a:pPr>
              <a:endParaRPr lang="en-US" dirty="0">
                <a:solidFill>
                  <a:schemeClr val="bg1"/>
                </a:solidFill>
                <a:latin typeface="+mn-lt"/>
              </a:endParaRPr>
            </a:p>
            <a:p>
              <a:pPr>
                <a:lnSpc>
                  <a:spcPts val="1733"/>
                </a:lnSpc>
                <a:spcAft>
                  <a:spcPts val="800"/>
                </a:spcAft>
              </a:pPr>
              <a:r>
                <a:rPr lang="en-US" dirty="0" smtClean="0">
                  <a:solidFill>
                    <a:schemeClr val="bg1"/>
                  </a:solidFill>
                  <a:latin typeface="+mn-lt"/>
                </a:rPr>
                <a:t>To </a:t>
              </a:r>
              <a:r>
                <a:rPr lang="en-US" dirty="0">
                  <a:solidFill>
                    <a:schemeClr val="bg1"/>
                  </a:solidFill>
                  <a:latin typeface="+mn-lt"/>
                </a:rPr>
                <a:t>search for a specific character or word, </a:t>
              </a:r>
              <a:r>
                <a:rPr lang="en-US" dirty="0" smtClean="0">
                  <a:solidFill>
                    <a:schemeClr val="bg1"/>
                  </a:solidFill>
                  <a:latin typeface="+mn-lt"/>
                </a:rPr>
                <a:t>pass </a:t>
              </a:r>
              <a:r>
                <a:rPr lang="en-US" dirty="0">
                  <a:solidFill>
                    <a:schemeClr val="bg1"/>
                  </a:solidFill>
                  <a:latin typeface="+mn-lt"/>
                </a:rPr>
                <a:t>them as pattern as shown  </a:t>
              </a:r>
              <a:r>
                <a:rPr lang="en-US" dirty="0" smtClean="0">
                  <a:solidFill>
                    <a:schemeClr val="bg1"/>
                  </a:solidFill>
                  <a:latin typeface="+mn-lt"/>
                </a:rPr>
                <a:t>here.</a:t>
              </a:r>
              <a:endParaRPr lang="en-US" dirty="0">
                <a:solidFill>
                  <a:schemeClr val="bg1"/>
                </a:solidFill>
                <a:latin typeface="+mn-lt"/>
              </a:endParaRPr>
            </a:p>
          </p:txBody>
        </p:sp>
      </p:grpSp>
      <p:pic>
        <p:nvPicPr>
          <p:cNvPr id="7" name="Picture 6"/>
          <p:cNvPicPr>
            <a:picLocks noChangeAspect="1"/>
          </p:cNvPicPr>
          <p:nvPr/>
        </p:nvPicPr>
        <p:blipFill>
          <a:blip r:embed="rId3"/>
          <a:stretch>
            <a:fillRect/>
          </a:stretch>
        </p:blipFill>
        <p:spPr>
          <a:xfrm>
            <a:off x="5640613" y="1625057"/>
            <a:ext cx="5567956" cy="1640275"/>
          </a:xfrm>
          <a:prstGeom prst="rect">
            <a:avLst/>
          </a:prstGeom>
          <a:ln>
            <a:solidFill>
              <a:schemeClr val="accent2">
                <a:lumMod val="20000"/>
                <a:lumOff val="80000"/>
              </a:schemeClr>
            </a:solidFill>
          </a:ln>
          <a:effectLst>
            <a:glow rad="63500">
              <a:schemeClr val="accent1">
                <a:satMod val="175000"/>
                <a:alpha val="40000"/>
              </a:schemeClr>
            </a:glow>
          </a:effectLst>
        </p:spPr>
      </p:pic>
      <p:grpSp>
        <p:nvGrpSpPr>
          <p:cNvPr id="8" name="Group 7"/>
          <p:cNvGrpSpPr/>
          <p:nvPr/>
        </p:nvGrpSpPr>
        <p:grpSpPr>
          <a:xfrm>
            <a:off x="582232" y="4013569"/>
            <a:ext cx="4946632" cy="1047665"/>
            <a:chOff x="457312" y="4255477"/>
            <a:chExt cx="3684757" cy="606669"/>
          </a:xfrm>
          <a:solidFill>
            <a:schemeClr val="accent1">
              <a:lumMod val="50000"/>
            </a:schemeClr>
          </a:solidFill>
        </p:grpSpPr>
        <p:sp>
          <p:nvSpPr>
            <p:cNvPr id="9" name="Rectangle 8"/>
            <p:cNvSpPr/>
            <p:nvPr/>
          </p:nvSpPr>
          <p:spPr>
            <a:xfrm>
              <a:off x="457312" y="4255477"/>
              <a:ext cx="3684757" cy="6066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     </a:t>
              </a:r>
            </a:p>
          </p:txBody>
        </p:sp>
        <p:sp>
          <p:nvSpPr>
            <p:cNvPr id="10" name="TextBox 9"/>
            <p:cNvSpPr txBox="1"/>
            <p:nvPr/>
          </p:nvSpPr>
          <p:spPr>
            <a:xfrm>
              <a:off x="595643" y="4344169"/>
              <a:ext cx="3188189" cy="481204"/>
            </a:xfrm>
            <a:prstGeom prst="rect">
              <a:avLst/>
            </a:prstGeom>
            <a:grpFill/>
          </p:spPr>
          <p:txBody>
            <a:bodyPr wrap="square" lIns="0" tIns="0" rIns="0" bIns="0" rtlCol="0">
              <a:spAutoFit/>
            </a:bodyPr>
            <a:lstStyle/>
            <a:p>
              <a:r>
                <a:rPr lang="en-US" dirty="0">
                  <a:solidFill>
                    <a:schemeClr val="bg1"/>
                  </a:solidFill>
                  <a:latin typeface="+mn-lt"/>
                </a:rPr>
                <a:t>If a match is found, the starting and ending position of the match will be </a:t>
              </a:r>
              <a:r>
                <a:rPr lang="en-US" dirty="0" smtClean="0">
                  <a:solidFill>
                    <a:schemeClr val="bg1"/>
                  </a:solidFill>
                  <a:latin typeface="+mn-lt"/>
                </a:rPr>
                <a:t>returned </a:t>
              </a:r>
              <a:r>
                <a:rPr lang="en-US" dirty="0">
                  <a:solidFill>
                    <a:schemeClr val="bg1"/>
                  </a:solidFill>
                  <a:latin typeface="+mn-lt"/>
                </a:rPr>
                <a:t>as shown  here: </a:t>
              </a:r>
            </a:p>
          </p:txBody>
        </p:sp>
      </p:grpSp>
      <p:pic>
        <p:nvPicPr>
          <p:cNvPr id="11" name="Picture 10"/>
          <p:cNvPicPr>
            <a:picLocks noChangeAspect="1"/>
          </p:cNvPicPr>
          <p:nvPr/>
        </p:nvPicPr>
        <p:blipFill>
          <a:blip r:embed="rId4"/>
          <a:stretch>
            <a:fillRect/>
          </a:stretch>
        </p:blipFill>
        <p:spPr>
          <a:xfrm>
            <a:off x="5640612" y="3954163"/>
            <a:ext cx="5567956" cy="1090896"/>
          </a:xfrm>
          <a:prstGeom prst="rect">
            <a:avLst/>
          </a:prstGeom>
          <a:ln>
            <a:solidFill>
              <a:schemeClr val="accent2">
                <a:lumMod val="20000"/>
                <a:lumOff val="80000"/>
              </a:schemeClr>
            </a:solidFill>
          </a:ln>
          <a:effectLst>
            <a:glow rad="63500">
              <a:schemeClr val="accent1">
                <a:satMod val="175000"/>
                <a:alpha val="40000"/>
              </a:schemeClr>
            </a:glow>
          </a:effectLst>
        </p:spPr>
      </p:pic>
    </p:spTree>
    <p:extLst>
      <p:ext uri="{BB962C8B-B14F-4D97-AF65-F5344CB8AC3E}">
        <p14:creationId xmlns:p14="http://schemas.microsoft.com/office/powerpoint/2010/main" val="2934964579"/>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957" y="0"/>
            <a:ext cx="10769600" cy="1143000"/>
          </a:xfrm>
        </p:spPr>
        <p:txBody>
          <a:bodyPr/>
          <a:lstStyle/>
          <a:p>
            <a:r>
              <a:rPr lang="en-US" sz="3600" dirty="0">
                <a:solidFill>
                  <a:schemeClr val="tx1">
                    <a:lumMod val="95000"/>
                    <a:lumOff val="5000"/>
                  </a:schemeClr>
                </a:solidFill>
              </a:rPr>
              <a:t>Special </a:t>
            </a:r>
            <a:r>
              <a:rPr lang="en-US" sz="3600" dirty="0" smtClean="0">
                <a:solidFill>
                  <a:schemeClr val="tx1">
                    <a:lumMod val="95000"/>
                    <a:lumOff val="5000"/>
                  </a:schemeClr>
                </a:solidFill>
              </a:rPr>
              <a:t>pattern</a:t>
            </a:r>
            <a:endParaRPr lang="en-IN" sz="3600" dirty="0"/>
          </a:p>
        </p:txBody>
      </p:sp>
      <p:pic>
        <p:nvPicPr>
          <p:cNvPr id="4" name="Picture 3"/>
          <p:cNvPicPr>
            <a:picLocks noChangeAspect="1"/>
          </p:cNvPicPr>
          <p:nvPr/>
        </p:nvPicPr>
        <p:blipFill>
          <a:blip r:embed="rId3"/>
          <a:stretch>
            <a:fillRect/>
          </a:stretch>
        </p:blipFill>
        <p:spPr>
          <a:xfrm>
            <a:off x="6169354" y="1483724"/>
            <a:ext cx="4640274" cy="1269198"/>
          </a:xfrm>
          <a:prstGeom prst="rect">
            <a:avLst/>
          </a:prstGeom>
          <a:ln>
            <a:solidFill>
              <a:schemeClr val="accent2">
                <a:lumMod val="20000"/>
                <a:lumOff val="80000"/>
              </a:schemeClr>
            </a:solidFill>
          </a:ln>
          <a:effectLst>
            <a:glow rad="63500">
              <a:schemeClr val="accent1">
                <a:satMod val="175000"/>
                <a:alpha val="40000"/>
              </a:schemeClr>
            </a:glow>
          </a:effectLst>
        </p:spPr>
      </p:pic>
      <p:grpSp>
        <p:nvGrpSpPr>
          <p:cNvPr id="5" name="Group 4"/>
          <p:cNvGrpSpPr/>
          <p:nvPr/>
        </p:nvGrpSpPr>
        <p:grpSpPr>
          <a:xfrm>
            <a:off x="690428" y="3065592"/>
            <a:ext cx="5279883" cy="2792300"/>
            <a:chOff x="594360" y="2462210"/>
            <a:chExt cx="3959912" cy="1874609"/>
          </a:xfrm>
          <a:solidFill>
            <a:schemeClr val="accent1">
              <a:lumMod val="50000"/>
            </a:schemeClr>
          </a:solidFill>
        </p:grpSpPr>
        <p:sp>
          <p:nvSpPr>
            <p:cNvPr id="6" name="Rectangle 5"/>
            <p:cNvSpPr/>
            <p:nvPr/>
          </p:nvSpPr>
          <p:spPr>
            <a:xfrm>
              <a:off x="594360" y="2462210"/>
              <a:ext cx="3959912" cy="187460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sp>
          <p:nvSpPr>
            <p:cNvPr id="7" name="TextBox 6"/>
            <p:cNvSpPr txBox="1"/>
            <p:nvPr/>
          </p:nvSpPr>
          <p:spPr>
            <a:xfrm>
              <a:off x="713122" y="2658224"/>
              <a:ext cx="3769485" cy="1487704"/>
            </a:xfrm>
            <a:prstGeom prst="rect">
              <a:avLst/>
            </a:prstGeom>
            <a:grpFill/>
          </p:spPr>
          <p:txBody>
            <a:bodyPr wrap="square" lIns="0" tIns="0" rIns="0" bIns="0" rtlCol="0">
              <a:spAutoFit/>
            </a:bodyPr>
            <a:lstStyle/>
            <a:p>
              <a:r>
                <a:rPr lang="en-IN" dirty="0">
                  <a:solidFill>
                    <a:schemeClr val="bg1"/>
                  </a:solidFill>
                  <a:latin typeface="+mn-lt"/>
                </a:rPr>
                <a:t>For example, to check for any presence of alphabets we need not search for individual alphabets one by one, instead we can create a special pattern [a-z], which searches for presence of any lower case alphabet between a to z</a:t>
              </a:r>
              <a:r>
                <a:rPr lang="en-IN" dirty="0" smtClean="0">
                  <a:solidFill>
                    <a:schemeClr val="bg1"/>
                  </a:solidFill>
                  <a:latin typeface="+mn-lt"/>
                </a:rPr>
                <a:t>.</a:t>
              </a:r>
            </a:p>
            <a:p>
              <a:endParaRPr lang="en-IN" dirty="0">
                <a:solidFill>
                  <a:schemeClr val="bg1"/>
                </a:solidFill>
                <a:latin typeface="+mn-lt"/>
              </a:endParaRPr>
            </a:p>
            <a:p>
              <a:r>
                <a:rPr lang="en-IN" dirty="0" smtClean="0">
                  <a:solidFill>
                    <a:schemeClr val="bg1"/>
                  </a:solidFill>
                  <a:latin typeface="+mn-lt"/>
                </a:rPr>
                <a:t>Use </a:t>
              </a:r>
              <a:r>
                <a:rPr lang="en-IN" dirty="0">
                  <a:solidFill>
                    <a:schemeClr val="bg1"/>
                  </a:solidFill>
                  <a:latin typeface="+mn-lt"/>
                </a:rPr>
                <a:t>[A-Z] to identify any  upper case alphabet between A to Z.</a:t>
              </a:r>
            </a:p>
          </p:txBody>
        </p:sp>
      </p:grpSp>
      <p:grpSp>
        <p:nvGrpSpPr>
          <p:cNvPr id="8" name="Group 7"/>
          <p:cNvGrpSpPr/>
          <p:nvPr/>
        </p:nvGrpSpPr>
        <p:grpSpPr>
          <a:xfrm>
            <a:off x="6240016" y="3784081"/>
            <a:ext cx="4778566" cy="1263841"/>
            <a:chOff x="731917" y="3345501"/>
            <a:chExt cx="3868837" cy="947881"/>
          </a:xfrm>
          <a:solidFill>
            <a:schemeClr val="accent1">
              <a:lumMod val="50000"/>
            </a:schemeClr>
          </a:solidFill>
        </p:grpSpPr>
        <p:sp>
          <p:nvSpPr>
            <p:cNvPr id="9" name="Rectangle 8"/>
            <p:cNvSpPr/>
            <p:nvPr/>
          </p:nvSpPr>
          <p:spPr>
            <a:xfrm>
              <a:off x="731917" y="3345501"/>
              <a:ext cx="3868837" cy="9478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i="1">
                <a:solidFill>
                  <a:schemeClr val="bg1"/>
                </a:solidFill>
              </a:endParaRPr>
            </a:p>
          </p:txBody>
        </p:sp>
        <p:sp>
          <p:nvSpPr>
            <p:cNvPr id="10" name="TextBox 9"/>
            <p:cNvSpPr txBox="1"/>
            <p:nvPr/>
          </p:nvSpPr>
          <p:spPr>
            <a:xfrm>
              <a:off x="849607" y="3490837"/>
              <a:ext cx="3581973" cy="623248"/>
            </a:xfrm>
            <a:prstGeom prst="rect">
              <a:avLst/>
            </a:prstGeom>
            <a:grpFill/>
          </p:spPr>
          <p:txBody>
            <a:bodyPr wrap="square" lIns="0" tIns="0" rIns="0" bIns="0" rtlCol="0">
              <a:spAutoFit/>
            </a:bodyPr>
            <a:lstStyle/>
            <a:p>
              <a:r>
                <a:rPr lang="en-IN" i="1" dirty="0">
                  <a:solidFill>
                    <a:schemeClr val="bg1"/>
                  </a:solidFill>
                  <a:latin typeface="+mn-lt"/>
                </a:rPr>
                <a:t>Likewise ,multiple other useful pattern exists like searching for only numbers, alphanumeric, only words etc.</a:t>
              </a:r>
            </a:p>
          </p:txBody>
        </p:sp>
      </p:grpSp>
      <p:grpSp>
        <p:nvGrpSpPr>
          <p:cNvPr id="11" name="Group 10"/>
          <p:cNvGrpSpPr/>
          <p:nvPr/>
        </p:nvGrpSpPr>
        <p:grpSpPr>
          <a:xfrm>
            <a:off x="690428" y="1532635"/>
            <a:ext cx="5140783" cy="1100570"/>
            <a:chOff x="731917" y="3345501"/>
            <a:chExt cx="3855587" cy="825428"/>
          </a:xfrm>
          <a:solidFill>
            <a:schemeClr val="accent1">
              <a:lumMod val="50000"/>
            </a:schemeClr>
          </a:solidFill>
        </p:grpSpPr>
        <p:sp>
          <p:nvSpPr>
            <p:cNvPr id="12" name="Rectangle 11"/>
            <p:cNvSpPr/>
            <p:nvPr/>
          </p:nvSpPr>
          <p:spPr>
            <a:xfrm>
              <a:off x="731917" y="3345501"/>
              <a:ext cx="3855587" cy="825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sp>
          <p:nvSpPr>
            <p:cNvPr id="13" name="TextBox 12"/>
            <p:cNvSpPr txBox="1"/>
            <p:nvPr/>
          </p:nvSpPr>
          <p:spPr>
            <a:xfrm>
              <a:off x="847410" y="3419715"/>
              <a:ext cx="3581973" cy="623248"/>
            </a:xfrm>
            <a:prstGeom prst="rect">
              <a:avLst/>
            </a:prstGeom>
            <a:grpFill/>
          </p:spPr>
          <p:txBody>
            <a:bodyPr wrap="square" lIns="0" tIns="0" rIns="0" bIns="0" rtlCol="0">
              <a:spAutoFit/>
            </a:bodyPr>
            <a:lstStyle/>
            <a:p>
              <a:r>
                <a:rPr lang="en-IN" dirty="0">
                  <a:solidFill>
                    <a:schemeClr val="bg1"/>
                  </a:solidFill>
                  <a:latin typeface="+mn-lt"/>
                </a:rPr>
                <a:t>There are lot of special patterns available in </a:t>
              </a:r>
              <a:r>
                <a:rPr lang="en-IN" dirty="0" smtClean="0">
                  <a:solidFill>
                    <a:schemeClr val="bg1"/>
                  </a:solidFill>
                  <a:latin typeface="+mn-lt"/>
                </a:rPr>
                <a:t>Python </a:t>
              </a:r>
              <a:r>
                <a:rPr lang="en-IN" dirty="0">
                  <a:solidFill>
                    <a:schemeClr val="bg1"/>
                  </a:solidFill>
                  <a:latin typeface="+mn-lt"/>
                </a:rPr>
                <a:t>to provide easy way of searching commonly used patterns.</a:t>
              </a:r>
            </a:p>
          </p:txBody>
        </p:sp>
      </p:grpSp>
    </p:spTree>
    <p:extLst>
      <p:ext uri="{BB962C8B-B14F-4D97-AF65-F5344CB8AC3E}">
        <p14:creationId xmlns:p14="http://schemas.microsoft.com/office/powerpoint/2010/main" val="1915507604"/>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803" y="116632"/>
            <a:ext cx="10769600" cy="1143000"/>
          </a:xfrm>
        </p:spPr>
        <p:txBody>
          <a:bodyPr/>
          <a:lstStyle/>
          <a:p>
            <a:r>
              <a:rPr lang="en-US" sz="3600" dirty="0">
                <a:solidFill>
                  <a:schemeClr val="tx1">
                    <a:lumMod val="95000"/>
                    <a:lumOff val="5000"/>
                  </a:schemeClr>
                </a:solidFill>
              </a:rPr>
              <a:t>Search for </a:t>
            </a:r>
            <a:r>
              <a:rPr lang="en-US" sz="3600" dirty="0" smtClean="0">
                <a:solidFill>
                  <a:schemeClr val="tx1">
                    <a:lumMod val="95000"/>
                    <a:lumOff val="5000"/>
                  </a:schemeClr>
                </a:solidFill>
              </a:rPr>
              <a:t>pattern</a:t>
            </a:r>
            <a:endParaRPr lang="en-IN" sz="3600" dirty="0">
              <a:solidFill>
                <a:schemeClr val="tx1">
                  <a:lumMod val="95000"/>
                  <a:lumOff val="5000"/>
                </a:schemeClr>
              </a:solidFill>
            </a:endParaRPr>
          </a:p>
        </p:txBody>
      </p:sp>
      <p:pic>
        <p:nvPicPr>
          <p:cNvPr id="4" name="Picture 3"/>
          <p:cNvPicPr>
            <a:picLocks noChangeAspect="1"/>
          </p:cNvPicPr>
          <p:nvPr/>
        </p:nvPicPr>
        <p:blipFill>
          <a:blip r:embed="rId3"/>
          <a:stretch>
            <a:fillRect/>
          </a:stretch>
        </p:blipFill>
        <p:spPr>
          <a:xfrm>
            <a:off x="6519264" y="1706702"/>
            <a:ext cx="4833320" cy="777740"/>
          </a:xfrm>
          <a:prstGeom prst="rect">
            <a:avLst/>
          </a:prstGeom>
          <a:ln>
            <a:solidFill>
              <a:schemeClr val="accent2">
                <a:lumMod val="20000"/>
                <a:lumOff val="80000"/>
              </a:schemeClr>
            </a:solidFill>
          </a:ln>
          <a:effectLst>
            <a:glow rad="63500">
              <a:schemeClr val="accent1">
                <a:satMod val="175000"/>
                <a:alpha val="40000"/>
              </a:schemeClr>
            </a:glow>
          </a:effectLst>
        </p:spPr>
      </p:pic>
      <p:pic>
        <p:nvPicPr>
          <p:cNvPr id="5" name="Picture 4"/>
          <p:cNvPicPr>
            <a:picLocks noChangeAspect="1"/>
          </p:cNvPicPr>
          <p:nvPr/>
        </p:nvPicPr>
        <p:blipFill>
          <a:blip r:embed="rId4"/>
          <a:stretch>
            <a:fillRect/>
          </a:stretch>
        </p:blipFill>
        <p:spPr>
          <a:xfrm>
            <a:off x="6519263" y="3789041"/>
            <a:ext cx="4977337" cy="944010"/>
          </a:xfrm>
          <a:prstGeom prst="rect">
            <a:avLst/>
          </a:prstGeom>
          <a:ln>
            <a:solidFill>
              <a:schemeClr val="accent2">
                <a:lumMod val="20000"/>
                <a:lumOff val="80000"/>
              </a:schemeClr>
            </a:solidFill>
          </a:ln>
          <a:effectLst>
            <a:glow rad="63500">
              <a:schemeClr val="accent1">
                <a:satMod val="175000"/>
                <a:alpha val="40000"/>
              </a:schemeClr>
            </a:glow>
          </a:effectLst>
        </p:spPr>
      </p:pic>
      <p:grpSp>
        <p:nvGrpSpPr>
          <p:cNvPr id="6" name="Group 5"/>
          <p:cNvGrpSpPr/>
          <p:nvPr/>
        </p:nvGrpSpPr>
        <p:grpSpPr>
          <a:xfrm>
            <a:off x="616690" y="1706702"/>
            <a:ext cx="5617840" cy="855921"/>
            <a:chOff x="2252615" y="3831929"/>
            <a:chExt cx="3959548" cy="1423223"/>
          </a:xfrm>
          <a:solidFill>
            <a:schemeClr val="accent1">
              <a:lumMod val="50000"/>
            </a:schemeClr>
          </a:solidFill>
        </p:grpSpPr>
        <p:sp>
          <p:nvSpPr>
            <p:cNvPr id="7" name="Rectangle 6"/>
            <p:cNvSpPr/>
            <p:nvPr/>
          </p:nvSpPr>
          <p:spPr>
            <a:xfrm>
              <a:off x="2252615" y="3831929"/>
              <a:ext cx="3959548" cy="14232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sp>
          <p:nvSpPr>
            <p:cNvPr id="8" name="TextBox 7"/>
            <p:cNvSpPr txBox="1"/>
            <p:nvPr/>
          </p:nvSpPr>
          <p:spPr>
            <a:xfrm>
              <a:off x="2388800" y="4072233"/>
              <a:ext cx="3667239" cy="921186"/>
            </a:xfrm>
            <a:prstGeom prst="rect">
              <a:avLst/>
            </a:prstGeom>
            <a:grpFill/>
          </p:spPr>
          <p:txBody>
            <a:bodyPr wrap="square" lIns="0" tIns="0" rIns="0" bIns="0" rtlCol="0">
              <a:spAutoFit/>
            </a:bodyPr>
            <a:lstStyle/>
            <a:p>
              <a:r>
                <a:rPr lang="en-US" dirty="0" smtClean="0">
                  <a:solidFill>
                    <a:schemeClr val="bg1"/>
                  </a:solidFill>
                  <a:latin typeface="+mn-lt"/>
                </a:rPr>
                <a:t>Use </a:t>
              </a:r>
              <a:r>
                <a:rPr lang="en-US" b="1" dirty="0">
                  <a:solidFill>
                    <a:schemeClr val="bg1"/>
                  </a:solidFill>
                  <a:latin typeface="+mn-lt"/>
                </a:rPr>
                <a:t>.start()</a:t>
              </a:r>
              <a:r>
                <a:rPr lang="en-US" dirty="0">
                  <a:solidFill>
                    <a:schemeClr val="bg1"/>
                  </a:solidFill>
                  <a:latin typeface="+mn-lt"/>
                </a:rPr>
                <a:t> and </a:t>
              </a:r>
              <a:r>
                <a:rPr lang="en-US" b="1" dirty="0">
                  <a:solidFill>
                    <a:schemeClr val="bg1"/>
                  </a:solidFill>
                  <a:latin typeface="+mn-lt"/>
                </a:rPr>
                <a:t>.end() </a:t>
              </a:r>
              <a:r>
                <a:rPr lang="en-US" dirty="0">
                  <a:solidFill>
                    <a:schemeClr val="bg1"/>
                  </a:solidFill>
                  <a:latin typeface="+mn-lt"/>
                </a:rPr>
                <a:t>methods to give the position details </a:t>
              </a:r>
            </a:p>
          </p:txBody>
        </p:sp>
      </p:grpSp>
      <p:grpSp>
        <p:nvGrpSpPr>
          <p:cNvPr id="9" name="Group 8"/>
          <p:cNvGrpSpPr/>
          <p:nvPr/>
        </p:nvGrpSpPr>
        <p:grpSpPr>
          <a:xfrm>
            <a:off x="616690" y="2842287"/>
            <a:ext cx="5646929" cy="3309590"/>
            <a:chOff x="495766" y="3698733"/>
            <a:chExt cx="4017127" cy="1806712"/>
          </a:xfrm>
          <a:solidFill>
            <a:schemeClr val="accent1">
              <a:lumMod val="50000"/>
            </a:schemeClr>
          </a:solidFill>
        </p:grpSpPr>
        <p:sp>
          <p:nvSpPr>
            <p:cNvPr id="10" name="Rectangle 9"/>
            <p:cNvSpPr/>
            <p:nvPr/>
          </p:nvSpPr>
          <p:spPr>
            <a:xfrm>
              <a:off x="495766" y="3698733"/>
              <a:ext cx="4017127" cy="18067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sp>
          <p:nvSpPr>
            <p:cNvPr id="11" name="TextBox 10"/>
            <p:cNvSpPr txBox="1"/>
            <p:nvPr/>
          </p:nvSpPr>
          <p:spPr>
            <a:xfrm>
              <a:off x="654717" y="3823574"/>
              <a:ext cx="3700630" cy="1512143"/>
            </a:xfrm>
            <a:prstGeom prst="rect">
              <a:avLst/>
            </a:prstGeom>
            <a:grpFill/>
          </p:spPr>
          <p:txBody>
            <a:bodyPr wrap="square" lIns="0" tIns="0" rIns="0" bIns="0" rtlCol="0">
              <a:spAutoFit/>
            </a:bodyPr>
            <a:lstStyle/>
            <a:p>
              <a:r>
                <a:rPr lang="en-US" dirty="0">
                  <a:solidFill>
                    <a:schemeClr val="bg1"/>
                  </a:solidFill>
                  <a:latin typeface="+mn-lt"/>
                </a:rPr>
                <a:t>If match is not found, the function will return None</a:t>
              </a:r>
              <a:r>
                <a:rPr lang="en-US" dirty="0" smtClean="0">
                  <a:solidFill>
                    <a:schemeClr val="bg1"/>
                  </a:solidFill>
                  <a:latin typeface="+mn-lt"/>
                </a:rPr>
                <a:t>.</a:t>
              </a:r>
            </a:p>
            <a:p>
              <a:endParaRPr lang="en-US" dirty="0" smtClean="0">
                <a:solidFill>
                  <a:schemeClr val="bg1"/>
                </a:solidFill>
                <a:latin typeface="+mn-lt"/>
              </a:endParaRPr>
            </a:p>
            <a:p>
              <a:r>
                <a:rPr lang="en-US" dirty="0" smtClean="0">
                  <a:solidFill>
                    <a:schemeClr val="bg1"/>
                  </a:solidFill>
                  <a:latin typeface="+mn-lt"/>
                </a:rPr>
                <a:t>It </a:t>
              </a:r>
              <a:r>
                <a:rPr lang="en-US" dirty="0">
                  <a:solidFill>
                    <a:schemeClr val="bg1"/>
                  </a:solidFill>
                  <a:latin typeface="+mn-lt"/>
                </a:rPr>
                <a:t>is always best to first check the output, if it is not None, before accessing the results.  </a:t>
              </a:r>
              <a:endParaRPr lang="en-US" dirty="0" smtClean="0">
                <a:solidFill>
                  <a:schemeClr val="bg1"/>
                </a:solidFill>
                <a:latin typeface="+mn-lt"/>
              </a:endParaRPr>
            </a:p>
            <a:p>
              <a:endParaRPr lang="en-US" dirty="0">
                <a:solidFill>
                  <a:schemeClr val="bg1"/>
                </a:solidFill>
                <a:latin typeface="+mn-lt"/>
              </a:endParaRPr>
            </a:p>
            <a:p>
              <a:r>
                <a:rPr lang="en-US" dirty="0" smtClean="0">
                  <a:solidFill>
                    <a:schemeClr val="bg1"/>
                  </a:solidFill>
                  <a:latin typeface="+mn-lt"/>
                </a:rPr>
                <a:t>The given example is for searching </a:t>
              </a:r>
              <a:r>
                <a:rPr lang="en-US" dirty="0">
                  <a:solidFill>
                    <a:schemeClr val="bg1"/>
                  </a:solidFill>
                  <a:latin typeface="+mn-lt"/>
                </a:rPr>
                <a:t>for the same word  but with different cases</a:t>
              </a:r>
              <a:r>
                <a:rPr lang="en-US" dirty="0" smtClean="0">
                  <a:solidFill>
                    <a:schemeClr val="bg1"/>
                  </a:solidFill>
                  <a:latin typeface="+mn-lt"/>
                </a:rPr>
                <a:t>.</a:t>
              </a:r>
            </a:p>
            <a:p>
              <a:endParaRPr lang="en-US" dirty="0">
                <a:solidFill>
                  <a:schemeClr val="bg1"/>
                </a:solidFill>
                <a:latin typeface="+mn-lt"/>
              </a:endParaRPr>
            </a:p>
            <a:p>
              <a:r>
                <a:rPr lang="en-US" dirty="0">
                  <a:solidFill>
                    <a:schemeClr val="bg1"/>
                  </a:solidFill>
                  <a:latin typeface="+mn-lt"/>
                </a:rPr>
                <a:t>Regex search is case sensitive, hence the match will not be found , hence the function will return </a:t>
              </a:r>
              <a:r>
                <a:rPr lang="en-US" dirty="0" smtClean="0">
                  <a:solidFill>
                    <a:schemeClr val="bg1"/>
                  </a:solidFill>
                  <a:latin typeface="+mn-lt"/>
                </a:rPr>
                <a:t>None</a:t>
              </a:r>
              <a:endParaRPr lang="en-IN" dirty="0">
                <a:solidFill>
                  <a:schemeClr val="bg1"/>
                </a:solidFill>
                <a:latin typeface="+mn-lt"/>
              </a:endParaRPr>
            </a:p>
          </p:txBody>
        </p:sp>
      </p:grpSp>
    </p:spTree>
    <p:extLst>
      <p:ext uri="{BB962C8B-B14F-4D97-AF65-F5344CB8AC3E}">
        <p14:creationId xmlns:p14="http://schemas.microsoft.com/office/powerpoint/2010/main" val="2296831637"/>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84" y="0"/>
            <a:ext cx="10769600" cy="1143000"/>
          </a:xfrm>
        </p:spPr>
        <p:txBody>
          <a:bodyPr/>
          <a:lstStyle/>
          <a:p>
            <a:r>
              <a:rPr lang="en-US" sz="3600" dirty="0">
                <a:solidFill>
                  <a:schemeClr val="tx1">
                    <a:lumMod val="95000"/>
                    <a:lumOff val="5000"/>
                  </a:schemeClr>
                </a:solidFill>
              </a:rPr>
              <a:t>Special pattern</a:t>
            </a:r>
            <a:endParaRPr lang="en-IN" sz="3600" dirty="0"/>
          </a:p>
        </p:txBody>
      </p:sp>
      <p:sp>
        <p:nvSpPr>
          <p:cNvPr id="4" name="Text Placeholder 2"/>
          <p:cNvSpPr>
            <a:spLocks noGrp="1"/>
          </p:cNvSpPr>
          <p:nvPr>
            <p:ph idx="1"/>
          </p:nvPr>
        </p:nvSpPr>
        <p:spPr>
          <a:xfrm>
            <a:off x="621400" y="1214423"/>
            <a:ext cx="7012894" cy="414378"/>
          </a:xfrm>
          <a:solidFill>
            <a:schemeClr val="accent1">
              <a:lumMod val="50000"/>
            </a:schemeClr>
          </a:solidFill>
        </p:spPr>
        <p:txBody>
          <a:bodyPr>
            <a:normAutofit/>
          </a:bodyPr>
          <a:lstStyle/>
          <a:p>
            <a:pPr marL="0" indent="0">
              <a:buNone/>
            </a:pPr>
            <a:r>
              <a:rPr lang="en-US" sz="1800" b="1" dirty="0">
                <a:solidFill>
                  <a:schemeClr val="bg1"/>
                </a:solidFill>
              </a:rPr>
              <a:t>Most commonly used patterns are listed </a:t>
            </a:r>
            <a:r>
              <a:rPr lang="en-US" sz="1800" b="1" dirty="0" smtClean="0">
                <a:solidFill>
                  <a:schemeClr val="bg1"/>
                </a:solidFill>
              </a:rPr>
              <a:t>below</a:t>
            </a:r>
            <a:r>
              <a:rPr lang="en-US" sz="2000" dirty="0" smtClean="0">
                <a:solidFill>
                  <a:schemeClr val="bg1"/>
                </a:solidFill>
              </a:rPr>
              <a:t>:</a:t>
            </a:r>
            <a:endParaRPr lang="en-US" sz="1800"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597587417"/>
              </p:ext>
            </p:extLst>
          </p:nvPr>
        </p:nvGraphicFramePr>
        <p:xfrm>
          <a:off x="685800" y="1739537"/>
          <a:ext cx="6934200" cy="4529862"/>
        </p:xfrm>
        <a:graphic>
          <a:graphicData uri="http://schemas.openxmlformats.org/drawingml/2006/table">
            <a:tbl>
              <a:tblPr firstRow="1" bandRow="1">
                <a:tableStyleId>{72833802-FEF1-4C79-8D5D-14CF1EAF98D9}</a:tableStyleId>
              </a:tblPr>
              <a:tblGrid>
                <a:gridCol w="630381">
                  <a:extLst>
                    <a:ext uri="{9D8B030D-6E8A-4147-A177-3AD203B41FA5}">
                      <a16:colId xmlns="" xmlns:a16="http://schemas.microsoft.com/office/drawing/2014/main" val="20000"/>
                    </a:ext>
                  </a:extLst>
                </a:gridCol>
                <a:gridCol w="1279357">
                  <a:extLst>
                    <a:ext uri="{9D8B030D-6E8A-4147-A177-3AD203B41FA5}">
                      <a16:colId xmlns="" xmlns:a16="http://schemas.microsoft.com/office/drawing/2014/main" val="20001"/>
                    </a:ext>
                  </a:extLst>
                </a:gridCol>
                <a:gridCol w="5024462">
                  <a:extLst>
                    <a:ext uri="{9D8B030D-6E8A-4147-A177-3AD203B41FA5}">
                      <a16:colId xmlns="" xmlns:a16="http://schemas.microsoft.com/office/drawing/2014/main" val="20002"/>
                    </a:ext>
                  </a:extLst>
                </a:gridCol>
              </a:tblGrid>
              <a:tr h="409701">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r>
                        <a:rPr lang="en-IN" sz="1800" b="0" kern="1200" cap="none" spc="0" baseline="0" dirty="0">
                          <a:solidFill>
                            <a:schemeClr val="tx1"/>
                          </a:solidFill>
                          <a:latin typeface="+mn-lt"/>
                          <a:ea typeface="Roboto" panose="02000000000000000000" pitchFamily="2" charset="0"/>
                          <a:cs typeface="Open Sans" panose="020B0606030504020204" pitchFamily="34" charset="0"/>
                        </a:rPr>
                        <a:t>No</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r>
                        <a:rPr lang="en-IN" sz="1800" b="0" kern="1200" cap="none" spc="0" baseline="0" dirty="0">
                          <a:solidFill>
                            <a:schemeClr val="tx1"/>
                          </a:solidFill>
                          <a:latin typeface="+mn-lt"/>
                          <a:ea typeface="Roboto" panose="02000000000000000000" pitchFamily="2" charset="0"/>
                          <a:cs typeface="Open Sans" panose="020B0606030504020204" pitchFamily="34" charset="0"/>
                        </a:rPr>
                        <a:t>Pattern</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r>
                        <a:rPr lang="en-IN" sz="1800" b="0" kern="1200" cap="none" spc="0" baseline="0" dirty="0">
                          <a:solidFill>
                            <a:schemeClr val="tx1"/>
                          </a:solidFill>
                          <a:latin typeface="+mn-lt"/>
                          <a:ea typeface="Roboto" panose="02000000000000000000" pitchFamily="2" charset="0"/>
                          <a:cs typeface="Open Sans" panose="020B0606030504020204" pitchFamily="34" charset="0"/>
                        </a:rPr>
                        <a:t>Description</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0"/>
                  </a:ext>
                </a:extLst>
              </a:tr>
              <a:tr h="309414">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r>
                        <a:rPr lang="en-IN" sz="1800" dirty="0">
                          <a:latin typeface="+mn-lt"/>
                        </a:rPr>
                        <a:t>1</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r>
                        <a:rPr lang="en-IN" sz="1800" dirty="0">
                          <a:latin typeface="+mn-lt"/>
                        </a:rPr>
                        <a:t>[a-z]</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r>
                        <a:rPr lang="en-IN" sz="1800" dirty="0">
                          <a:latin typeface="+mn-lt"/>
                        </a:rPr>
                        <a:t>Matches lower case alphabets between a to z</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401897">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r>
                        <a:rPr lang="en-IN" sz="1800" dirty="0">
                          <a:latin typeface="+mn-lt"/>
                        </a:rPr>
                        <a:t>2</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r>
                        <a:rPr lang="en-IN" sz="1800" dirty="0">
                          <a:latin typeface="+mn-lt"/>
                        </a:rPr>
                        <a:t>[A-Z]</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r>
                        <a:rPr lang="en-IN" sz="1800" dirty="0">
                          <a:latin typeface="+mn-lt"/>
                        </a:rPr>
                        <a:t>Matches upper case alphabets between A to Z</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468562">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r>
                        <a:rPr lang="en-IN" sz="1800" dirty="0">
                          <a:latin typeface="+mn-lt"/>
                        </a:rPr>
                        <a:t>3</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r>
                        <a:rPr lang="en-IN" sz="1800" dirty="0">
                          <a:latin typeface="+mn-lt"/>
                        </a:rPr>
                        <a:t>[0-9]</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r>
                        <a:rPr lang="en-IN" sz="1800" dirty="0">
                          <a:latin typeface="+mn-lt"/>
                        </a:rPr>
                        <a:t>Matches all numbers</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309414">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r>
                        <a:rPr lang="en-IN" sz="1800" dirty="0">
                          <a:latin typeface="+mn-lt"/>
                        </a:rPr>
                        <a:t>4</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r>
                        <a:rPr lang="en-IN" sz="1800" dirty="0">
                          <a:latin typeface="+mn-lt"/>
                        </a:rPr>
                        <a:t>\w</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r>
                        <a:rPr lang="en-IN" sz="1800" dirty="0">
                          <a:latin typeface="+mn-lt"/>
                        </a:rPr>
                        <a:t>Matches word characters</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309414">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r>
                        <a:rPr lang="en-IN" sz="1800" dirty="0">
                          <a:latin typeface="+mn-lt"/>
                        </a:rPr>
                        <a:t>5</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r>
                        <a:rPr lang="en-IN" sz="1800" dirty="0">
                          <a:latin typeface="+mn-lt"/>
                        </a:rPr>
                        <a:t>\W</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r>
                        <a:rPr lang="en-IN" sz="1800" dirty="0">
                          <a:latin typeface="+mn-lt"/>
                        </a:rPr>
                        <a:t>Matches nonword characters</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r h="309414">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r>
                        <a:rPr lang="en-IN" sz="1800" dirty="0">
                          <a:latin typeface="+mn-lt"/>
                        </a:rPr>
                        <a:t>6</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r>
                        <a:rPr lang="en-IN" sz="1800" dirty="0">
                          <a:latin typeface="+mn-lt"/>
                        </a:rPr>
                        <a:t>\s</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r>
                        <a:rPr lang="en-IN" sz="1800" dirty="0">
                          <a:latin typeface="+mn-lt"/>
                        </a:rPr>
                        <a:t>Matches white spaces</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6"/>
                  </a:ext>
                </a:extLst>
              </a:tr>
              <a:tr h="309414">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r>
                        <a:rPr lang="en-IN" sz="1800" dirty="0">
                          <a:latin typeface="+mn-lt"/>
                        </a:rPr>
                        <a:t>7</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r>
                        <a:rPr lang="en-IN" sz="1800" dirty="0">
                          <a:latin typeface="+mn-lt"/>
                        </a:rPr>
                        <a:t>\S</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r>
                        <a:rPr lang="en-IN" sz="1800" dirty="0">
                          <a:latin typeface="+mn-lt"/>
                        </a:rPr>
                        <a:t>Matches non white spaces</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7"/>
                  </a:ext>
                </a:extLst>
              </a:tr>
              <a:tr h="309414">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r>
                        <a:rPr lang="en-IN" sz="1800" dirty="0">
                          <a:latin typeface="+mn-lt"/>
                        </a:rPr>
                        <a:t>8</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r>
                        <a:rPr lang="en-IN" sz="1800" dirty="0">
                          <a:latin typeface="+mn-lt"/>
                        </a:rPr>
                        <a:t>\d</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r>
                        <a:rPr lang="en-IN" sz="1800" dirty="0">
                          <a:latin typeface="+mn-lt"/>
                        </a:rPr>
                        <a:t>Matches digits</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8"/>
                  </a:ext>
                </a:extLst>
              </a:tr>
              <a:tr h="309414">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r>
                        <a:rPr lang="en-IN" sz="1800" dirty="0">
                          <a:latin typeface="+mn-lt"/>
                        </a:rPr>
                        <a:t>9</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r>
                        <a:rPr lang="en-IN" sz="1800" dirty="0">
                          <a:latin typeface="+mn-lt"/>
                        </a:rPr>
                        <a:t>\D</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r>
                        <a:rPr lang="en-IN" sz="1800" dirty="0">
                          <a:latin typeface="+mn-lt"/>
                        </a:rPr>
                        <a:t>Matches non digits</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9"/>
                  </a:ext>
                </a:extLst>
              </a:tr>
              <a:tr h="476022">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r>
                        <a:rPr lang="en-IN" sz="1800" dirty="0">
                          <a:latin typeface="+mn-lt"/>
                        </a:rPr>
                        <a:t>10</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r>
                        <a:rPr lang="en-IN" sz="1800" dirty="0">
                          <a:latin typeface="+mn-lt"/>
                        </a:rPr>
                        <a:t>[a-zA-Z0-9]</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r>
                        <a:rPr lang="en-IN" sz="1800" dirty="0">
                          <a:latin typeface="+mn-lt"/>
                        </a:rPr>
                        <a:t>Matches all alphabets and numbers</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0"/>
                  </a:ext>
                </a:extLst>
              </a:tr>
            </a:tbl>
          </a:graphicData>
        </a:graphic>
      </p:graphicFrame>
    </p:spTree>
    <p:extLst>
      <p:ext uri="{BB962C8B-B14F-4D97-AF65-F5344CB8AC3E}">
        <p14:creationId xmlns:p14="http://schemas.microsoft.com/office/powerpoint/2010/main" val="3514701469"/>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887" y="0"/>
            <a:ext cx="10769600" cy="1143000"/>
          </a:xfrm>
        </p:spPr>
        <p:txBody>
          <a:bodyPr/>
          <a:lstStyle/>
          <a:p>
            <a:r>
              <a:rPr lang="en-US" sz="3600" dirty="0">
                <a:solidFill>
                  <a:schemeClr val="tx1">
                    <a:lumMod val="95000"/>
                    <a:lumOff val="5000"/>
                  </a:schemeClr>
                </a:solidFill>
              </a:rPr>
              <a:t>Find strings </a:t>
            </a:r>
            <a:endParaRPr lang="en-IN" sz="3600" dirty="0"/>
          </a:p>
        </p:txBody>
      </p:sp>
      <p:grpSp>
        <p:nvGrpSpPr>
          <p:cNvPr id="4" name="Group 3"/>
          <p:cNvGrpSpPr/>
          <p:nvPr/>
        </p:nvGrpSpPr>
        <p:grpSpPr>
          <a:xfrm>
            <a:off x="621400" y="1714488"/>
            <a:ext cx="5214287" cy="3010656"/>
            <a:chOff x="532552" y="2556596"/>
            <a:chExt cx="4886502" cy="2129663"/>
          </a:xfrm>
          <a:solidFill>
            <a:schemeClr val="accent1">
              <a:lumMod val="50000"/>
            </a:schemeClr>
          </a:solidFill>
        </p:grpSpPr>
        <p:sp>
          <p:nvSpPr>
            <p:cNvPr id="5" name="Rectangle 4"/>
            <p:cNvSpPr/>
            <p:nvPr/>
          </p:nvSpPr>
          <p:spPr>
            <a:xfrm>
              <a:off x="532552" y="2556596"/>
              <a:ext cx="4886502" cy="212966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sp>
          <p:nvSpPr>
            <p:cNvPr id="6" name="TextBox 5"/>
            <p:cNvSpPr txBox="1"/>
            <p:nvPr/>
          </p:nvSpPr>
          <p:spPr>
            <a:xfrm>
              <a:off x="733394" y="2758730"/>
              <a:ext cx="4574056" cy="1763479"/>
            </a:xfrm>
            <a:prstGeom prst="rect">
              <a:avLst/>
            </a:prstGeom>
            <a:grpFill/>
          </p:spPr>
          <p:txBody>
            <a:bodyPr wrap="square" lIns="0" tIns="0" rIns="0" bIns="0" rtlCol="0">
              <a:spAutoFit/>
            </a:bodyPr>
            <a:lstStyle/>
            <a:p>
              <a:r>
                <a:rPr lang="en-US" dirty="0">
                  <a:solidFill>
                    <a:schemeClr val="bg1"/>
                  </a:solidFill>
                  <a:latin typeface="+mn-lt"/>
                </a:rPr>
                <a:t>findall() method can be used to return all those matching strings in a list</a:t>
              </a:r>
              <a:r>
                <a:rPr lang="en-US" dirty="0" smtClean="0">
                  <a:solidFill>
                    <a:schemeClr val="bg1"/>
                  </a:solidFill>
                  <a:latin typeface="+mn-lt"/>
                </a:rPr>
                <a:t>.</a:t>
              </a:r>
            </a:p>
            <a:p>
              <a:endParaRPr lang="en-US" dirty="0">
                <a:solidFill>
                  <a:schemeClr val="bg1"/>
                </a:solidFill>
                <a:latin typeface="+mn-lt"/>
              </a:endParaRPr>
            </a:p>
            <a:p>
              <a:r>
                <a:rPr lang="en-US" dirty="0" smtClean="0">
                  <a:solidFill>
                    <a:schemeClr val="bg1"/>
                  </a:solidFill>
                  <a:latin typeface="+mn-lt"/>
                </a:rPr>
                <a:t>The given example is for finding all </a:t>
              </a:r>
              <a:r>
                <a:rPr lang="en-US" dirty="0">
                  <a:solidFill>
                    <a:schemeClr val="bg1"/>
                  </a:solidFill>
                  <a:latin typeface="+mn-lt"/>
                </a:rPr>
                <a:t>characters (both upper and lower case</a:t>
              </a:r>
              <a:r>
                <a:rPr lang="en-US" dirty="0" smtClean="0">
                  <a:solidFill>
                    <a:schemeClr val="bg1"/>
                  </a:solidFill>
                  <a:latin typeface="+mn-lt"/>
                </a:rPr>
                <a:t>) alone.</a:t>
              </a:r>
            </a:p>
            <a:p>
              <a:endParaRPr lang="en-US" dirty="0">
                <a:solidFill>
                  <a:schemeClr val="bg1"/>
                </a:solidFill>
                <a:latin typeface="+mn-lt"/>
              </a:endParaRPr>
            </a:p>
            <a:p>
              <a:r>
                <a:rPr lang="en-US" dirty="0" smtClean="0">
                  <a:solidFill>
                    <a:schemeClr val="bg1"/>
                  </a:solidFill>
                  <a:latin typeface="+mn-lt"/>
                </a:rPr>
                <a:t>The </a:t>
              </a:r>
              <a:r>
                <a:rPr lang="en-US" dirty="0">
                  <a:solidFill>
                    <a:schemeClr val="bg1"/>
                  </a:solidFill>
                  <a:latin typeface="+mn-lt"/>
                </a:rPr>
                <a:t>plus symbol helps to look for one or more characters which are together, else every character will be identified as a match.</a:t>
              </a:r>
            </a:p>
          </p:txBody>
        </p:sp>
      </p:grpSp>
      <p:pic>
        <p:nvPicPr>
          <p:cNvPr id="7" name="Picture 6"/>
          <p:cNvPicPr>
            <a:picLocks noChangeAspect="1"/>
          </p:cNvPicPr>
          <p:nvPr/>
        </p:nvPicPr>
        <p:blipFill>
          <a:blip r:embed="rId3"/>
          <a:stretch>
            <a:fillRect/>
          </a:stretch>
        </p:blipFill>
        <p:spPr>
          <a:xfrm>
            <a:off x="6119261" y="1965906"/>
            <a:ext cx="5172755" cy="1391086"/>
          </a:xfrm>
          <a:prstGeom prst="rect">
            <a:avLst/>
          </a:prstGeom>
          <a:ln>
            <a:solidFill>
              <a:schemeClr val="accent2">
                <a:lumMod val="20000"/>
                <a:lumOff val="80000"/>
              </a:schemeClr>
            </a:solidFill>
          </a:ln>
          <a:effectLst>
            <a:glow rad="63500">
              <a:schemeClr val="accent1">
                <a:satMod val="175000"/>
                <a:alpha val="40000"/>
              </a:schemeClr>
            </a:glow>
          </a:effectLst>
        </p:spPr>
      </p:pic>
      <p:pic>
        <p:nvPicPr>
          <p:cNvPr id="8" name="Picture 7"/>
          <p:cNvPicPr>
            <a:picLocks noChangeAspect="1"/>
          </p:cNvPicPr>
          <p:nvPr/>
        </p:nvPicPr>
        <p:blipFill>
          <a:blip r:embed="rId4"/>
          <a:stretch>
            <a:fillRect/>
          </a:stretch>
        </p:blipFill>
        <p:spPr>
          <a:xfrm>
            <a:off x="6119260" y="3501008"/>
            <a:ext cx="5172755" cy="992222"/>
          </a:xfrm>
          <a:prstGeom prst="rect">
            <a:avLst/>
          </a:prstGeom>
          <a:ln>
            <a:solidFill>
              <a:schemeClr val="accent2">
                <a:lumMod val="20000"/>
                <a:lumOff val="80000"/>
              </a:schemeClr>
            </a:solidFill>
          </a:ln>
          <a:effectLst>
            <a:glow rad="63500">
              <a:schemeClr val="accent1">
                <a:satMod val="175000"/>
                <a:alpha val="40000"/>
              </a:schemeClr>
            </a:glow>
          </a:effectLst>
        </p:spPr>
      </p:pic>
    </p:spTree>
    <p:extLst>
      <p:ext uri="{BB962C8B-B14F-4D97-AF65-F5344CB8AC3E}">
        <p14:creationId xmlns:p14="http://schemas.microsoft.com/office/powerpoint/2010/main" val="328263013"/>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983" y="-934"/>
            <a:ext cx="10769600" cy="1143000"/>
          </a:xfrm>
        </p:spPr>
        <p:txBody>
          <a:bodyPr/>
          <a:lstStyle/>
          <a:p>
            <a:r>
              <a:rPr lang="en-US" sz="3600" dirty="0">
                <a:solidFill>
                  <a:schemeClr val="tx1">
                    <a:lumMod val="95000"/>
                    <a:lumOff val="5000"/>
                  </a:schemeClr>
                </a:solidFill>
              </a:rPr>
              <a:t>Sample </a:t>
            </a:r>
            <a:r>
              <a:rPr lang="en-US" sz="3600" dirty="0" smtClean="0">
                <a:solidFill>
                  <a:schemeClr val="tx1">
                    <a:lumMod val="95000"/>
                    <a:lumOff val="5000"/>
                  </a:schemeClr>
                </a:solidFill>
              </a:rPr>
              <a:t>program</a:t>
            </a:r>
            <a:endParaRPr lang="en-IN" sz="3600" dirty="0"/>
          </a:p>
        </p:txBody>
      </p:sp>
      <p:pic>
        <p:nvPicPr>
          <p:cNvPr id="4" name="Picture 3"/>
          <p:cNvPicPr>
            <a:picLocks noChangeAspect="1"/>
          </p:cNvPicPr>
          <p:nvPr/>
        </p:nvPicPr>
        <p:blipFill>
          <a:blip r:embed="rId3"/>
          <a:stretch>
            <a:fillRect/>
          </a:stretch>
        </p:blipFill>
        <p:spPr>
          <a:xfrm>
            <a:off x="5486401" y="2209773"/>
            <a:ext cx="5290120" cy="859187"/>
          </a:xfrm>
          <a:prstGeom prst="rect">
            <a:avLst/>
          </a:prstGeom>
          <a:ln>
            <a:solidFill>
              <a:schemeClr val="accent2">
                <a:lumMod val="20000"/>
                <a:lumOff val="80000"/>
              </a:schemeClr>
            </a:solidFill>
          </a:ln>
          <a:effectLst>
            <a:glow rad="63500">
              <a:schemeClr val="accent1">
                <a:satMod val="175000"/>
                <a:alpha val="40000"/>
              </a:schemeClr>
            </a:glow>
          </a:effectLst>
        </p:spPr>
      </p:pic>
      <p:pic>
        <p:nvPicPr>
          <p:cNvPr id="5" name="Picture 4"/>
          <p:cNvPicPr>
            <a:picLocks noChangeAspect="1"/>
          </p:cNvPicPr>
          <p:nvPr/>
        </p:nvPicPr>
        <p:blipFill>
          <a:blip r:embed="rId4"/>
          <a:stretch>
            <a:fillRect/>
          </a:stretch>
        </p:blipFill>
        <p:spPr>
          <a:xfrm>
            <a:off x="5494383" y="4650737"/>
            <a:ext cx="5791200" cy="676952"/>
          </a:xfrm>
          <a:prstGeom prst="rect">
            <a:avLst/>
          </a:prstGeom>
          <a:ln>
            <a:solidFill>
              <a:schemeClr val="accent2">
                <a:lumMod val="20000"/>
                <a:lumOff val="80000"/>
              </a:schemeClr>
            </a:solidFill>
          </a:ln>
          <a:effectLst>
            <a:glow rad="63500">
              <a:schemeClr val="accent1">
                <a:satMod val="175000"/>
                <a:alpha val="40000"/>
              </a:schemeClr>
            </a:glow>
          </a:effectLst>
        </p:spPr>
      </p:pic>
      <p:grpSp>
        <p:nvGrpSpPr>
          <p:cNvPr id="6" name="Group 5"/>
          <p:cNvGrpSpPr/>
          <p:nvPr/>
        </p:nvGrpSpPr>
        <p:grpSpPr>
          <a:xfrm>
            <a:off x="609600" y="1631411"/>
            <a:ext cx="4669704" cy="2254789"/>
            <a:chOff x="362649" y="2027592"/>
            <a:chExt cx="3448633" cy="1582448"/>
          </a:xfrm>
          <a:solidFill>
            <a:schemeClr val="tx2"/>
          </a:solidFill>
        </p:grpSpPr>
        <p:sp>
          <p:nvSpPr>
            <p:cNvPr id="7" name="Rectangle 6"/>
            <p:cNvSpPr/>
            <p:nvPr/>
          </p:nvSpPr>
          <p:spPr>
            <a:xfrm>
              <a:off x="362649" y="2027592"/>
              <a:ext cx="3448633" cy="158244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endParaRPr>
            </a:p>
          </p:txBody>
        </p:sp>
        <p:sp>
          <p:nvSpPr>
            <p:cNvPr id="8" name="TextBox 7"/>
            <p:cNvSpPr txBox="1"/>
            <p:nvPr/>
          </p:nvSpPr>
          <p:spPr>
            <a:xfrm>
              <a:off x="510343" y="2136033"/>
              <a:ext cx="3218228" cy="1360816"/>
            </a:xfrm>
            <a:prstGeom prst="rect">
              <a:avLst/>
            </a:prstGeom>
            <a:grpFill/>
          </p:spPr>
          <p:txBody>
            <a:bodyPr wrap="square" lIns="0" tIns="0" rIns="0" bIns="0" rtlCol="0">
              <a:spAutoFit/>
            </a:bodyPr>
            <a:lstStyle/>
            <a:p>
              <a:r>
                <a:rPr lang="en-US" dirty="0">
                  <a:solidFill>
                    <a:schemeClr val="bg1"/>
                  </a:solidFill>
                  <a:latin typeface="+mn-lt"/>
                </a:rPr>
                <a:t>Problem:  </a:t>
              </a:r>
              <a:r>
                <a:rPr lang="en-US" dirty="0" smtClean="0">
                  <a:solidFill>
                    <a:schemeClr val="bg1"/>
                  </a:solidFill>
                  <a:latin typeface="+mn-lt"/>
                </a:rPr>
                <a:t>Find </a:t>
              </a:r>
              <a:r>
                <a:rPr lang="en-US" dirty="0">
                  <a:solidFill>
                    <a:schemeClr val="bg1"/>
                  </a:solidFill>
                  <a:latin typeface="+mn-lt"/>
                </a:rPr>
                <a:t>all words/characters which follow the given pattern to identify email address</a:t>
              </a:r>
              <a:r>
                <a:rPr lang="en-US" dirty="0" smtClean="0">
                  <a:solidFill>
                    <a:schemeClr val="bg1"/>
                  </a:solidFill>
                  <a:latin typeface="+mn-lt"/>
                </a:rPr>
                <a:t>.</a:t>
              </a:r>
            </a:p>
            <a:p>
              <a:endParaRPr lang="en-US" dirty="0">
                <a:solidFill>
                  <a:schemeClr val="bg1"/>
                </a:solidFill>
                <a:latin typeface="+mn-lt"/>
              </a:endParaRPr>
            </a:p>
            <a:p>
              <a:r>
                <a:rPr lang="en-US" dirty="0">
                  <a:solidFill>
                    <a:schemeClr val="bg1"/>
                  </a:solidFill>
                  <a:latin typeface="+mn-lt"/>
                </a:rPr>
                <a:t>Should contains some characters followed by </a:t>
              </a:r>
              <a:r>
                <a:rPr lang="en-US" dirty="0" smtClean="0">
                  <a:solidFill>
                    <a:schemeClr val="bg1"/>
                  </a:solidFill>
                  <a:latin typeface="+mn-lt"/>
                </a:rPr>
                <a:t>“@”and </a:t>
              </a:r>
              <a:r>
                <a:rPr lang="en-US" dirty="0">
                  <a:solidFill>
                    <a:schemeClr val="bg1"/>
                  </a:solidFill>
                  <a:latin typeface="+mn-lt"/>
                </a:rPr>
                <a:t>again followed  by some characters and then by “.com”</a:t>
              </a:r>
            </a:p>
          </p:txBody>
        </p:sp>
      </p:grpSp>
      <p:grpSp>
        <p:nvGrpSpPr>
          <p:cNvPr id="9" name="Group 8"/>
          <p:cNvGrpSpPr/>
          <p:nvPr/>
        </p:nvGrpSpPr>
        <p:grpSpPr>
          <a:xfrm>
            <a:off x="725221" y="4723843"/>
            <a:ext cx="4582385" cy="591704"/>
            <a:chOff x="1139305" y="3682812"/>
            <a:chExt cx="3294951" cy="443778"/>
          </a:xfrm>
          <a:solidFill>
            <a:schemeClr val="accent1">
              <a:lumMod val="50000"/>
            </a:schemeClr>
          </a:solidFill>
        </p:grpSpPr>
        <p:sp>
          <p:nvSpPr>
            <p:cNvPr id="10" name="Rectangle 9"/>
            <p:cNvSpPr/>
            <p:nvPr/>
          </p:nvSpPr>
          <p:spPr>
            <a:xfrm>
              <a:off x="1139305" y="3682812"/>
              <a:ext cx="3294951" cy="4437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sp>
          <p:nvSpPr>
            <p:cNvPr id="11" name="TextBox 10"/>
            <p:cNvSpPr txBox="1"/>
            <p:nvPr/>
          </p:nvSpPr>
          <p:spPr>
            <a:xfrm>
              <a:off x="1251336" y="3729671"/>
              <a:ext cx="2691340" cy="279404"/>
            </a:xfrm>
            <a:prstGeom prst="rect">
              <a:avLst/>
            </a:prstGeom>
            <a:grpFill/>
          </p:spPr>
          <p:txBody>
            <a:bodyPr wrap="square" lIns="0" tIns="0" rIns="0" bIns="0" rtlCol="0">
              <a:spAutoFit/>
            </a:bodyPr>
            <a:lstStyle/>
            <a:p>
              <a:pPr>
                <a:lnSpc>
                  <a:spcPct val="150000"/>
                </a:lnSpc>
              </a:pPr>
              <a:r>
                <a:rPr lang="en-US" dirty="0">
                  <a:solidFill>
                    <a:schemeClr val="bg1"/>
                  </a:solidFill>
                  <a:latin typeface="+mn-lt"/>
                </a:rPr>
                <a:t>Solution</a:t>
              </a:r>
              <a:r>
                <a:rPr lang="en-US" dirty="0" smtClean="0">
                  <a:solidFill>
                    <a:schemeClr val="bg1"/>
                  </a:solidFill>
                  <a:latin typeface="+mn-lt"/>
                </a:rPr>
                <a:t>:</a:t>
              </a:r>
            </a:p>
          </p:txBody>
        </p:sp>
      </p:grpSp>
    </p:spTree>
    <p:extLst>
      <p:ext uri="{BB962C8B-B14F-4D97-AF65-F5344CB8AC3E}">
        <p14:creationId xmlns:p14="http://schemas.microsoft.com/office/powerpoint/2010/main" val="1634766578"/>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OJECT_FOLDER_UPDATED" val="1"/>
  <p:tag name="ISPRING_PLAYERS_CUSTOMIZATION" val="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KuNhUu0TMlRzQQAAF8SAAAdAAAAdW5pdmVyc2FsL2NvbW1vbl9tZXNzYWdlcy5sbmetWG1v2zYQ/l6g/4EQUGADurQd0KIYEge0xDhCZMqV6DjZMAiMxNhEJNHTi9Ps037Nfth+yY6UnNhtCklJgDgwKd9zx3t57qjD469ZijaiKKXKj6wPB+8tJPJYJTJfHllzdvLLZwuVFc8TnqpcHFm5stDx6PWrw5Tny5ovBXx//Qqhw0yUJSzLkV49rJFMjqzZOLL96QzTy8jzJ340difWyFbZmud3yFNL9dOvnz5//fDx08+H71q5PjDhFHvePhAySB/f9wCiLPC9CNCIF1FywayR/j9Mzp8zz6XEGrVfhknPAnJujfT/Trl5EBDKotBzHRK5YUR9ZnzhEUYca3SparTiG4EqhTZS3KJqJSCOlSwEKlOZmAexgo28Fl3KHH+KXRoFJGSBazPXp9YoVEVx99bA8rpaqQLUlSiRJb9KRWJ0QsaY5+tClKCaV5BRCP6qlYRfqozL/KBb9YJ6PnYiPJtFUxKGeALOZfeHAqQ9+FtZreBZItRbUHGbp4on6LoQAOiHiK/XqYybX8pwXWgLZym/67QiwAuXTiLm+14YEepsd6wRyRPkFFwfdiBKgEMSAEDBS1E8QTYyuW7EEU7TYQin7uTUgw/TJpzK5SqFTzXUjhmBTJiJvEsKMpUEkONhuPADRzsNVCGO1rwsb1WR7GXpbjy7gF1q+1AINtsBZxpjCwz5IYG9ikLEVReYh+fUPo3GjMLXMQHnerzO41VPOaiQR5N0NyVriNVu4nXmf4sWjf0LKHFgJH+IhH8GRHQ2ROKShEAeJOySofjcnWBNBZp8tsywZZ6Y60JP7xCPY5DTId1IVZewo10C/GA4qDwYpiYkX+aQSi72fkBwDSpE3KyWciPAjiIRRaci4FybODqzv8zd36MT7HrEiSDVgYAiZpqB1pjxO5SrCvFkw/NYoCsRcx3TO3iWyMQ807ln9P9Vy78Rr1q+fdNSNXXIxZuh9uyx+yNm1SXYVFUiW1ddqrXDWvOfYoWusx+a0OfoT9Mf2oTiwPVfJjKlzOq0aQPPjs+9ZUNj1GnEMz3VP1ovbUnY8P3YBcIaS9VfgsCcoXsajAZpfymXnoCiWdM2oK+4+fUAndRvAahCT8U4B1ftmXCu6b6//IKMQ5dBz1iIq1JWnQOZqcYmQI+HNoYJOBWVeCjGK3GtYPZLBd80cxl0RhPpzoDujH17rYK5zAOTKQAu25GqRKnMwP6kB+Z8SrYeaAh+7yQLVaeJKd5U3hiSB9/Wmfh+oLwuVGZ2U15uk7dpMsfPsaI5XNAonQ0YSe7rr3d8dsrv6VEKCQ5gCLExtfXkYutaTXsKQQloV3gs3A4+UAsZr+IVNNNrVedJT6DmFuOQEwxg7ZlDwYt49d8///bE+MaSZhe1u78NAtEjGbAguQf7g6pKlH92gTA83pcziz5S7a1vK9fzEshcyMIXuV3xprVkKoOtg269kORt0DBj2D6dQh2EJu1VXcDoNgRhioMz4DJzM7BGU17cABEypdJBKMbVOgGrYdofLt51lcpcDJF9XivRB2buLMKOY95CQPHBJfOm6ZkJ3HLi9nVEqpa9wexTTIFnv8ETiayGAgaE3L9l0Ddpc2v14FoMCdSjKk1r27IYEEWzfqCJzfed7n5VmldBh+923gz9D1BLAwQUAAIACACrjYVLLbmuBDIDAACWDAAAJwAAAHVuaXZlcnNhbC9mbGFzaF9wdWJsaXNoaW5nX3NldHRpbmdzLnhtbNVXW2/aMBR+51dYmfpY0gu9DAWqqoCG1gIqbGufKhMfiFXHzmIHSp/2a/bD9kt2HAMFtevSC9L2gMDn8p37sQlO7mJBJpBqrmTN2y3veARkqBiX45r3ZdDaPvaINlQyKpSEmieVR07qpSDJhoLrqA/GoKgmCCN1NTE1LzImqfr+dDotc52klqtEZhBfl0MV+0kKGqSB1E8EneGXmSWgvTlCAQD8xErO1eqlEiGBQ7pQLBNAOEPPJbdBUdESVEee78SGNLwdpyqT7EwJlZJ0PKx5Hw5PK4f7+wsZB9XgMUibE11HoiWbKmWMWy+o6PN7IBHwcYTuHlU8MuXMRDVvr2JRUNp/jJJju9CpRTlTmANp5vAxGMqooe7o7Bm4M3pBcCQ2kzTm4QA5xMZf8xqDm0/Xveblebvz+WbQ7Z4P2j3nRK7jr+ME/rqhAB1SWRrC0k5AjaFhhH6jzogKDYG/SlqIjZRcc86eyVAJzH2uhW0UD4F1aAwr1ejfctlCyV2PjDAQMat53QQk6VOJHcANFTxcAuhsqA03eeVbc+nTlFNBEA9bFMhF33twwWUojGiqYdW1BUfbvIf1byoTjMxURgS/BWIUwRxkMf6KgKwWiIxSFedUbCFDtOBoccJhCuwkz+sc8E+GrtFEnKEm9msiwDgL3zN+T4YwUiniAp1gdyOda4dffhFwQrV+AKULH7f65+1G86bdaTSvtmyAlE2oDF8IjkWHODEbwaczIpVZ6GE6QpppyIvCOMt5RWIrv74MmseZcGV+72KsQG+wJJux8pLC/NWDwmYjOskH0Q5XDo0jyLEkDhMZIa4MLjMoChhSSZQUM0JDXG3ajvWEq0wjxQ2wg9av99DpEy7z0xjXG1pMGaSFIHd29/YrB4dHxx+rZf/Xj5/bzyrNl35PUGvObf2zZ9f+cvU/3oaBbzf104vbpNm/u7d7l82vRXLbaV4NCpW12S8E1y0i1f1cROrSXTS9lUumkAu4mMZu0HA1CR5zA+w92+wVrfLmO9712mZaZYNxv3VE/puw3Wn5bFx7Jwb+kw9Zy4m55DEmw67H5eu3flDZwZfnk6xSCdHW/0vUS78BUEsDBBQAAgAIAKuNhUuPpNBQ6gIAAHwKAAAhAAAAdW5pdmVyc2FsL2ZsYXNoX3NraW5fc2V0dGluZ3MueG1sjVbRbuIwEHy/r0C59+YgAVopIEFKpEq9a3Wt+m7Cklg4dmQ79Pj7s2OncYCUtKqEZ2fs9Xp2aSQOmC5/jEZRWnEOVL5DURIkYVRWHOJKSFYsPMkr8HxDY4TxN5AS00xopMFGeLfwtpWUjN6ljEq11x1lvEDEW/5MkiR8XEd+zbylYkfgQzV7lEJ7THx/PwviIRJ7xjqczceTPkHKihLR0zPL2N0WpYeMs4ruTGrqp0+Wn0rgBNODzmg1+zWe9jEJFvJJQtHJKVnFm/lkmKTkIATolObTMJisb6oI2gJpTpqOwzC4H6hpj/r+9meyIxZY1rLpRv/2yUqUQbfIs1U4C4J+PlW7n7/KfLP6XiDhn1TUcBJMJ+NeKkEn4N3NH5N4vnroVbCyKs+yWScPSX/6nGW6oF1NuAoe+h/xS0MY2qn2q6/8OJ8mNwX6Qvqgmy1iy3NhDPvR7ftItytn5FXX9Wwg6EffEljquRH5zcrERM4+Xyqp+gOWe0SEIrhQS3pVSb+iSjTbdLGW9xc+Md05JAu0jA9GqgJik69D7OItP47X9ahw8/vCnAQ5HC3oZNiCLfOPKusF0wFb5hvBO3ih5HRBP48YTfPEa2Qf8/vqqyhQpJZNvZpVE9UnPevGFc7RFmg4BdvBUuh03nEB+tUiv8ZMSv5FThFFR5whiRn9rXnbU30ZEflnAeu0676KJJYErtmtzlENafe96nXXjTbataP5UmgvZ9YjqWb4wkNSojQv1JeS8EZWt/DqfczX4aVEj0nFB/5E92yoqED8APydMTL4HMokDCYz01x99Mh3qhD51+sc2U2uPQCtii3wjXo3DI1xupjh5TjLifqTHxg+YdcV9ASNUuZqO4rwly8dwJoAEE/zxrVmYSJFRSQmcISm9x2gvnDfzSKhXNpnuJV8hr10LWeRQZ60o6K1isvrBq4IPlRerDt03MAA20u0FfXNOp1/ay4340x7zyUZwHqps7WKX9ZQgfq/zv9QSwMEFAACAAgAq42FS0OtHccfAwAAJwwAACYAAAB1bml2ZXJzYWwvaHRtbF9wdWJsaXNoaW5nX3NldHRpbmdzLnhtbN1WzW4aMRC+8xTWVjmGzQ9NUrRLFAWiRE0ABdomp8isB9aK196ubQg59Wn6YH2Szq6BgELTTRRUqQe0eDzzzTc/Hjs4fkgEGUOmuZKht1vd8QjISDEuR6H3pX+2feQRbahkVCgJoSeVR44blSC1A8F13ANjUFUThJG6nprQi41J674/mUyqXKdZvquENYivq5FK/DQDDdJA5qeCTvFjpilob4ZQAgB/iZIzs0alQkjgkK4UswIIZ8hc8jwoKs5NIjzfaQ1odD/KlJXsVAmVkWw0CL0PBye1g/39uY5DavIEZJ4S3UBhLjZ1yhjPSVDR449AYuCjGNke1jwy4czEobdXy1FQ23+OUmC7yGmOcqowBdLM4BMwlFFD3dL5M/Bg9FzgRGwqacKjPu6QPPzQa/bvzm+7revLi/bnu36nc9m/6DoShY2/ihP4q44CJKRsFsHCT0CNoVGMvNFmSIWGwF8WzdWGSq6Qy9dkoASmvrDCLkoGwNo0QZLdM+mRITIX09DrpCBJj0qsODdU8Ghhoe1AG26KSp/NtE8yTgXBamJLArnqeU8+XUqimGYalrnMd3Se6KjxTVnByFRZIvg9EKMIBm0T/BcDWa4IGWYqKaSCakO04OhxzGEC7LhI5AzwT45u0UVi0RL7MxVgnIfvlj+SAQxVhrhAx9jNKOfa4VdfBZxSrZ9A6ZzjVu/yotm6u2g3WzdbeYCUjamMXgmOVYYkNRvBp1MilZnbYToiajUURWGcFXtlYqu+vQyaJ1a4Mr93MZagN1iSzXh5TWH+yqC025iOi4OYH64CGo8gx5I4TNyIcJpwaaEsYEQlUVJMCY1wlun8WI+5shol7gA7aP12hs6ecFmsRni5oMeMQVYKcmd3b7/28eDw6FO96v/68XP7RaPZlO8KmrtzY/70xTm/mPXPp2Hg56N5/aQ2mX02qAf/blJ3r1tfy2Sz3brplypkq1cKrlNGq/O5jNa1u1q6S9dKKQo4ikbuaOEwEjzhBth7NtYbmmPtNc5f7A7XT5tpjg1GuvYY/CeRutXi+bfy3gv8tQ/SCspXH/eNym9QSwMEFAACAAgAq42FS6bCKiijAQAAAQYAAB8AAAB1bml2ZXJzYWwvaHRtbF9za2luX3NldHRpbmdzLmpzjZRNb4IwGMfvfgrCrosZ77oboCRLPCzZbssOFSsSS0vawnTG7z7LfGlLmYML/fPj/7yUp4eRdbrs3LaerUP33K1f1XWnQaFx2sBHVUcDeiV0m6FyBd/LCqISQ1tD2sunV/l4I0zGNu5Ml/s3YcskP5uIN2uAmIzXBgtq0JhBaw3al0HbmQJ/K5Wdq/qtSGrzsuGc4HFOMIeYjzGhFegY+yHLMn+WyAVqMGkhvYOuQQ4V03QyCb10iLw5Jn4YOa7M5aSqAd4vSEHGS5BvC0oavLrGP10yvdnXkJ42fHsOG4dPTiADqGT8hcNKD5zF6Txyh8maQsbgOW4U+J6bGGEElhBJvoHj+97kD1Qx7hek0W3JSn6hg7m4ZboGBex1KYz90PNUDJ+8DN2M5nGf43DHfwnf9QLXUQgE9pD2rGZZGsVTBSR1U/dDJtk0U1OjpBAd6aF+7E3Vnl9RRMCqxMWlilkUZEZOJCtsh37JW6HnXVNGiGgjtDFMZDV0cPxj6rlxcJkWdWGaeWQSsUkcPqt0sb2KSj5cP0jE+sP6vJeNbjc6/gBQSwMEFAACAAgArI2FS1gFLWtiDwAAeRwAABcAAAB1bml2ZXJzYWwvdW5pdmVyc2FsLnBuZ+1ZaVhT57beHjhiSwn12BY1DHo9LbVakCIQCEMdWuoAThyRGY2CCElA2EAICQpttTWB69EjKENaUaZAIgYIJpCI1qQ2QKoMAWIINYYAmyQNcTMFyN2Be8/9fZ/7lx/72c/35d17rfWu91t7rSc/HA0Ntnt387sAANgd+Gb/cQCwcgSAv9DXrUV26g7iI5HbmvTjwXsBVrfjOLKwTtwTsgcAGotsF07/FVm/k/pNRDoAoJ5arjViYs1ZAHBEHdi/Jyw7VqtQslMSY8QGIzsbt7CeTdvc+77XNx/0/LT1TJ2127qf3rHe+qlX1S8//vNu9tag3Ze3vBv7+/lL99Zf/XbzfmvrqO27P6j9oH77m/iPQ4oaj3YN6Ef9r2jqqRpZxdzbsnaT3/MdZGk93HmnebrzDhzrSWbYMseVPu6LsglohnIR7iPrMGlmMdEKAAbOv93XvN/r2YL+YKp/hrlcGw8AlyhhUbQ81w7Dr8/cmz3/AgBlX3uJDqT6T4/dz0Riv7QvLDm6RhoBbliDBHasIe2Py1gi0RXBOd6NVO31QXZHNlrbAMD72zAIemMHsvHLOhQAbPk6FWHFIx8xe3U9QuWXtBFkfWYVugpdha5CV6Gr0FXoKnQVugpdha5C/7/Q0ScTeW4s5Oe//V/flF43kj2JnmE7t6pCmOThuX/2lROXvutzjZ1Rycp5caB5gtq/qO23Ai6pSors+TgOFKHQTKntX/FkabiuKJxoVtcizefpn+NG2wtUL9gUAlwblJNATmSHg3kQNQuyAh6fdqOob8i0B8YofWm4hiPcCs4dTb3TBuKJoKcx/ZQ4so2Youc/ai+Q8XlKxTxwpHCuU+YRezPU5FZlWpMaDR6f2WhqhJ47EMjn+CzOnWo0ub9POjXgOjGDKuREXgSFfHjN1Es9rR+vf5ieEQQUMkNTXy22aJpNdzmsKGWEz2hbDWPc40is1slRUe63gwf7/hIufOvOLI0z5Pc56JeuZOZo+kvjcr4gCHSVeaZwV67xR4cAzS9xQiM9PETTqpsX20cPDsPgEin3z4C8TLXmz1GZsinnzWthjFdm8VxmO/2+rvEYzrxwhGr+TdtVRL/DFdGSmmONAzEa5rnexXpTQFze4SMibCW/7do4FXAMb2cOaQu6CwiUREWJ8R61RZHD+H4Ec9/vPPkFXRqtyH5axAr4PapuV62HBIK2PLxbiVqYaKFOXBEks6+eDoI9mdoYOa+F4kSTwWB8ILXi/pl72HXK3UoWt7HJ4grkLdL2+TfT7pyc4Z+5x2LDtWo3MbGUTWAShATu6G2x04mplKWjkrFbAekIY9WBkFKb132NUL7sT2xwIWxyzFfdnHjcICD4cdrCEq9nkWbOMORng+B0ptXkHA9NnbJhlakZeYHp1r2X5zBbEONVSaX15JTeAd/A5Io7XB1RoScNR7INrfVHa8W/t8xNJHedgG69V6ibK/n9c3I//QBiHBL9PUOyFvP9fGsXyYTQSGi3OFAVGNnXYBJYiy9P/1CQFi8PKe3bNDa35YZqHFUvlj4wRfTzQ+BmqvO2MO8ubtLQJ5AzWtJoXKxnG5tIis8OfvZJSxd3nIebqCh6R/EQeeG3hEFOZud99xYdWc+Uz2W9+Bw9srEbcj8s5cEVIK67cp4jVMzr96U61mAfT/Zu0hhelIdMvDc99Z6/uMfplNTmTwnjnINt6agc9k4odUZX2xWels3xoMJacqAb5Q+Fe1TA29vyk/ZKsqnW/iH/nJTnYTGsLdkm/nr8ll1qzTUGNYsv9SXyQAZijnklkEzm22WCXfm4uSc8qGlfBpReowM4nnm0c4hA2/0xb1p5VtAcQJ3j5H6Rj+vBqWrfd8wSwqK++6ag3L70pcv25tNYvfdydPh+RXGIqWo5xqalKykFEdyUS/vumX8bhu9FmS3yr2PMbc1bPLocXvRm4TevQtATO7MosXnFRdFpOWC8MNcmqVj5Rwn+DlEm39gS4B1qwjo+ZRljmCOzvWhqDjxW4CKcimbr+VkYwcJSVGhVH+yVUOENWRJYf0JSa3pIcGlKUvYiaS181Gb3vdh5vvMADTTq6qK8H29FzW1obT7C17jHZt+VFyvnqhLjbgvKvGnjHF6DYfHiUlopDPriSwmLlmBE3qd0SrEfzeTL7qmv6lJKRbAxM9rvDaj+T6XmfUeboY8xoj1nfBpoAzXyTaMFhwuZqMfi6QYrvQH1ZUy4jXnbvCguq06/470JTRNeENLjJ3dGe1FQ9wyYWj00v94HNI8qrWpNkTJ8KbH1ZIcHakxS5TkPH2OSGKkGxvAL3W4kf7eM7BNYtd+Ii6S0mi6RQInL2ZRI6kC0UkYZi72Z1YdIqGmCs6AQJIQbA/NqKMMlsWwryTiMmnW0lYzfnx5UlU+pk59mL9YUabtl+rvytRxCp7fRu0TG7P+ZhWZ/p5o6HoJmbzA+fzQvYDG1Dwgpteoij+q0oeUw6wqe4dOO2pSrRtgnbNoOlaL2+h5e3Dmxpa0lnVJuL4DiBaZNvbAR+1doVO6NT5LjKsN20uToFycmqDJtUZJR9cCt6NeB3cqjXKxyuhGUihvTdxptQxOHXTpvXX/5Odlbyu9VLD0oIy4Njd8KSBb7U8mqZ7hhb/h12tDYGKLZzfZmyElLTXBRxfOHm1mLM9lXyJOmr1N7k/dSgkbZ5zdyjxUfcgqzby6ql9dDLgtjUazOKJkMBKcSorlFBGwnz0Pe2eHBll399lwq7dLGC5EN4Q09mO1ebrKFD6NBUmfQ3vqWIzGBb5wKf3a2VUwP7E8F0hTGtDKwzqFsyDfTeNNvh5fe/kJ1JPaNTmtA1K1e4JA2HcLlzDT3WMrHJvfWfe2f0hxu9gi+tNQQOm7hH3VpDwJQZcHxtIJJtbrRzJD+JlN/4WYP+x2XyZJ/ayWUtd3edtZFkVkC4lpqwdp1Gy/vavmK0iDBKcRqkiIRp/isW4R1xk2mPOoq+l+vtEbDlJEst+0YuI5qrtSN7lg+dqdjRS9LhinaDAlSQvw+3HyljD5h4U0RmBAnKVA25rE5epBkHRwTZ6RJjND+GDcw6mmJd+hZ+objqukTrniEIBp+1/D1TewkKL/yydl6zRR88VV/LvYQrgK3Nni8RfxJvtXVZEZRMUOp2HQ7IoTNiVZ9l9gT+HPUdD3akybX0cYVslDuZIRPQrgCi4WWWSC4cNhzAMl7OtlIpdZYjZOE3LJYUVNaf571Yad6qT57kilHWaSIQ/fONBNgikIPdngwG414+vntuPJia7Habvekn/Z95FNMWolcxuUlC/AmSxUldO4i8D2rsuKwyxzE9A7ydNtOQt3D4EoG2K9VI1xUE2Qaqu4SdgbkV1bRs3bccvFpgPq1eWJx3YWFWUw/i+1RviIQGv6oUibgC9iL861CyUjNnMbwdLadHjFjeNPYhnAQ8BFP2/jDyMCIUpgtm3AiUlQTdtzhi//isapA3CVXpMDjXFuhweq0T84r5KL7y7x0msruq3ON/01M6VxKePsD2q81bJDkmze+LGzqpNYibDmKGpzaK/PLZsmuDAlBfWqnKmFbmEgGup7NfIG/YnnYF/Mb5rY3S+mFEbXmJOLaeo5BbWVEuXcQPWdnhhy3oeNFTUnNg9ZxGTUJZpVSE+DhUkbav7jmUc5Jdu5zuqtxnf0AixxYyBVIBjpYnt0LN0EiutjC4+HEtjE7Y1MaibRYb3Gbc41U2nctNYbFhnSHkPrdw9OUuyfNePGHXDETUwMzUhsFSIr26TzmIYxN8dvTfI2AXiFwl1tR1mciSuza4JBSGVjhzVZitnNz6Y4S7MnUXtxP8o/k6wq/M1PHdjCV8/Rixv6vstBPg2NNb2+QLgxv7lF89CdekV7TO8g0+Mc5OMGvPTJFcDNZkj22UtqxGrqNET0dspLtrhce0KgW4TCyiKJaKlgqNuBtkLR9qir/MW1LwDSJo9bSKTNVG8L4Yy0dSExdA2uNoOKd1vUfHvLC//LMMRKmxIRDgcJtGZ0jNQxKwFoevpE+cipb4iKkwjZCgUnzQfK/naqmFVnRNTna/cmJWJrDnZ9fV/LLl5XPOfCsC1PZFDZTzRcsH77pY/KEYbcV3vY5qswqDNLjWT60nCuBpuy23fLTDrKdGNZ3BErCzPCi4UbRQRDnQ1IbBYmg3pRHbZ5fsMXgAt+2MKICoCSldC17qS+OwHA3jVX47Cv/YVNicn/tp4PqycMWQX2y4gLz3D07RZvi4RoU/NiJeGHGVxPC1SGngwQqTQQCt4NlLb5H3dRGTcT56jrkjPacWT2DfFcQF5onY1JT4ULZ4inylxKYjf119ILCeM5Fouk83n7jKJEidWn8DHxE9SBQydk3loWyd1nHDtCZygxjlqVX4iun2zKF6RUZEJKismA4vDbUdKxuT+rh2KWXDuzADMmRaK9RgXBh0NXxp37Q6O8yX17dELu0oKc8yS2zU6zxDocq3E0lDPcD/26OLFZSLuGy3yYzsGMzvt35K33Y2MvwwEGWOdBa/OaZe+7SBvFum5pzvsprDJNCmxtt5lmlsPoD4qYNZ9s+7fuCd076yv6Sqlb6NsvEMN6N0lg6j0ez41lcSODe4bHe8UjI/9iukVLdGJ7iFonmkAJ5JOeL6UTZQa7Awt/FTtl1ZJJ4jvEsfiAZFOi2/QPGoiVWvWp92uw3fYP9TvHpzbq5h0Vvo/SgvJlGGPScsRqZRS2afVnB/AXikHhWKWOHVy+avfsHsZjuC891x5NgDZ4ft1k42yF2ySi2D4VM6rfz9w3cttFglt9V9eQY6sGjyJncwXDK2t2Gu2HcR9IVtw4y9j/6KNOX4M/W6/4eGolMD4mGPc3Q93xoQ1bZgv61Ap9yscdWQARlZMJ5+4RHgoApqfClc7zRSThLc0EEBOzq/aHQ+DcnvrNPhfj3OvhAWdMQFnNwojP6iSDRRJ3x8sEvxokSvYj0cYItMFL7eqeTC4ujT1ORTmlOK0GluDZf5W+az3tFnuI75s3XoYdcRH9elwUunkXaa1EG968AcATMrzy25phQaiC7k7sn2n2CVO80psmJQcY3leFeRQPIIAhbi9e6mPjCiPY/+qNCl6J19SxmkmIjAIxgV0bA0/BYXssGZCRETWUnR5+iQH9Q/wMAHm91JtJtmWZyPWMdAKReFUepntQtUaDrVMsfYz01ouwFJbegcikgs5axHgDiXfo+KjZTkGKlNAfyIilG9OIWBBdS93HddtZCVMOSC4plCIr4uMMyewIHvgrdz9obn/9fUEsDBBQAAgAIAKyNhUsFoh2bSgAAAGoAAAAbAAAAdW5pdmVyc2FsL3VuaXZlcnNhbC5wbmcueG1ss7GvyM1RKEstKs7Mz7NVMtQzULK34+WyKShKLctMLVeoAIoBBSFASaESyDVCcMszU0oybJXMzZHEMlIz0zNKbJVMzS3hgvpAIwFQSwECAAAUAAIACABElFdHI7RO+/sCAACwCAAAFAAAAAAAAAABAAAAAAAAAAAAdW5pdmVyc2FsL3BsYXllci54bWxQSwECAAAUAAIACACrjYVLtEzJUc0EAABfEgAAHQAAAAAAAAABAAAAAAAtAwAAdW5pdmVyc2FsL2NvbW1vbl9tZXNzYWdlcy5sbmdQSwECAAAUAAIACACrjYVLLbmuBDIDAACWDAAAJwAAAAAAAAABAAAAAAA1CAAAdW5pdmVyc2FsL2ZsYXNoX3B1Ymxpc2hpbmdfc2V0dGluZ3MueG1sUEsBAgAAFAACAAgAq42FS4+k0FDqAgAAfAoAACEAAAAAAAAAAQAAAAAArAsAAHVuaXZlcnNhbC9mbGFzaF9za2luX3NldHRpbmdzLnhtbFBLAQIAABQAAgAIAKuNhUtDrR3HHwMAACcMAAAmAAAAAAAAAAEAAAAAANUOAAB1bml2ZXJzYWwvaHRtbF9wdWJsaXNoaW5nX3NldHRpbmdzLnhtbFBLAQIAABQAAgAIAKuNhUumwiooowEAAAEGAAAfAAAAAAAAAAEAAAAAADgSAAB1bml2ZXJzYWwvaHRtbF9za2luX3NldHRpbmdzLmpzUEsBAgAAFAACAAgArI2FS1gFLWtiDwAAeRwAABcAAAAAAAAAAAAAAAAAGBQAAHVuaXZlcnNhbC91bml2ZXJzYWwucG5nUEsBAgAAFAACAAgArI2FSwWiHZtKAAAAagAAABsAAAAAAAAAAQAAAAAAryMAAHVuaXZlcnNhbC91bml2ZXJzYWwucG5nLnhtbFBLBQYAAAAACAAIAGACAAAyJAAAAAA="/>
  <p:tag name="ISPRING_SCORM_RATE_SLIDES" val="0"/>
  <p:tag name="ISPRING_ULTRA_SCORM_COURSE_ID" val="3DC5003E-FE14-4619-8618-439D90897FC3"/>
  <p:tag name="ISPRING_FIRST_PUBLISH" val="1"/>
  <p:tag name="ISPRING_PRESENTATION_TITLE" val="09_Arrays_D26"/>
  <p:tag name="ISPRING_PROJECT_VERSION" val="9"/>
  <p:tag name="ISPRING_LMS_API_VERSION" val="SCORM 1.2"/>
  <p:tag name="ISPRING_CMI5_LAUNCH_METHOD" val="any window"/>
  <p:tag name="ISPRING_SCORM_PASSING_SCORE" val="80.000000"/>
  <p:tag name="ISPRING_CURRENT_PLAYER_ID" val="universal"/>
  <p:tag name="ISPRINGCLOUDFOLDERID" val="1"/>
  <p:tag name="ISPRINGONLINEFOLDERID" val="1"/>
  <p:tag name="ISPRING_UUID" val="{E974DB03-1111-4B4D-ABCD-A0996982F471}"/>
  <p:tag name="ISPRING_PRESENTATION_COURSE_TITLE" val="09_Arrays_D26"/>
  <p:tag name="ISPRING_RESOURCE_FOLDER" val="E:\Keerthika\Propel 2019\Java\Arrays\Arrays"/>
  <p:tag name="ISPRING_PRESENTATION_PATH" val="E:\Keerthika\Propel 2019\Java\Arrays\Arrays.pptx"/>
  <p:tag name="ISPRING_SCREEN_RECS_UPDATED" val="E:\Keerthika\Propel 2019\Java\Arrays\Arrays"/>
  <p:tag name="ISPRING_PLAYERS_CUSTOMIZATION_2" val="UEsDBBQAAgAIADsHY1A2YVgCRwMAAOEJAAAUAAAAdW5pdmVyc2FsL3BsYXllci54bWytVl1P2zAUfS4S/yHyO3FLxwYoATEktIcxIXVse6vc5DbxmtiZ7RC6X78b5zukbEir1Cq5vuf4fhxf17t+ThPnCZTmUvhk4c6JAyKQIReRTx6/3p2ck+ur4yMvS9gelMNDn+SClwCWECcEHSieGQQ/MBP7pGdwkZk4meJScbP3yXKO3O1Oyzk5Ppqhi9A+iY3JLiktisLlGhEi0jLJSxLtBjKlmQINwoCiVRjEabCX5u9o/KZSULPPQPeQmXn7xjVJy/Gs+YCkWLpSRfR0Pl/QH/efV0EMKTvhQhsmAiAOVnJmS7lhwe5ehnkCurTNvCrIFRhTBmFtM89c8sW5cLQKfFI5rFPQmkWg3UREhLZ+DWdDUGEa65qJcC3YE49Ymdta1162RR2JjqUyQW5q9A72G8lUuG7tPX+PTkTsbROm45pPD3Kx/DteJ2P91uX7ZCw2o3yTcB3jUh/SWaeToMNdvdTW2Mr2sZHtXclEHAW/cq4gtK/f2hMwX5Bqw1bmNk5XFwEu4NMdC4xU+1uEoXRr2bitUtxKKa4FtRxuu/uqoyBNtltgJlfQlGrmPfEQ5BemlO3XlVE5eHRkrLF0CPZolXLdpK4hXmzS5OwfelP6jVrzU7/WGQv4H435hERtTbgI4fmOo4+BFGtqAItd2lyTJW65ZxeTzjdp7zANTN1JwKZgIo5hKgI8+yEzjHZ2eggKiml0CXI1wvYWDoJjHsUJfs0kw3j1IE3K1G6SobdwEJzIYDcBbc0HgRslC8xQ51mGA+Bl8V6utx2h45aMdNmK0aMT49ALcm1kyn9bpQ/mpLm0kn7l9B4fOYc+Degm4y3kw/w1xGgSDOJq5sL2NQKcC08citWA56S2uhkO8YlZXz6NBnxpeihnTDOdS8M6qyzjOQ4mzyqv5hzn2cgnhC3LE3PbT2h4eVjoKOHpe2OK6zueVVms+G9wCh6Wfw0WSyy1E0Opd5+8P1/2GFCLOBkH21vToR23UjR1cF1q36pf247mhqq1UsnskKS8uhcVppoHH1GOkZK5CEcCsA2r6XWC8/hGAXMS2GJGi1M8HjLzyTt8qHO+OLvoUv6wuGiwNq6HauMqljdcR3XAnfxofZDaRLx6ruHjH1BLAwQUAAIACAAhYolQ+mVGv8gFAAATFgAAHQAAAHVuaXZlcnNhbC9jb21tb25fbWVzc2FnZXMubG5nrVjdbts2FL4f0HcgBBTYgC5tB7QohsQFJTGxEFlSJTpuNgwCIzE2EUn09OPEu9rT7MH2JDukZMduV0hKehFDonK+c0h+3zmHPP34kGdow8tKyOLMeHvyxkC8SGQqiuWZMafnP38wUFWzImWZLPiZUUgDfZy8+OE0Y8WyYUsOzy9+QOg051UFr9VEvT2+I5GeGYEZY8siUeSYLokDF1+TMI4s4uHQ8WPPp3E0DwI/pMQ2JnTFUSXyJmM1xIREhQpZo6pZr2VZ8xSJAtXwLyxJwIO4EZmotyiXKT993fnsDyG6dLwY3Kvn3bDjOvQ6nvk2MSakYDcZhJGUnBeo5Czl5XN8eH44w24Hbovq+egLTAlghpetHyskMGDHC4dOjYkFmGqp7kW9QiJal7CbiG9Y1rRr2u13nzsTW5cx9WMcBLE5p9T3YhebxDUmJkvu+qwtfxZg7zp2/Qs/Np0LCEvma1ZskSuX8sdf3n94ePvu/U+jYCJYRfcYCGmkd28GAHk09N0Y0Igbe+QzNSbqd5ydP6eu48Eudg/jrIOQXBkT9dtrNw9D4oEwXMcmsRNplai1cIlWybVs0IptOKol2gh+rzXBi1qUHCWyqOFRfVKPomh6mWX7Mww0CklEQ8eiju8Zk0iW5fZVK7amXskSHFYobdmbaq+KV+r7uuQVeGzZJZVAQbapzJkoTvpdLzzXx7am2Qz4jS9geel+WoB0BK9JvREpl6/AxX2RSZaiW5ASEn6E2HqdiaRLHR3zg4xte6MI8cLxLoDuvhuBbO3diEoGKbJLpiY7EiXEEQkBoGQVL59gG2u2a3OEs2wcwtS5mLrwR1UIU7FcZfBXj40jIMCEgPfmCuAq5PQAR9HCD221aOAKMbRmVXUvy/SIp4f72QfseJYPUrDoAbgqEXtg4IeAilWWPKn7wSBKrPndKQumCgSMqU4HSlR5U9Ugm3yd8ZrraIWaCks0pW74rQSFZZxtWu6D9yoDMvbS3MVzz5rGJt0nUZc1RbIaaAfi/F99HKqhAZoccr43pg4tNv3PkF8gHfpjLPxLyIKXYyyuSQSLTKI+Gw9fORdY7xJkvl1S2qW9hKkck227FkCxaSNkU8GIWhJITXpHqpNxbiLyaQ4sdrD7jezaou76j6XYQPEGAvKy1xEkfIvYSlSf5s5v8Tl2XF2rv6Qe2+peh6UbViQcyJYwtadb+JaKVH9TtNf+/2zEX4jVbVToZVcnPJt8fjk2nqPS8g1FsLrm+bruc60WrAv/KVEoiX8zhCFTf5r/fSv6XXbmoHl99v4cNclj9qg3iGeu1PDd+t6RRG2pMR1IWKaQwy0ItDiqnEJXkg23mqpAtbOp6O/QH+0c7xxsgrbSQSl0itsRsXp+B+BJ9FSMaAq7oiOPoDnKoW4Nt72CWR+Ff6VKzHD7BTEjh0KdWvCbStS9nnUGGFyRdQJ4eik+6HKPyhN1qAshewC43B8+M5FD/OkAzPmM7FagLSpHM1nIJkt1wsjEnS4ssLZNzr/un29LmevRjFU7wbSF7eNzomgnF7ZOgxEd2F7zg/fnQPJP36WI4BAaHwt7luqWLJUfsoFGIB+1FC6Nds0W6ChndbKCAn4rmyIdCNQe22xyjgGsm3PEWZms/v37n4EYX0TSjqJu9NdRIKoNhMxL9mC/e7Lm1R+jQdRM9hiRpljNH+p+oLmpiRTF/vk5tH+3t30WFJvHIeuXIVbdCXtnN/DATR0QwHc5x7K2kuYyh6GTfr9U3W1pvmBKsTWdgQQjrTjZlNCpjkHYMc7y5yGcAzvxWgAEXQcVdcYReWBKcmNQ1X0RJGd9sjMmM1beQWanUmajYtMbqBRVj5vT49VJU2eiGBX58+qqmjB1ghjbtr5HgpXMRHLXNh4pnFKT7kIpk8vBYNYUe1A4vsDjqajHAoaE7O+J1E2IvnVwJVOXsAPSjK7Vu7QMma99f8x7m69L9/6t0te3p68PbnP/A1BLAwQUAAIACAAhYolQc2py5qUAAACCAQAALgAAAHVuaXZlcnNhbC9wbGF5YmFja19hbmRfbmF2aWdhdGlvbl9zZXR0aW5ncy54bWx1kEEKgzAQRfeewhsIXYdA16VFqBcYcSoDSSYko+DtTURtadNl3vt/woyKKEJujLqqawWT8FMgiJYwoWre72wjzHh1ZEGIXcKCcc+VTG4YZt8GjOhkU/oFJqb8Dz8+bw0s56B4xAumXOjIor6UCpvJJQczjRvrFo/akCXBQTVfPEfRQW/whkvPEIbHGdiX/qtzNy03WbzzgNoHtl5U84GqdLLj7itQSwMEFAACAAgAIWKJUBfhkL2uAwAARhIAACcAAAB1bml2ZXJzYWwvZmxhc2hfcHVibGlzaGluZ19zZXR0aW5ncy54bWztWNtu2kwQvucpVq56WZy06SkyRG0wKioBFLuHXEWLd8Gr7MH17kLpVZ+mD9Yn6awXCDRp6rRB7f+rSAh7dubbmdlvZrCjo4+CoxktNVOyFew39wJEZaYIk9NW8CbtPngWIG2wJJgrSVuBVAE6ajeiwo4503lCjQFVjQBG6sPCtILcmOIwDOfzeZPponSrilsD+LqZKREWJdVUGlqGBccL+DGLgupgiVADAL5CyaVZu9FAKPJIJ4pYThEj4LlkLijMuxzrPAi92hhnF9NSWUmOFVclKqfjVnCvW31WOh6qwwSVLie6DUInNoeYEOa8wDxhnyjKKZvm4O7TgwDNGTF5K3h44FBAO7yKUmH70LFDOVaQA2mW8IIaTLDB/tbvZ+hHo1cCLyILiQXLUlhBLv5W0EnPk36vE58PhmmcnL9KT/reh1sYpfH7tJbRq7NRfNrvDV6fp8NhP+2NLq0g5C2Po3A7pAhCV7bM6DqiCBuDsxwyBDYTzDWNwk3RSo05ruDMsBlkn36XkInlPLFFoUrTNqWllRubwrV7P4CJJkpuZdndo7HiQKLKKagHMaZkgAXdoFVywWQXNPcDNIE88UUrGBZUogRLoDIzmLNsDaDtWBtmKgp3l9ovSoY5AjyoNYpOkuDSBR9ZluNS003XVivaEShrv1OWE7RQFnF2QZFRCFJsBVzlFG0yDU1KJSop1IJBmjPYccbonJKjKl9LwB9tdAZbCAuWUHgFp8bv8MGyT2hMJ6oEXIpnUKYgZ9rjN28FXGCtL0Hxysf7nqS9QSd+f98FiMkMy+yW4MApKgqzE3y8QFKZlR2kI8NW0+pQCCPVWp3Ymr9+DGtawznf0Wls4WsmLMd3Cb9OyAb0Do98N7vc5uB/6kHtbXM8qwrdFW8FDSXO4EgyP0vckrtkctkIa0BmWCIl+QLhDHqzdo1jxpTVIPEtwjusf91Hbw9Ere6m0EBhx5LQshbk3v7DRwePnzx99vywGX79/OXBjUbLqTXi2G3nx9bxjXPrim1XlcLxh2zY3zQsa5j3Bml8+uI47b3tpWfXAFQhXe33Uehm0fWjyc26v3YyjU7jt3XOdgCZqEWrOKkFN6yjNXxdR+vUj9LRxhit5QK0xqkvdWiOnAkGTNgZzf8bVP3tf1Ge67uh6v8477/bIv6l/c/Qfaet+c4Sv525JD7pvRz2O/86xp/KoL9bP3xvPW1H4bUvHtyKYJIJSKv7j7Z+W9F+fLAHz+/XLjUagLb97qfd+AZQSwMEFAACAAgAIWKJULkGdZF9AwAAqAwAACEAAAB1bml2ZXJzYWwvZmxhc2hfc2tpbl9zZXR0aW5ncy54bWyVV11P4zoQfd9fUeW+U+gHsFJaqS2ttFruLloQ724ztBaOHdmTsv33dxw7idMmkEuFVM+c45nxHI8hNu9cDo6gDVdyFo2i+bfBIN7lWoPEF0gzwRAGWa5hlRtU6SxCnUM0dDAllH4GRC73xlpK24Ans2ibIyp5tVMSaa8rqXTKRDT/53Y8mYzG8bBAfsVSlFpfzhvbQR1mc79Y3zz0ofgY68339fV1F2Gn0ozJ06Paq6st273vtcplYuMUP120wykDLbh8J+RqcXt9M+1CCm7wB0LayGmzWK3vRv0omQZjwKZ0N52MR8svWYJtQZSRpjeTyfi+J6cO9Xn1Z7QjNxwL2nRtP120jO3h/xwyNYZ2PyfcrRefExD+ou370n46oYKdQDc3Hz/YTydDZXl2ls1y833TKd9Mq7090PMKHu6mmy85QrGErl9/gi3IBrKCvL+/Ha+6GEbwhNqgdOKk+GkL/FleqMh/DYdEbO+2VuLJNuFseliFbAXM7ZCJh+XK+cxBffzOkS4TzN+YMAQITTXoiSp8Yrkpt2naatwf+OAyCUDeUCNelchTWLl8A2DTXuNXq2UxVwJoZQry03C8wAXGGvmLTvUCGRhr5LNt1m8pThfwc4/jlHJYMt/Lzw+fvCAZLcvjKlel10Z6tJfcBKG9ocSkKoF5oaoXnoJtWjwsbC6l4UVOsWRHvmdIT9O/Frc9FcWYeHjm8EJrl1WMHAW0qW2ncm0oGXK/+mq9sFo8juLeDbPAR3jDEt001k2xj0Uo1WLdFLr3HtuCVAfn1gOkt2QWpUy/g35RSpho4HmzqNjHPcuXFDuu6TEF/UO+qb4kqRB6R1DuEvaFM0S2O6SUU2eE6lRdc9t7GPu4bc2VeboFvSZNcChF2bQ53IHvD4J+8ZXDByRNQofTMfFA20nGK80HBi8CYHp3KG+EWzhPmgvkAo5QjpXAUBTcVVls6Aa01WsF1pRlYOmlST+GaqmEuKajhfBKebUznKeH7pFtTVFaY6x8NfPLWWn1GoKcwYupsTX52w6R2tU4UZajekam0beoXvvy2REWkqfFHCIHVrJp8ziOUCrzB1M4y4Qv7HUK9umqNqsqbPF0Uey0nY/aKIXnfNS+0BWdC57aP9XCSVvYvwVvwU84bRXTya8K0ngcWtyOTWXS61kMbhr5aYbxMDC5/lSdoO/0H8r8P1BLAwQUAAIACAAhYolQ2e0o1KkDAADQEQAAJgAAAHVuaXZlcnNhbC9odG1sX3B1Ymxpc2hpbmdfc2V0dGluZ3MueG1s7VjdbhpHFL7nKUZb5TJskrpNai1YqVlkFAzIu03jK2vYGdhR5mc7PxBylafpg/VJemYHMMTEXUcmVaoiWbBn5nznnG++OceQnH0QHC2oNkzJTvS8/SxCVBaKMDnvRL/l/aevImQslgRzJWknkipCZ91WUrkpZ6bMqLWw1SCAkea0sp2otLY6jePlctlmptJ+VXFnAd+0CyXiSlNDpaU6rjhewZtdVdREa4QGAPAnlFy7dVsthJKAdKmI4xQxAplL5ovC/MIKHsVh1xQX7+daOUnOFVca6fm0E/3Qr1+bPQGpxwSVnhLTBaM321NMCPNJYJ6xjxSVlM1LyPblSYSWjNiyE7048SiwO76LUmOHyrFHOVdAgbRreEEtJtji8BjiWfrBmo0hmMhKYsGKHFaQL78T9fKbbDjopTejcZ5mNxf55TDk8ACnPH2XN3K6uJ6kV8PB6M1NPh4P88Hk1gtK3ss4ifdLSqB05XRBtxUl2FpclMAQ+MwwNzSJd02bbcxLBReWLYB9+hkhM8d55qpKadu12tE6jV3jNr0vwCQzJfdY9s9oqjhoqE4KroOYUjLCAjiY9GWEZkAMX3WicUUlyrAE6TKLOSu2HsZNjWW2lmx/vfu1ZpgjkCXcLYous+g2ZiilKLE2dDeXzYrxiim6vyvHCVophzh7T5FVCDh1Aj6VFO1KC820ErWVY2OR4QwiLhhdUnJWE7QG/FKgawghHHjCRas4tSHCH459RFM6UxpwKV7AtQQ7MwG//SDgChtzC4o3OT4JqhyMeum7J75ATBZYFg8EBxFRUdmj4OMVkspu/ICOAjtD60MhjNRrTWprf/0xbHUM5/xIp7GHb5hwHD8m/JaQHegjHvlxojzk4P8xg8ZhS7yoL7q/vDU0XHEGR1KE4eGX/Ecm152vAWSBJVKSrxAuoBkb3zgWTDkDltAiQsLm63MM/iDU+mkOcxgiakJ1I8hnz1/8ePLTzy9f/XLajv/69OfTe53WY2rCsQ8X5tT5vYPqjm9faeH1Q3b875uODdwHozy9en2eD94O8usDAHVJd/t9Evvhc3gW+eH2+Sia/nuzaHKVvm1ymiOovZGQ0qwR3LjJrvGbJruuwvCc7AzORilAM5yHyw3tkDPB4OyPJuzvQ5wH/1Fi96oz6Pk44vwPM32wDfzP9LfStDnUclFGBfNO36j3Phrp+6xl6eXg1/Gwd1T6WDP+vgvNPi594Wn77Xnv63ISH/zloAX2/V9huq2/AVBLAwQUAAIACAAhYolQJ1ZZ+a0BAABPBgAAHwAAAHVuaXZlcnNhbC9odG1sX3NraW5fc2V0dGluZ3MuanONlF1vgjAUhu/9FYbdLkYF/NidH5As8WLJdrfsokBFYmlJW5nO+N9nkWlbDlN6Q18e3vac9pxjp3t+nNjpvnSP1Xs1fzPnlYaVJvkOP5s6adFzpTuCZAn+yHJMMoodCyn/fr3KpxsBGTu0Mo0O78pWaH4OU1/WiAgdLwALDmgC0EpA+wa0PaD9GIHVQV0C0rIc7aRktBczKjGVPcp4jirGeRq5njd09fgsmJWY30HXKMaGaTiZBYNlG3lzDMJp0O/rXMzyAtHDiqWsF6F4m3K2o0ntWj06vTkUmJ/Pe3sBFrNRf+DrAMmEfJU4txcOZ4tgPGwnC46FwPW6Y99zh3MQJijCRPP1B57nTv5BDeNmQBZdZiKTf7QfqKHTBUrxA1k6J/TsBXDjYNbkJN7L+nTmahgEQQfMG1buUg0DZMWuaC45D6ehcYEKzlKVEWB3y7EfgihhKMloepdTm1W29d2YTEbuQgerhtGLGE+ut6KRulsy6pM1yoxZZbYBCjRv6y0PNAYJFrewVl1B/YhAIoXE9nZmi+VVNPYj7Waj5p/dL736we3ED2/cXrlz+gVQSwMEFAACAAgAIWKJUL9megtrAAAAcgAAABwAAAB1bml2ZXJzYWwvbG9jYWxfc2V0dGluZ3MueG1sDcwxDoMwDEDRnVNY3mnLxkBgY2uXwgEs4laRHBsRqyq3J9sfnv4w/bPAj4+STAN2twcC62Yx6Tfgusxtj1CcNJKYckA1hGlsBrGN5M3uFRbYhU4+Fs41nF+Uq1zVkwtHaOFZf5/EEe9jcwFQSwMEFAACAAgAImKJUIguT3/NEAAA8CMAABcAAAB1bml2ZXJzYWwvdW5pdmVyc2FsLnBuZ+1ae1iS5/t/XS1b23BtWS1TNluZs+aqqSWeKstDqaWVeUDq55wrA01FVARs1uhsLsvK1JrnE6SFJAisuaS0SUsOKr6aOUVBwEOAgi/8gLa++32va////pDr4uV93s/7PM993899f5775nrO7Qv2+3DJqiUAAHwY4O8bCgALHAHgndzFi4xPjh0+s9H4Y5ES6rcDoHSuHjM2FsZvD9oOAA25788dfdfYfi/JPyIFAGCtpq8FN7HqWwBYcybAd/uB9Bg5OHAha7ZINDnrvcMVAft8w4VV9zc9XddWe3qD4lrrZfuVHy7d1Ij4+OLR/dfTl65buenXI19d910Xs+HkJxPc/9m774r/lUcfrl9vc/rzFTufR984uIjakpCBm7o5m9WBC8dymDED1bPq0pfbSUzp7elqLwG2M6O4RqoMCxcPXwuPac4cPLOCUkzSzybA9RNkCwDoxLj4qfywT4gZnqExWZOP074DgOwH0jxs8+X8RJJOLD9t1Cd3D/YptmxuhuuNcTA20/tqQoprNNlYt3cAwAMjcAjx1PSlyC+Z3oxSPQ0DPzTeJS7PM6LRy/7lmo/Ydf7Cfz4dSGdk1OoUif8YxRIARveu2lFmHGPT1R8/Mlre51nZ577G1fhoy7HFps6/zcPz8Dw8D8/D8/A8PA/Pw/PwPDwPz8Pz8Dw8D8/D/z/gswi///MnD9p5YG7ETdy0dSTY1PHKulAAyL5g/y/XZIn/7LXcrFGpUwlUGs4xvEJQY6DernCDpoQDvRJAdbooDVNB0qRYAGVQK2eSS80NaIcTIVv5yfcroUeJ3iksGEk5zUlSnYsfGKDIxFVDv1INQme2/kZq7Em3BKQwk8U7qSmyHxYRVQUDUyFVDIMqJdUbDvgE2h7Gcdf1DSQSXxX0Yol7H1/a96xGhbj0BLErUHAcZ9l/XCoZJXoB2acz3y1HrBv0kB55GKXkzjE5BkpaxO3wegkGKkmu9M8IPZ4ydeED4Ovhet8Mjn6F/lumIvHFxpyLb+CxRYRaqWmYhYmqdqYsis2Iu/JHvSHMd8lEd5HOKmmvYeuPusmqPc3wiS9qJDs0HoNZLT8lNzNUpPP+Fna1r+Evq+IGRnJjH8JzGfk6i5Av835yCP0qnK4PWer4S6xqqx7govVvhyj72DHDfjgZKzMsy0vezfPSjQvobFV9bS5pbkguL0rMGrIRTctFhJEtJc0xnTiODkxAzb1aAW8ump7lV3qptAwKVRc72cwjKFTcl+UFMQxtN9dL/aSFflPR1LGVD8XwW1D6qQIUql+P398l9JA1aZvVGYkI5KX9mvsKDRHatpYndHbZ7abuhNL55X1W6aHn8j3y/lJo21X3bp1ewyGpcuBzL9sW/LbTeosLb1CFnYi4G2p5kVZXMvenA24JHEO1o0aKaMUJLJFFFhJlOS1r2GD9NXhK1zCGYV7c6WYSg3aR1nKroq1KLCWG/8JXqab5D8nTJbco1w92UIeF3+iyJHxP+CeMBhzo8R7YzcQUn8aMI91Cdri5eiy0XxtSFk0xLpB9aGcZbEYqa7jfTZZeVKFj1jZ3bG5mZT6T3sniKAThKAIkOA019LTehY2Its81jF0G054FcVa4KO1qXYKCojR0hcYLDUXLcI2vKoik4KBwVMItbY9v+2xqrJKR8bF5etLwGt4DPbRihMpIjW3d+VnolG/7sFRocLQffqb4eJks+yETHR7P1OSEdZYiVqJyUZqtQqdIFc3ugrUbtwKRJt5kVHh1J3OAp2UMNBlOWG+2/qzS+BzchuVxd3IMVkSF9DFH+1owoNsTkmt1lvlfOvOaF5SbJk7q9K9GD2UGCznMY3b2eZsL9EUmKRKPl9Vda+hTN6WMEtkpo7C9CGwankUbveEeRUxvKpkehbVpcvSt3Ib3L8Z2gWmfMmM5K7r8IzAIJM4swTAZNdtcy4Nm3Vzzh0sgeUlipWe5DV70e0p7kGa427XGdH/1+SWWbKQHTtZ5LGdiTqQv7rR2HNAzlenQtlkb0khuNJRLehEimi3izE6LLO+UBy8UpDDGO6rkE7cq6o5JFz72QhI4IXT+ShdQqycZutxGIthTMm8WHLtDOtGkS7+/Jg7FIXuLI6kuvzMU3e51qia2d/QhAgejoxpG/+DW3ufhrxqXVXMMwgiUEW7gAXMExQttb6Sp6T19ZZ3ZcLsDyV7goxnic9LMVq/L/tvU+Mkyv0D0FW9d/EC3j5CTMJSZPsJ2vY2NQg7I566bTRsk7HxVgf6jAX3ATU0pjO/BpZenjdN2RtJFwXHy8QJs9j3nSqMrwCqdZQ2Hj1seQvRiesXSth/JL1fnhfI40LYMUc5c7+7xaWdVX4y4q7cttSsfApi/lheaXFuknkuyiRFXuqDp9YxcN0SoWhXlbSAatUyA8sNk94Q4AulhHQ0jU8fmihp5+L2Ql3waxOE5sjfexVjQtVO2QACi9xTtp/I+6xuRH3l24IPV7EBsIa9s/HIQThy3oZLoXFESYFxOsNDaUdfGcu0Dvynv1MvFP7r7K13LjG7UOpYYisiGxl8QxVr9hBZp0rRyXDa0z3ZvPkSUw3DfG5cbt5UQ0VGLbdGz4M/2mr3tsn8P6hgFfdTt900JzFDemPtnoNVPMsat77xHkV3j4mzr5Qn9jBAXXmMTVwbgN+Kqv48wUlNJ69pdgT2auAQWBXCsFB5FJ4RfqYurz5Bqac6Hp+XURnlH1BDYxs71lMTyTTzafhNcFyp8FIeLijgV2hGhNkZRJaxXxKjPUakCdyLDH92zPwkdrNPiHvt67jaFTZSEr9wFsv0EWttqkkjldFaql5ckVOsiRUW3MBlb7OPkD9oHYfLnbGS3HJHz4hJLXOnJ30jadhtj6B1r68dOj8tK03xpYVEIDq2r22qVlMFgsYUaXU/nGzNUx9Xfv6Mj1JysuPvi0odWjwhr4mxvXx97+gPNtodekBDVCCuW3Um7dL/CUcbAPmcqeLeUzzMflylkRMh9cYz4egoj3z8CpeEeqxcRCEWR5DgWY39HDTYSJdMpDj4otGMyq3TMtvVknbD6DYPVwTaHvLvLto6S0xZsux7unjbRHu0Jw76MkT1kKyzHrQFQS5Vpwr/A3FLw0eRgKCZ/iZE7rQPLFbiNJLDJABNqnPZeDqLzkzVxJVGarGhEPfa7qsKK1exlSJsXvdlpiZ+OtvXbBnPE3K0PMEp2mpnVnFzb9V/uh+Zon9RgH2Co2Hu8KIQeY5tmdnay5VIs6njLC1Ym1gbsnviozyFUncNr3DFIET5KWeEou3ZT4YPjKCau5fdiRJwCiF2P7nG/009HcptUYQUfO2J//p71TmPwqnps9672BuxhNeFbAjJXcFfRUNhdEAZT8nz/2gAFnnDRdAv+3SN0Tua+45bdQeFm4Tq82u5i8Rpal4l1ImJtFz1pVPocJwuDUqpMbNRVvfXmosAxUxh65TWWPHw4BqhchdtTbceFHJEmrih/q4cPKKemUheM79S5HmNB36PFonMVurkPuNGBZXz37pCag931qt5d7Xdb5ZnoFI04sXeRMheJ0yHrvv6Sq6bRBW+2+MNGflR5ePd9DY+00RNa+/8WLzItHuwnyM2bhPCwrvMEXXlWOgB+QzbDdAHrJ+xVE0sqPnHUzF6IYXoGqoflDmcx5/M997X3wkQWJ36/P66p1yO7DiwTaGS+Ya/qY4Z/so8zsGEzoky5/XC3+wbVDD+1I8jhtXBlORNqOj6nZR3ucOeitOad5930OoZkKLO4JHNtXI9bNyg3M/b9ujicUA6Kgs1kxipDqem+/MulbBRCn5y+eypJ0mSWGFMKc2fQSWBqBdXGxu4HHXHd8Or4JtH2FM9EkcXkoJgCs0oVnUr15GmOiVS67bh41pIDHUhL9jl65rU9F/Ih6yuq9sAVjlzhIPuiC2GsqUFyPl9141oKS2o2W/tGlpKgZGaKmP1Y1bMtPI+fKbViRka2AWX0TRs1tkmeT7PwbCpVmIJxg65J8nwwVfeXzANLBbzDAwWR3rITI5Hx5Wn2WN15umJDnJtakaQVd+PO4qv4Iq0+SftXaJbDxkXbidWSLDdwE9nyjyKjW6JTlJnZyOP4A131cavZ9inBBcsd49AFoqeVTEorrf/QhrrDcjVJcjYfW9J+9Ea/n9kTHQ5kH7iY9boUztIfme5w5sydpRJVteFKkkFHrVzqlBRpCquG5BOSCLVm1g7/HsPshkbLx3HQBFI6RDG1wxBnaLHuD9JWOS1kHGPYxrwRuhfOZHirIAYKfG0OJbfQdjbkBPa8jmXkjO4ETynYrAgx2IoeSn4IVcsFRDz0gU4uST2Xl7yyQKfdRoOJ5C6G82cIGeTcIaPCdhIX0jZJ7BtLLzWmYZbU/snLuGjyk4aOBCorzdOY1kyndrxDrMF7XYc2BpNt+stdbyQMtSQ+QJhzikL+j6RLYpB4wkZgji41nXat96TcOwXCy5cVFPZvFpkeN9d7HkgDH5gkvr0mtF0b7Vd99VNuUw7ZJLSb7SiF95jfdK//UKYUwNM79aIWMr2oa+3uwB56nlHoJpiGd4Y/B04JYxsonJAyvvIPYvJ4HzX9TWb7G2JgtrM2hKTt8t6T11UwAHFJEmkCaua5QEDSdUz4anmGKR6Nd405Wpw7PHHtVO9h4aKsCETzMP/TYvO2vclpMUMs1aeKCv5KCo2+I/mKUYR2Q5ryQ6M/9i6XO2Ax7psmP2L15E0daipZVjtAZf6mRKfKDPluLqH9e0EeHa/ED+AhVwozJmZm3I9KnEksRltNvAx47olS/Iz3+gq7e7SCvm2j9WZsU1UhyWyXgFGT137xJo5kFfRibFeaabek+A9+9zZzz9H6ZBEWDU9MSTmESaklZ9pGJB0gFygNZNJJFROl7ZI/svV4jyHpQKbyuMgiVjXdejx+yR4CKj4To5UdJP931stD9y1bX17INkbrO/+oH9zSdeIBoqoUDo3Gj012dRjmnA1aqTdxMMTzZ4rY2SBzMEBSul4LT7BSvFVq3T8y27+nMDKVb2Cxf3M0qPXeVdb3Ep2IF/Mahy51HL2zgVzAUT1Fnfh7hFdWHKLBsEyav6rUBi8hekhDFZYe1f/s7VPmQ8Wz+x4rCfoVvZI/twlWgt0IzdD+gmTvlwFr/5E8LwLFLOmW9eRTyTPNyxI1rwJEpvFNhV5pvDyh59+KkObt0OygImfaey7cucVuvUrZuoeQ1F/y+UiAiqTvQp0occaZqkl4z1HR5oQe8Ibt33Pnp2Mm178d5RG+f7pYZojTUwpuVY7Ir78HeOx9W1cYC78AtvXLkzUlpbpZmCf0usvBQJ+FQo0VE9gIZJNlJ7MUsrvGcjAQBUUa4K+TY2jFTBWp3VioBmT8AKpbC+Ezv1hSvAunyp0JY/GfvkDF4OU02bHjvbcqo5YDE0kEPRU6p75xevrG6sXvc7mxWr8wxTLHMatDXjAcNPHdLj+C1/BVYzUlMHHR/Q0ZQ1NFyiyJdmOMyyUfCwAzZckBDQ6Vb6vfZ1eTovFjisw+FjOsLJ9v6WRM1LPSp0ElUSMwEnAKVHkOh0WCwt8XAPfm2v28/hyHbgqc1l/1iehv59IKFF5ccLjTXO9/8S+V/hQ/hecp6gcAYOLhwRIP1a/vOz94e7aENdXu9J+zJSpOBWfm1QX5wjfHUgKQlDXlXzmzXociPgcAn0jVE0aLnSN2tl/Dxqnmpnn0LRYAcDvKdMLFpqC21mD5p3XGnZvPq+8YuwMBu4J9KTuO/PC/UEsDBBQAAgAIACJiiVBknszgSwAAAGoAAAAbAAAAdW5pdmVyc2FsL3VuaXZlcnNhbC5wbmcueG1ss7GvyM1RKEstKs7Mz7NVMtQzULK34+WyKShKLctMLVeoAIoBBSFASaESyDVCcMszU0oybJXMLUwRYhmpmekZJbZKphaWcEF9oJEAUEsBAgAAFAACAAgAOwdjUDZhWAJHAwAA4QkAABQAAAAAAAAAAQAAAAAAAAAAAHVuaXZlcnNhbC9wbGF5ZXIueG1sUEsBAgAAFAACAAgAIWKJUPplRr/IBQAAExYAAB0AAAAAAAAAAQAAAAAAeQMAAHVuaXZlcnNhbC9jb21tb25fbWVzc2FnZXMubG5nUEsBAgAAFAACAAgAIWKJUHNqcualAAAAggEAAC4AAAAAAAAAAQAAAAAAfAkAAHVuaXZlcnNhbC9wbGF5YmFja19hbmRfbmF2aWdhdGlvbl9zZXR0aW5ncy54bWxQSwECAAAUAAIACAAhYolQF+GQva4DAABGEgAAJwAAAAAAAAABAAAAAABtCgAAdW5pdmVyc2FsL2ZsYXNoX3B1Ymxpc2hpbmdfc2V0dGluZ3MueG1sUEsBAgAAFAACAAgAIWKJULkGdZF9AwAAqAwAACEAAAAAAAAAAQAAAAAAYA4AAHVuaXZlcnNhbC9mbGFzaF9za2luX3NldHRpbmdzLnhtbFBLAQIAABQAAgAIACFiiVDZ7SjUqQMAANARAAAmAAAAAAAAAAEAAAAAABwSAAB1bml2ZXJzYWwvaHRtbF9wdWJsaXNoaW5nX3NldHRpbmdzLnhtbFBLAQIAABQAAgAIACFiiVAnVln5rQEAAE8GAAAfAAAAAAAAAAEAAAAAAAkWAAB1bml2ZXJzYWwvaHRtbF9za2luX3NldHRpbmdzLmpzUEsBAgAAFAACAAgAIWKJUL9megtrAAAAcgAAABwAAAAAAAAAAQAAAAAA8xcAAHVuaXZlcnNhbC9sb2NhbF9zZXR0aW5ncy54bWxQSwECAAAUAAIACAAiYolQiC5Pf80QAADwIwAAFwAAAAAAAAAAAAAAAACYGAAAdW5pdmVyc2FsL3VuaXZlcnNhbC5wbmdQSwECAAAUAAIACAAiYolQZJ7M4EsAAABqAAAAGwAAAAAAAAABAAAAAACaKQAAdW5pdmVyc2FsL3VuaXZlcnNhbC5wbmcueG1sUEsFBgAAAAAKAAoABgMAAB4qAAAAAA=="/>
  <p:tag name="ISPRING_OUTPUT_FOLDER" val="[[&quot;:\u001E\uFFFD6{A76AED66-ACD3-48C1-8DE6-1B16CF597372}&quot;,&quot;E:\\Keerthika\\Propel 2019\\Java\\Arrays&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
  <p:tag name="FLASHSPRING_ZOOM_TAG" val="57"/>
  <p:tag name="ISPRING_PRESENTATION_INFO_2" val="&lt;?xml version=&quot;1.0&quot; encoding=&quot;UTF-8&quot; standalone=&quot;no&quot; ?&gt;&#10;&lt;presentation2&gt;&#10;&#10;  &lt;slides&gt;&#10;    &lt;slide id=&quot;{DB522417-A28F-49B7-A512-EBD284E98B1D}&quot; pptId=&quot;256&quot;/&gt;&#10;    &lt;slide id=&quot;{26DCA775-C7F8-4632-BA09-9BFB0A0E47F1}&quot; pptId=&quot;295&quot;/&gt;&#10;    &lt;slide id=&quot;{2E67F5C3-2D9F-4115-8333-6B0C1C825E60}&quot; pptId=&quot;321&quot;/&gt;&#10;    &lt;slide id=&quot;{EB375A32-25AD-4FC1-9031-9CC2C68751F0}&quot; pptId=&quot;302&quot;/&gt;&#10;    &lt;slide id=&quot;{402ABED8-A085-4E8F-A6C5-2801643E5EF7}&quot; pptId=&quot;275&quot;/&gt;&#10;    &lt;slide id=&quot;{8FA59327-1493-44AA-B697-E4620789B619}&quot; pptId=&quot;276&quot;/&gt;&#10;    &lt;slide id=&quot;{98FF9F85-2257-4658-8C3B-3D8AE9608859}&quot; pptId=&quot;277&quot;/&gt;&#10;    &lt;slide id=&quot;{9AAF4F88-5D91-4C9B-862A-07EC277387EB}&quot; pptId=&quot;278&quot;/&gt;&#10;    &lt;slide id=&quot;{462795A1-00C7-4DD8-9F3B-132A42A4B4E7}&quot; pptId=&quot;279&quot;/&gt;&#10;    &lt;slide id=&quot;{400EFC79-2544-4574-B0B1-CFF98C58FB6E}&quot; pptId=&quot;280&quot;/&gt;&#10;    &lt;slide id=&quot;{E0DDE03B-34F2-4F82-9144-990C708E4D6C}&quot; pptId=&quot;283&quot;/&gt;&#10;    &lt;slide id=&quot;{FA85E5BD-6954-4FD2-96C9-00A3441E6A72}&quot; pptId=&quot;281&quot;/&gt;&#10;    &lt;slide id=&quot;{2CA6E6AA-3B5B-4D66-A3D9-1B103D05F076}&quot; pptId=&quot;325&quot;/&gt;&#10;    &lt;slide id=&quot;{5257AF2A-7F9C-4A85-B6DF-EB73E3D1E4E3}&quot; pptId=&quot;326&quot;/&gt;&#10;    &lt;slide id=&quot;{1A3819E9-021C-4401-B3A0-71843D74F014}&quot; pptId=&quot;327&quot;/&gt;&#10;    &lt;slide id=&quot;{BA442D57-DBA7-4C75-8C5F-B06FC2EEEE88}&quot; pptId=&quot;328&quot;/&gt;&#10;    &lt;slide id=&quot;{43C371A3-D477-42A2-AD9A-345C241D5BCA}&quot; pptId=&quot;329&quot;/&gt;&#10;    &lt;slide id=&quot;{CCE41E7E-F158-4979-938C-925F7118F308}&quot; pptId=&quot;287&quot;/&gt;&#10;    &lt;slide id=&quot;{640CC52B-C905-43B4-B68F-640935FE9181}&quot; pptId=&quot;288&quot;/&gt;&#10;    &lt;slide id=&quot;{4406ECAA-D05A-459C-89B8-ABE44665F411}&quot; pptId=&quot;289&quot;/&gt;&#10;    &lt;slide id=&quot;{14FED393-BB87-4879-BD6F-81C52B8832C7}&quot; pptId=&quot;290&quot;/&gt;&#10;    &lt;slide id=&quot;{DD5A4463-008D-4423-AA93-FF4A9139F165}&quot; pptId=&quot;330&quot;/&gt;&#10;    &lt;slide id=&quot;{C5C68D1A-2898-4175-910A-97664BE81E42}&quot; pptId=&quot;331&quot;/&gt;&#10;    &lt;slide id=&quot;{AF7B024E-4F5F-423C-96DC-340D919F58C6}&quot; pptId=&quot;332&quot;/&gt;&#10;    &lt;slide id=&quot;{7D342327-6AAE-4BDE-8683-B52BB3D7478B}&quot; pptId=&quot;333&quot;/&gt;&#10;    &lt;slide id=&quot;{1BD94E0E-004C-4D1A-858E-DAB8410C705D}&quot; pptId=&quot;303&quot;/&gt;&#10;    &lt;slide id=&quot;{285B41F8-09CF-4F05-A3F7-3840C17746DE}&quot; pptId=&quot;260&quot;/&gt;&#10;    &lt;slide id=&quot;{319578DA-D86A-4B02-8173-B624D3011C12}&quot; pptId=&quot;261&quot;/&gt;&#10;  &lt;/slides&gt;&#10;&#10;  &lt;narration&gt;&#10;    &lt;audioTracks&gt;&#10;      &lt;audioTrack muted=&quot;false&quot; name=&quot;S1&quot; resource=&quot;5905fc01&quot; slideId=&quot;{DB522417-A28F-49B7-A512-EBD284E98B1D}&quot; startTime=&quot;0&quot; stepIndex=&quot;0&quot; volume=&quot;1&quot;&gt;&#10;        &lt;audio channels=&quot;1&quot; format=&quot;s16p&quot; sampleRate=&quot;22050&quot;/&gt;&#10;      &lt;/audioTrack&gt;&#10;      &lt;audioTrack muted=&quot;false&quot; name=&quot;S2&quot; resource=&quot;17b672d9&quot; slideId=&quot;{26DCA775-C7F8-4632-BA09-9BFB0A0E47F1}&quot; startTime=&quot;0&quot; stepIndex=&quot;0&quot; volume=&quot;1&quot;&gt;&#10;        &lt;audio channels=&quot;1&quot; format=&quot;s16p&quot; sampleRate=&quot;22050&quot;/&gt;&#10;      &lt;/audioTrack&gt;&#10;      &lt;audioTrack muted=&quot;false&quot; name=&quot;S3&quot; resource=&quot;04cb38b7&quot; slideId=&quot;{2E67F5C3-2D9F-4115-8333-6B0C1C825E60}&quot; startTime=&quot;0&quot; stepIndex=&quot;0&quot; volume=&quot;1&quot;&gt;&#10;        &lt;audio channels=&quot;1&quot; format=&quot;s16p&quot; sampleRate=&quot;22050&quot;/&gt;&#10;      &lt;/audioTrack&gt;&#10;      &lt;audioTrack muted=&quot;false&quot; name=&quot;S4&quot; resource=&quot;0788d7ac&quot; slideId=&quot;{EB375A32-25AD-4FC1-9031-9CC2C68751F0}&quot; startTime=&quot;0&quot; stepIndex=&quot;0&quot; volume=&quot;1&quot;&gt;&#10;        &lt;audio channels=&quot;1&quot; format=&quot;s16p&quot; sampleRate=&quot;22050&quot;/&gt;&#10;      &lt;/audioTrack&gt;&#10;      &lt;audioTrack muted=&quot;false&quot; name=&quot;S5&quot; resource=&quot;4c26cd56&quot; slideId=&quot;{402ABED8-A085-4E8F-A6C5-2801643E5EF7}&quot; startTime=&quot;0&quot; stepIndex=&quot;0&quot; volume=&quot;1&quot;&gt;&#10;        &lt;audio channels=&quot;1&quot; format=&quot;s16p&quot; sampleRate=&quot;22050&quot;/&gt;&#10;      &lt;/audioTrack&gt;&#10;      &lt;audioTrack muted=&quot;false&quot; name=&quot;S6&quot; resource=&quot;2218a8e4&quot; slideId=&quot;{8FA59327-1493-44AA-B697-E4620789B619}&quot; startTime=&quot;0&quot; stepIndex=&quot;0&quot; volume=&quot;1&quot;&gt;&#10;        &lt;audio channels=&quot;1&quot; format=&quot;s16p&quot; sampleRate=&quot;22050&quot;/&gt;&#10;      &lt;/audioTrack&gt;&#10;      &lt;audioTrack muted=&quot;false&quot; name=&quot;S7&quot; resource=&quot;bd59c96c&quot; slideId=&quot;{98FF9F85-2257-4658-8C3B-3D8AE9608859}&quot; startTime=&quot;0&quot; stepIndex=&quot;0&quot; volume=&quot;1&quot;&gt;&#10;        &lt;audio channels=&quot;1&quot; format=&quot;s16p&quot; sampleRate=&quot;22050&quot;/&gt;&#10;      &lt;/audioTrack&gt;&#10;      &lt;audioTrack muted=&quot;false&quot; name=&quot;S8&quot; resource=&quot;47064c9d&quot; slideId=&quot;{9AAF4F88-5D91-4C9B-862A-07EC277387EB}&quot; startTime=&quot;0&quot; stepIndex=&quot;0&quot; volume=&quot;1&quot;&gt;&#10;        &lt;audio channels=&quot;1&quot; format=&quot;s16p&quot; sampleRate=&quot;22050&quot;/&gt;&#10;      &lt;/audioTrack&gt;&#10;      &lt;audioTrack muted=&quot;false&quot; name=&quot;S9&quot; resource=&quot;19af9a5c&quot; slideId=&quot;{462795A1-00C7-4DD8-9F3B-132A42A4B4E7}&quot; startTime=&quot;0&quot; stepIndex=&quot;0&quot; volume=&quot;1&quot;&gt;&#10;        &lt;audio channels=&quot;1&quot; format=&quot;s16p&quot; sampleRate=&quot;22050&quot;/&gt;&#10;      &lt;/audioTrack&gt;&#10;      &lt;audioTrack muted=&quot;false&quot; name=&quot;S10&quot; resource=&quot;ab157101&quot; slideId=&quot;{400EFC79-2544-4574-B0B1-CFF98C58FB6E}&quot; startTime=&quot;0&quot; stepIndex=&quot;0&quot; volume=&quot;1&quot;&gt;&#10;        &lt;audio channels=&quot;1&quot; format=&quot;s16p&quot; sampleRate=&quot;22050&quot;/&gt;&#10;      &lt;/audioTrack&gt;&#10;      &lt;audioTrack muted=&quot;false&quot; name=&quot;S11&quot; resource=&quot;4e3d1c0e&quot; slideId=&quot;{E0DDE03B-34F2-4F82-9144-990C708E4D6C}&quot; startTime=&quot;0&quot; stepIndex=&quot;0&quot; volume=&quot;1&quot;&gt;&#10;        &lt;audio channels=&quot;1&quot; format=&quot;s16p&quot; sampleRate=&quot;22050&quot;/&gt;&#10;      &lt;/audioTrack&gt;&#10;      &lt;audioTrack muted=&quot;false&quot; name=&quot;S12&quot; resource=&quot;1d803922&quot; slideId=&quot;{FA85E5BD-6954-4FD2-96C9-00A3441E6A72}&quot; startTime=&quot;0&quot; stepIndex=&quot;0&quot; volume=&quot;1&quot;&gt;&#10;        &lt;audio channels=&quot;1&quot; format=&quot;s16p&quot; sampleRate=&quot;22050&quot;/&gt;&#10;      &lt;/audioTrack&gt;&#10;      &lt;audioTrack muted=&quot;false&quot; name=&quot;S13&quot; resource=&quot;dfba7fb4&quot; slideId=&quot;{2CA6E6AA-3B5B-4D66-A3D9-1B103D05F076}&quot; startTime=&quot;0&quot; stepIndex=&quot;0&quot; volume=&quot;1&quot;&gt;&#10;        &lt;audio channels=&quot;1&quot; format=&quot;s16p&quot; sampleRate=&quot;22050&quot;/&gt;&#10;      &lt;/audioTrack&gt;&#10;      &lt;audioTrack muted=&quot;false&quot; name=&quot;S14&quot; resource=&quot;790d324f&quot; slideId=&quot;{5257AF2A-7F9C-4A85-B6DF-EB73E3D1E4E3}&quot; startTime=&quot;0&quot; stepIndex=&quot;0&quot; volume=&quot;1&quot;&gt;&#10;        &lt;audio channels=&quot;1&quot; format=&quot;s16p&quot; sampleRate=&quot;22050&quot;/&gt;&#10;      &lt;/audioTrack&gt;&#10;      &lt;audioTrack muted=&quot;false&quot; name=&quot;S15&quot; resource=&quot;7b042187&quot; slideId=&quot;{1A3819E9-021C-4401-B3A0-71843D74F014}&quot; startTime=&quot;0&quot; stepIndex=&quot;0&quot; volume=&quot;1&quot;&gt;&#10;        &lt;audio channels=&quot;1&quot; format=&quot;s16p&quot; sampleRate=&quot;22050&quot;/&gt;&#10;      &lt;/audioTrack&gt;&#10;      &lt;audioTrack muted=&quot;false&quot; name=&quot;S16&quot; resource=&quot;2e896743&quot; slideId=&quot;{BA442D57-DBA7-4C75-8C5F-B06FC2EEEE88}&quot; startTime=&quot;0&quot; stepIndex=&quot;0&quot; volume=&quot;1&quot;&gt;&#10;        &lt;audio channels=&quot;1&quot; format=&quot;s16p&quot; sampleRate=&quot;22050&quot;/&gt;&#10;      &lt;/audioTrack&gt;&#10;      &lt;audioTrack muted=&quot;false&quot; name=&quot;S17&quot; resource=&quot;7a6bcb85&quot; slideId=&quot;{43C371A3-D477-42A2-AD9A-345C241D5BCA}&quot; startTime=&quot;0&quot; stepIndex=&quot;0&quot; volume=&quot;1&quot;&gt;&#10;        &lt;audio channels=&quot;1&quot; format=&quot;s16p&quot; sampleRate=&quot;22050&quot;/&gt;&#10;      &lt;/audioTrack&gt;&#10;      &lt;audioTrack muted=&quot;false&quot; name=&quot;S18&quot; resource=&quot;fc0ac270&quot; slideId=&quot;{CCE41E7E-F158-4979-938C-925F7118F308}&quot; startTime=&quot;0&quot; stepIndex=&quot;0&quot; volume=&quot;1&quot;&gt;&#10;        &lt;audio channels=&quot;1&quot; format=&quot;s16p&quot; sampleRate=&quot;22050&quot;/&gt;&#10;      &lt;/audioTrack&gt;&#10;      &lt;audioTrack muted=&quot;false&quot; name=&quot;S19&quot; resource=&quot;6f8791ac&quot; slideId=&quot;{640CC52B-C905-43B4-B68F-640935FE9181}&quot; startTime=&quot;0&quot; stepIndex=&quot;0&quot; volume=&quot;1&quot;&gt;&#10;        &lt;audio channels=&quot;1&quot; format=&quot;s16p&quot; sampleRate=&quot;22050&quot;/&gt;&#10;      &lt;/audioTrack&gt;&#10;      &lt;audioTrack muted=&quot;false&quot; name=&quot;S20&quot; resource=&quot;fbe9c06b&quot; slideId=&quot;{4406ECAA-D05A-459C-89B8-ABE44665F411}&quot; startTime=&quot;0&quot; stepIndex=&quot;0&quot; volume=&quot;1&quot;&gt;&#10;        &lt;audio channels=&quot;1&quot; format=&quot;s16p&quot; sampleRate=&quot;22050&quot;/&gt;&#10;      &lt;/audioTrack&gt;&#10;      &lt;audioTrack muted=&quot;false&quot; name=&quot;S22&quot; resource=&quot;14ea238e&quot; slideId=&quot;{14FED393-BB87-4879-BD6F-81C52B8832C7}&quot; startTime=&quot;0&quot; volume=&quot;1&quot;&gt;&#10;        &lt;audio channels=&quot;1&quot; format=&quot;s16p&quot; sampleRate=&quot;22050&quot;/&gt;&#10;      &lt;/audioTrack&gt;&#10;      &lt;audioTrack muted=&quot;false&quot; name=&quot;S23&quot; resource=&quot;011df222&quot; slideId=&quot;{DD5A4463-008D-4423-AA93-FF4A9139F165}&quot; startTime=&quot;0&quot; stepIndex=&quot;0&quot; volume=&quot;1&quot;&gt;&#10;        &lt;audio channels=&quot;1&quot; format=&quot;s16p&quot; sampleRate=&quot;22050&quot;/&gt;&#10;      &lt;/audioTrack&gt;&#10;      &lt;audioTrack muted=&quot;false&quot; name=&quot;S24&quot; resource=&quot;ee75f175&quot; slideId=&quot;{C5C68D1A-2898-4175-910A-97664BE81E42}&quot; startTime=&quot;0&quot; stepIndex=&quot;0&quot; volume=&quot;1&quot;&gt;&#10;        &lt;audio channels=&quot;1&quot; format=&quot;s16p&quot; sampleRate=&quot;22050&quot;/&gt;&#10;      &lt;/audioTrack&gt;&#10;      &lt;audioTrack muted=&quot;false&quot; name=&quot;S25&quot; resource=&quot;6d0cb6ca&quot; slideId=&quot;{AF7B024E-4F5F-423C-96DC-340D919F58C6}&quot; startTime=&quot;0&quot; volume=&quot;1&quot;&gt;&#10;        &lt;audio channels=&quot;1&quot; format=&quot;s16p&quot; sampleRate=&quot;22050&quot;/&gt;&#10;      &lt;/audioTrack&gt;&#10;      &lt;audioTrack muted=&quot;false&quot; name=&quot;S26&quot; resource=&quot;968a1ea3&quot; slideId=&quot;{7D342327-6AAE-4BDE-8683-B52BB3D7478B}&quot; startTime=&quot;0&quot; stepIndex=&quot;0&quot; volume=&quot;1&quot;&gt;&#10;        &lt;audio channels=&quot;1&quot; format=&quot;s16p&quot; sampleRate=&quot;22050&quot;/&gt;&#10;      &lt;/audioTrack&gt;&#10;      &lt;audioTrack muted=&quot;false&quot; name=&quot;S27&quot; resource=&quot;76c1a327&quot; slideId=&quot;{285B41F8-09CF-4F05-A3F7-3840C17746DE}&quot; startTime=&quot;0&quot; stepIndex=&quot;0&quot; volume=&quot;1&quot;&gt;&#10;        &lt;audio channels=&quot;1&quot; format=&quot;s16p&quot; sampleRate=&quot;22050&quot;/&gt;&#10;      &lt;/audioTrack&gt;&#10;      &lt;audioTrack muted=&quot;false&quot; name=&quot;S28&quot; resource=&quot;ceac2930&quot; slideId=&quot;{319578DA-D86A-4B02-8173-B624D3011C12}&quot; startTime=&quot;0&quot; stepIndex=&quot;0&quot; volume=&quot;1&quot;&gt;&#10;        &lt;audio channels=&quot;1&quot; format=&quot;s16p&quot; sampleRate=&quot;22050&quot;/&gt;&#10;      &lt;/audioTrack&gt;&#10;    &lt;/audioTracks&gt;&#10;    &lt;videoTracks/&gt;&#10;  &lt;/narration&gt;&#10;&#10;&lt;/presentation2&gt;&#10;"/>
  <p:tag name="ISPRING_SCORM_ENDPOINT" val="&lt;endpoint&gt;&lt;enable&gt;0&lt;/enable&gt;&lt;lrs&gt;http://&lt;/lrs&gt;&lt;auth&gt;0&lt;/auth&gt;&lt;login&gt;&lt;/login&gt;&lt;password&gt;&lt;/password&gt;&lt;key&gt;&lt;/key&gt;&lt;name&gt;&lt;/name&gt;&lt;email&gt;&lt;/email&gt;&lt;/endpoint&gt;&#10;"/>
</p:tagLst>
</file>

<file path=ppt/tags/tag2.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333"/>
  <p:tag name="ISPRING_SLIDE_ID_2" val="{DB522417-A28F-49B7-A512-EBD284E98B1D}"/>
  <p:tag name="ISPRING_SLIDE_BRANCHING_PROPERTIES" val="&lt;BranchingProperties&gt;&lt;nextAction&gt;&lt;action&gt;2&lt;/action&gt;&lt;slide&gt;295&lt;/slide&gt;&lt;/nextAction&gt;&lt;prevAction&gt;&lt;action&gt;0&lt;/action&gt;&lt;/prevAction&gt;&lt;lock&gt;0&lt;/lock&gt;&lt;/BranchingProperties&gt;&#10;"/>
</p:tagLst>
</file>

<file path=ppt/tags/tag3.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2.958"/>
  <p:tag name="TIMING" val="|0.455|1.191|1.702|1.761|1.331|1.358|1.234|1.827"/>
  <p:tag name="ISPRING_SLIDE_ID_2" val="{EB375A32-25AD-4FC1-9031-9CC2C68751F0}"/>
  <p:tag name="ISPRING_SLIDE_BRANCHING_PROPERTIES" val="&lt;BranchingProperties&gt;&lt;nextAction&gt;&lt;action&gt;2&lt;/action&gt;&lt;slide&gt;275&lt;/slide&gt;&lt;/nextAction&gt;&lt;prevAction&gt;&lt;action&gt;0&lt;/action&gt;&lt;/prevAction&gt;&lt;lock&gt;0&lt;/lock&gt;&lt;/BranchingProperties&gt;&#10;"/>
</p:tagLst>
</file>

<file path=ppt/tags/tag4.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2.958"/>
  <p:tag name="TIMING" val="|0.455|1.191|1.702|1.761|1.331|1.358|1.234|1.827"/>
  <p:tag name="ISPRING_SLIDE_ID_2" val="{EB375A32-25AD-4FC1-9031-9CC2C68751F0}"/>
  <p:tag name="ISPRING_SLIDE_BRANCHING_PROPERTIES" val="&lt;BranchingProperties&gt;&lt;nextAction&gt;&lt;action&gt;2&lt;/action&gt;&lt;slide&gt;275&lt;/slide&gt;&lt;/nextAction&gt;&lt;prevAction&gt;&lt;action&gt;0&lt;/action&gt;&lt;/prevAction&gt;&lt;lock&gt;0&lt;/lock&gt;&lt;/BranchingProperties&gt;&#10;"/>
</p:tagLst>
</file>

<file path=ppt/tags/tag5.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399"/>
  <p:tag name="ISPRING_SLIDE_ID_2" val="{319578DA-D86A-4B02-8173-B624D3011C12}"/>
</p:tagLst>
</file>

<file path=ppt/theme/theme1.xml><?xml version="1.0" encoding="utf-8"?>
<a:theme xmlns:a="http://schemas.openxmlformats.org/drawingml/2006/main" name="1_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6393</TotalTime>
  <Words>2658</Words>
  <Application>Microsoft Office PowerPoint</Application>
  <PresentationFormat>Custom</PresentationFormat>
  <Paragraphs>235</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1_Training</vt:lpstr>
      <vt:lpstr>REGULAR EXPRESSIONS</vt:lpstr>
      <vt:lpstr>In this Module You will learn</vt:lpstr>
      <vt:lpstr>Introduction</vt:lpstr>
      <vt:lpstr>Search for pattern</vt:lpstr>
      <vt:lpstr>Special pattern</vt:lpstr>
      <vt:lpstr>Search for pattern</vt:lpstr>
      <vt:lpstr>Special pattern</vt:lpstr>
      <vt:lpstr>Find strings </vt:lpstr>
      <vt:lpstr>Sample program</vt:lpstr>
      <vt:lpstr>Find strings </vt:lpstr>
      <vt:lpstr>Repeat pattern</vt:lpstr>
      <vt:lpstr>Special operators</vt:lpstr>
      <vt:lpstr>Filter email address</vt:lpstr>
      <vt:lpstr>Startswith &amp; Endswith</vt:lpstr>
      <vt:lpstr>In this Module You have learnt to</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09_Arrays_D26</dc:title>
  <dc:creator>krena</dc:creator>
  <cp:lastModifiedBy>simi</cp:lastModifiedBy>
  <cp:revision>494</cp:revision>
  <cp:lastPrinted>2015-06-08T10:07:04Z</cp:lastPrinted>
  <dcterms:created xsi:type="dcterms:W3CDTF">2015-05-07T09:08:42Z</dcterms:created>
  <dcterms:modified xsi:type="dcterms:W3CDTF">2021-02-15T07:09:57Z</dcterms:modified>
</cp:coreProperties>
</file>