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5"/>
  </p:notesMasterIdLst>
  <p:sldIdLst>
    <p:sldId id="256" r:id="rId2"/>
    <p:sldId id="312" r:id="rId3"/>
    <p:sldId id="303" r:id="rId4"/>
    <p:sldId id="304" r:id="rId5"/>
    <p:sldId id="306" r:id="rId6"/>
    <p:sldId id="317" r:id="rId7"/>
    <p:sldId id="315" r:id="rId8"/>
    <p:sldId id="316" r:id="rId9"/>
    <p:sldId id="319" r:id="rId10"/>
    <p:sldId id="320" r:id="rId11"/>
    <p:sldId id="318" r:id="rId12"/>
    <p:sldId id="321" r:id="rId13"/>
    <p:sldId id="322" r:id="rId14"/>
    <p:sldId id="324" r:id="rId15"/>
    <p:sldId id="325" r:id="rId16"/>
    <p:sldId id="326" r:id="rId17"/>
    <p:sldId id="327" r:id="rId18"/>
    <p:sldId id="308" r:id="rId19"/>
    <p:sldId id="309" r:id="rId20"/>
    <p:sldId id="310" r:id="rId21"/>
    <p:sldId id="311" r:id="rId22"/>
    <p:sldId id="313" r:id="rId23"/>
    <p:sldId id="261" r:id="rId24"/>
  </p:sldIdLst>
  <p:sldSz cx="12192000" cy="6858000"/>
  <p:notesSz cx="7315200" cy="9601200"/>
  <p:custDataLst>
    <p:tags r:id="rId26"/>
  </p:custDataLst>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0BF"/>
    <a:srgbClr val="B5CEED"/>
    <a:srgbClr val="21518B"/>
    <a:srgbClr val="8DB3E1"/>
    <a:srgbClr val="1B2E45"/>
    <a:srgbClr val="1D4779"/>
    <a:srgbClr val="E1EEF1"/>
    <a:srgbClr val="EBDDFE"/>
    <a:srgbClr val="34411B"/>
    <a:srgbClr val="D4C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7" autoAdjust="0"/>
    <p:restoredTop sz="82918" autoAdjust="0"/>
  </p:normalViewPr>
  <p:slideViewPr>
    <p:cSldViewPr>
      <p:cViewPr varScale="1">
        <p:scale>
          <a:sx n="60" d="100"/>
          <a:sy n="60" d="100"/>
        </p:scale>
        <p:origin x="-1188" y="-96"/>
      </p:cViewPr>
      <p:guideLst>
        <p:guide orient="horz" pos="2160"/>
        <p:guide pos="384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53" d="100"/>
          <a:sy n="53" d="100"/>
        </p:scale>
        <p:origin x="-2874"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00B7552E-E0C1-42CD-8167-32B6322B328D}" type="datetimeFigureOut">
              <a:rPr lang="en-US"/>
              <a:pPr>
                <a:defRPr/>
              </a:pPr>
              <a:t>10/19/2021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2D03404B-512C-4E06-8E2E-10B1AA7B9EA0}" type="slidenum">
              <a:rPr lang="en-US" altLang="en-US"/>
              <a:pPr/>
              <a:t>‹#›</a:t>
            </a:fld>
            <a:endParaRPr lang="en-US" altLang="en-US"/>
          </a:p>
        </p:txBody>
      </p:sp>
    </p:spTree>
    <p:extLst>
      <p:ext uri="{BB962C8B-B14F-4D97-AF65-F5344CB8AC3E}">
        <p14:creationId xmlns:p14="http://schemas.microsoft.com/office/powerpoint/2010/main" val="3790742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Welcome to a</a:t>
            </a:r>
            <a:r>
              <a:rPr lang="en-US" baseline="0" dirty="0" smtClean="0"/>
              <a:t> session on</a:t>
            </a:r>
            <a:r>
              <a:rPr lang="en-US" dirty="0" smtClean="0"/>
              <a:t> Modules</a:t>
            </a:r>
            <a:r>
              <a:rPr lang="en-US" baseline="0" dirty="0" smtClean="0"/>
              <a:t> and Packages</a:t>
            </a:r>
          </a:p>
          <a:p>
            <a:endParaRPr lang="en-US" dirty="0" smtClean="0"/>
          </a:p>
          <a:p>
            <a:endParaRPr lang="en-US" dirty="0" smtClean="0"/>
          </a:p>
          <a:p>
            <a:endParaRPr lang="en-US" b="0"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5E15FB2-BE89-4734-ACFA-76ED43105C71}" type="slidenum">
              <a:rPr lang="en-US" altLang="en-US"/>
              <a:pPr eaLnBrk="1" hangingPunct="1"/>
              <a:t>1</a:t>
            </a:fld>
            <a:endParaRPr lang="en-US" altLang="en-US" dirty="0"/>
          </a:p>
        </p:txBody>
      </p:sp>
    </p:spTree>
    <p:extLst>
      <p:ext uri="{BB962C8B-B14F-4D97-AF65-F5344CB8AC3E}">
        <p14:creationId xmlns:p14="http://schemas.microsoft.com/office/powerpoint/2010/main" val="417635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use mathematical</a:t>
            </a:r>
            <a:r>
              <a:rPr lang="en-US" dirty="0" smtClean="0"/>
              <a:t> functions in a Python program, import</a:t>
            </a:r>
            <a:r>
              <a:rPr lang="en-US" baseline="0" dirty="0" smtClean="0"/>
              <a:t> the ‘math’ module.  </a:t>
            </a:r>
          </a:p>
          <a:p>
            <a:endParaRPr lang="en-US" baseline="0" dirty="0" smtClean="0"/>
          </a:p>
          <a:p>
            <a:r>
              <a:rPr lang="en-US" baseline="0" dirty="0" smtClean="0"/>
              <a:t>Some of the methods are:</a:t>
            </a:r>
          </a:p>
          <a:p>
            <a:r>
              <a:rPr lang="en-US" dirty="0" smtClean="0"/>
              <a:t>ceil() method</a:t>
            </a:r>
            <a:r>
              <a:rPr lang="en-US" baseline="0" dirty="0" smtClean="0"/>
              <a:t> </a:t>
            </a:r>
            <a:r>
              <a:rPr lang="en-US" dirty="0" smtClean="0"/>
              <a:t>returns the smallest integral value greater than the number. </a:t>
            </a:r>
          </a:p>
          <a:p>
            <a:r>
              <a:rPr lang="en-US" dirty="0" smtClean="0"/>
              <a:t>floor() function returns the greatest integral value smaller than the number. </a:t>
            </a:r>
          </a:p>
          <a:p>
            <a:r>
              <a:rPr lang="en-US" dirty="0" err="1" smtClean="0"/>
              <a:t>fabs</a:t>
            </a:r>
            <a:r>
              <a:rPr lang="en-US" dirty="0" smtClean="0"/>
              <a:t>() function returns the absolute value of the number. </a:t>
            </a:r>
          </a:p>
          <a:p>
            <a:r>
              <a:rPr lang="en-US" dirty="0" smtClean="0"/>
              <a:t>factorial() :- This function returns the factorial of the number.</a:t>
            </a:r>
          </a:p>
          <a:p>
            <a:r>
              <a:rPr lang="en-US" dirty="0" smtClean="0"/>
              <a:t>Round() method to round off the given number.</a:t>
            </a:r>
            <a:endParaRPr lang="en-IN" dirty="0"/>
          </a:p>
        </p:txBody>
      </p:sp>
      <p:sp>
        <p:nvSpPr>
          <p:cNvPr id="4" name="Slide Number Placeholder 3"/>
          <p:cNvSpPr>
            <a:spLocks noGrp="1"/>
          </p:cNvSpPr>
          <p:nvPr>
            <p:ph type="sldNum" sz="quarter" idx="10"/>
          </p:nvPr>
        </p:nvSpPr>
        <p:spPr/>
        <p:txBody>
          <a:bodyPr/>
          <a:lstStyle/>
          <a:p>
            <a:fld id="{54A956C3-A2B9-4B15-A693-A7C3F38889E8}" type="slidenum">
              <a:rPr lang="en-IN" smtClean="0"/>
              <a:pPr/>
              <a:t>10</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shutil</a:t>
            </a:r>
            <a:r>
              <a:rPr lang="en-US" dirty="0" smtClean="0"/>
              <a:t> module contains functions for operating on files. </a:t>
            </a:r>
          </a:p>
          <a:p>
            <a:r>
              <a:rPr lang="en-US" dirty="0" smtClean="0"/>
              <a:t>We might have noticed that </a:t>
            </a:r>
            <a:r>
              <a:rPr lang="en-US" dirty="0" err="1" smtClean="0"/>
              <a:t>os</a:t>
            </a:r>
            <a:r>
              <a:rPr lang="en-US" dirty="0" smtClean="0"/>
              <a:t> module also contains a function for renaming or moving files, (</a:t>
            </a:r>
            <a:r>
              <a:rPr lang="en-US" dirty="0" err="1" smtClean="0"/>
              <a:t>os.rename</a:t>
            </a:r>
            <a:r>
              <a:rPr lang="en-US" dirty="0" smtClean="0"/>
              <a:t>). Generally, we  </a:t>
            </a:r>
            <a:r>
              <a:rPr lang="en-US" dirty="0" err="1" smtClean="0"/>
              <a:t>hould</a:t>
            </a:r>
            <a:r>
              <a:rPr lang="en-US" dirty="0" smtClean="0"/>
              <a:t> use </a:t>
            </a:r>
            <a:r>
              <a:rPr lang="en-US" dirty="0" err="1" smtClean="0"/>
              <a:t>shutil.move</a:t>
            </a:r>
            <a:r>
              <a:rPr lang="en-US" dirty="0" smtClean="0"/>
              <a:t> instead, because it is more robust/complete than </a:t>
            </a:r>
            <a:r>
              <a:rPr lang="en-US" dirty="0" err="1" smtClean="0"/>
              <a:t>os.rename</a:t>
            </a:r>
            <a:r>
              <a:rPr lang="en-US" dirty="0" smtClean="0"/>
              <a:t>.</a:t>
            </a:r>
            <a:endParaRPr lang="en-IN" dirty="0"/>
          </a:p>
        </p:txBody>
      </p:sp>
      <p:sp>
        <p:nvSpPr>
          <p:cNvPr id="4" name="Slide Number Placeholder 3"/>
          <p:cNvSpPr>
            <a:spLocks noGrp="1"/>
          </p:cNvSpPr>
          <p:nvPr>
            <p:ph type="sldNum" sz="quarter" idx="10"/>
          </p:nvPr>
        </p:nvSpPr>
        <p:spPr/>
        <p:txBody>
          <a:bodyPr/>
          <a:lstStyle/>
          <a:p>
            <a:fld id="{54A956C3-A2B9-4B15-A693-A7C3F38889E8}" type="slidenum">
              <a:rPr lang="en-IN" smtClean="0"/>
              <a:pPr/>
              <a:t>11</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filecmp</a:t>
            </a:r>
            <a:r>
              <a:rPr lang="en-US" dirty="0" smtClean="0"/>
              <a:t> module defines the following functions:</a:t>
            </a:r>
          </a:p>
          <a:p>
            <a:r>
              <a:rPr lang="en-US" dirty="0" smtClean="0"/>
              <a:t> </a:t>
            </a:r>
            <a:r>
              <a:rPr lang="en-US" dirty="0" err="1" smtClean="0"/>
              <a:t>filecmp.cmp</a:t>
            </a:r>
            <a:r>
              <a:rPr lang="en-US" dirty="0" smtClean="0"/>
              <a:t>(f1, f2, shallow=True), compare the files named f1 and f2, returning True if they seem equal, False otherwise. </a:t>
            </a:r>
            <a:br>
              <a:rPr lang="en-US" dirty="0" smtClean="0"/>
            </a:br>
            <a:r>
              <a:rPr lang="en-US" dirty="0" smtClean="0"/>
              <a:t>If shallow is true, files with identical </a:t>
            </a:r>
            <a:r>
              <a:rPr lang="en-US" dirty="0" err="1" smtClean="0"/>
              <a:t>os.stat</a:t>
            </a:r>
            <a:r>
              <a:rPr lang="en-US" dirty="0" smtClean="0"/>
              <a:t>() signatures are taken to be equal. Otherwise, the contents of the files are compared. </a:t>
            </a:r>
          </a:p>
          <a:p>
            <a:endParaRPr lang="en-US" dirty="0" smtClean="0"/>
          </a:p>
          <a:p>
            <a:r>
              <a:rPr lang="en-US" dirty="0" smtClean="0"/>
              <a:t>Note that no external programs are called from this function, giving it portability and efficiency. This function uses a cache for past comparisons and the results, with cache entries invalidated if the </a:t>
            </a:r>
            <a:r>
              <a:rPr lang="en-US" dirty="0" err="1" smtClean="0"/>
              <a:t>os.stat</a:t>
            </a:r>
            <a:r>
              <a:rPr lang="en-US" dirty="0" smtClean="0"/>
              <a:t>() information for the file changes. The entire cache may be cleared using </a:t>
            </a:r>
            <a:r>
              <a:rPr lang="en-US" dirty="0" err="1" smtClean="0"/>
              <a:t>clear_cache</a:t>
            </a:r>
            <a:r>
              <a:rPr lang="en-US" dirty="0" smtClean="0"/>
              <a:t>(). </a:t>
            </a:r>
          </a:p>
          <a:p>
            <a:endParaRPr lang="en-US" dirty="0" smtClean="0"/>
          </a:p>
          <a:p>
            <a:r>
              <a:rPr lang="en-US" dirty="0" err="1" smtClean="0"/>
              <a:t>filecmp.cmpfiles</a:t>
            </a:r>
            <a:r>
              <a:rPr lang="en-US" dirty="0" smtClean="0"/>
              <a:t>(dir1, dir2, common, shallow=True)</a:t>
            </a:r>
            <a:r>
              <a:rPr lang="en-US" baseline="0" dirty="0" smtClean="0"/>
              <a:t> method c</a:t>
            </a:r>
            <a:r>
              <a:rPr lang="en-US" dirty="0" smtClean="0"/>
              <a:t>ompare the files in the two directories dir1 and dir2 whose names are given by common. Returns three lists of file names: match, mismatch, errors. </a:t>
            </a:r>
          </a:p>
          <a:p>
            <a:r>
              <a:rPr lang="en-US" dirty="0" smtClean="0"/>
              <a:t>Match contains the list of files that match, mismatch contains the names of those that don’t, and errors lists the names of files that could not be compared. Files are listed in errors if they don’t exist in one of the directories, the user lacks permission to read them or if the comparison could not be done for some other reason.  </a:t>
            </a:r>
          </a:p>
          <a:p>
            <a:endParaRPr lang="en-US" dirty="0" smtClean="0"/>
          </a:p>
          <a:p>
            <a:r>
              <a:rPr lang="en-US" dirty="0" smtClean="0"/>
              <a:t>The shallow parameter has the same meaning and default value as for </a:t>
            </a:r>
            <a:r>
              <a:rPr lang="en-US" dirty="0" err="1" smtClean="0"/>
              <a:t>filecmp.cmp</a:t>
            </a:r>
            <a:r>
              <a:rPr lang="en-US" dirty="0" smtClean="0"/>
              <a:t>(). </a:t>
            </a:r>
          </a:p>
          <a:p>
            <a:r>
              <a:rPr lang="en-US" dirty="0" smtClean="0"/>
              <a:t>For example, </a:t>
            </a:r>
            <a:r>
              <a:rPr lang="en-US" dirty="0" err="1" smtClean="0"/>
              <a:t>cmpfiles</a:t>
            </a:r>
            <a:r>
              <a:rPr lang="en-US" dirty="0" smtClean="0"/>
              <a:t>('a', 'b', ['c', 'd/e']) will compare a/c with b/c and a/d/e with b/d/e. 'c‘ and 'd/e' will each be in one of the three returned lists.</a:t>
            </a:r>
            <a:endParaRPr lang="en-IN" dirty="0"/>
          </a:p>
        </p:txBody>
      </p:sp>
      <p:sp>
        <p:nvSpPr>
          <p:cNvPr id="4" name="Slide Number Placeholder 3"/>
          <p:cNvSpPr>
            <a:spLocks noGrp="1"/>
          </p:cNvSpPr>
          <p:nvPr>
            <p:ph type="sldNum" sz="quarter" idx="10"/>
          </p:nvPr>
        </p:nvSpPr>
        <p:spPr/>
        <p:txBody>
          <a:bodyPr/>
          <a:lstStyle/>
          <a:p>
            <a:fld id="{54A956C3-A2B9-4B15-A693-A7C3F38889E8}" type="slidenum">
              <a:rPr lang="en-IN" smtClean="0"/>
              <a:pPr/>
              <a:t>12</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glob module finds all the pathnames matching a specified pattern according to the rules used by the Unix shell, although results are returned in arbitrary order. </a:t>
            </a:r>
          </a:p>
          <a:p>
            <a:r>
              <a:rPr lang="en-US" dirty="0" smtClean="0"/>
              <a:t>No tilde expansion is done, but *, ?, and character ranges expressed with [] will be correctly matched. </a:t>
            </a:r>
          </a:p>
          <a:p>
            <a:r>
              <a:rPr lang="en-US" dirty="0" smtClean="0"/>
              <a:t>This is done by using the </a:t>
            </a:r>
            <a:r>
              <a:rPr lang="en-US" dirty="0" err="1" smtClean="0"/>
              <a:t>os.scandir</a:t>
            </a:r>
            <a:r>
              <a:rPr lang="en-US" dirty="0" smtClean="0"/>
              <a:t>() and </a:t>
            </a:r>
            <a:r>
              <a:rPr lang="en-US" dirty="0" err="1" smtClean="0"/>
              <a:t>fnmatch.fnmatch</a:t>
            </a:r>
            <a:r>
              <a:rPr lang="en-US" dirty="0" smtClean="0"/>
              <a:t>()functions in concert, and not by actually invoking a subshell. </a:t>
            </a:r>
          </a:p>
          <a:p>
            <a:endParaRPr lang="en-US" dirty="0" smtClean="0"/>
          </a:p>
          <a:p>
            <a:r>
              <a:rPr lang="en-US" dirty="0" smtClean="0"/>
              <a:t>Note that unlike </a:t>
            </a:r>
            <a:r>
              <a:rPr lang="en-US" dirty="0" err="1" smtClean="0"/>
              <a:t>fnmatch.fnmatch</a:t>
            </a:r>
            <a:r>
              <a:rPr lang="en-US" dirty="0" smtClean="0"/>
              <a:t>(), glob treats filenames beginning with a dot (.) as special cases. (For tilde and shell variable expansion, use </a:t>
            </a:r>
            <a:r>
              <a:rPr lang="en-US" dirty="0" err="1" smtClean="0"/>
              <a:t>os.path.expanduser</a:t>
            </a:r>
            <a:r>
              <a:rPr lang="en-US" dirty="0" smtClean="0"/>
              <a:t>() and </a:t>
            </a:r>
            <a:r>
              <a:rPr lang="en-US" dirty="0" err="1" smtClean="0"/>
              <a:t>os.path.expandvars</a:t>
            </a:r>
            <a:r>
              <a:rPr lang="en-US" dirty="0" smtClean="0"/>
              <a:t>().)</a:t>
            </a:r>
            <a:endParaRPr lang="en-IN" dirty="0"/>
          </a:p>
        </p:txBody>
      </p:sp>
      <p:sp>
        <p:nvSpPr>
          <p:cNvPr id="4" name="Slide Number Placeholder 3"/>
          <p:cNvSpPr>
            <a:spLocks noGrp="1"/>
          </p:cNvSpPr>
          <p:nvPr>
            <p:ph type="sldNum" sz="quarter" idx="10"/>
          </p:nvPr>
        </p:nvSpPr>
        <p:spPr/>
        <p:txBody>
          <a:bodyPr/>
          <a:lstStyle/>
          <a:p>
            <a:fld id="{54A956C3-A2B9-4B15-A693-A7C3F38889E8}" type="slidenum">
              <a:rPr lang="en-IN" smtClean="0"/>
              <a:pPr/>
              <a:t>13</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pickle module is used for serializing and de-serializing a Python object structure. </a:t>
            </a:r>
          </a:p>
          <a:p>
            <a:r>
              <a:rPr lang="en-US" dirty="0" smtClean="0"/>
              <a:t>Any object in Python can be pickled so that it can be saved on a disk. What pickle does is that it “serializes” the object first before writing it to file. Pickling is a way to convert a Python object (list, dictionary, etc.) into a character stream. The idea is that this character stream contains all the information necessary to reconstruct the object in another python script.   </a:t>
            </a:r>
          </a:p>
          <a:p>
            <a:endParaRPr lang="en-US" dirty="0" smtClean="0"/>
          </a:p>
          <a:p>
            <a:pPr marL="285750" indent="-285750">
              <a:buFont typeface="Arial" pitchFamily="34" charset="0"/>
              <a:buChar char="•"/>
            </a:pPr>
            <a:r>
              <a:rPr lang="en-US" dirty="0" smtClean="0">
                <a:solidFill>
                  <a:schemeClr val="bg1"/>
                </a:solidFill>
              </a:rPr>
              <a:t>Pickle module is used for serializing (pickling)  and de-serializing (un-pickling)</a:t>
            </a:r>
            <a:r>
              <a:rPr lang="en-US" baseline="0" dirty="0" smtClean="0">
                <a:solidFill>
                  <a:schemeClr val="bg1"/>
                </a:solidFill>
              </a:rPr>
              <a:t> </a:t>
            </a:r>
            <a:r>
              <a:rPr lang="en-US" dirty="0" smtClean="0">
                <a:solidFill>
                  <a:schemeClr val="bg1"/>
                </a:solidFill>
              </a:rPr>
              <a:t>a Python object structure</a:t>
            </a:r>
          </a:p>
          <a:p>
            <a:pPr marL="285750" indent="-285750">
              <a:buFont typeface="Arial" pitchFamily="34" charset="0"/>
              <a:buChar char="•"/>
            </a:pPr>
            <a:r>
              <a:rPr lang="en-US" dirty="0" smtClean="0">
                <a:solidFill>
                  <a:schemeClr val="bg1"/>
                </a:solidFill>
              </a:rPr>
              <a:t>Python objects can be pickled before writing them to a file.  </a:t>
            </a:r>
          </a:p>
          <a:p>
            <a:endParaRPr lang="en-US" dirty="0" smtClean="0"/>
          </a:p>
          <a:p>
            <a:endParaRPr lang="en-US" dirty="0" smtClean="0"/>
          </a:p>
          <a:p>
            <a:r>
              <a:rPr lang="en-US" dirty="0" smtClean="0"/>
              <a:t>“</a:t>
            </a:r>
            <a:r>
              <a:rPr lang="en-US" dirty="0" err="1" smtClean="0"/>
              <a:t>Unpickling</a:t>
            </a:r>
            <a:r>
              <a:rPr lang="en-US" dirty="0" smtClean="0"/>
              <a:t>” is the inverse operation, in which a byte stream (from a binary file or bytes-like object) is converted back into a Python object structure. </a:t>
            </a:r>
          </a:p>
          <a:p>
            <a:r>
              <a:rPr lang="en-US" dirty="0" smtClean="0"/>
              <a:t>Pickling </a:t>
            </a:r>
            <a:r>
              <a:rPr lang="en-US" baseline="0" dirty="0" smtClean="0"/>
              <a:t> </a:t>
            </a:r>
            <a:r>
              <a:rPr lang="en-US" dirty="0" smtClean="0"/>
              <a:t>is alternatively known as “serialization”, “</a:t>
            </a:r>
            <a:r>
              <a:rPr lang="en-US" dirty="0" err="1" smtClean="0"/>
              <a:t>marshalling</a:t>
            </a:r>
            <a:r>
              <a:rPr lang="en-US" dirty="0" smtClean="0"/>
              <a:t>,”  or “flattening”</a:t>
            </a:r>
            <a:r>
              <a:rPr lang="en-US" baseline="0" dirty="0" smtClean="0"/>
              <a:t> like wise </a:t>
            </a:r>
            <a:r>
              <a:rPr lang="en-US" dirty="0" smtClean="0"/>
              <a:t> </a:t>
            </a:r>
            <a:r>
              <a:rPr lang="en-US" dirty="0" err="1" smtClean="0"/>
              <a:t>unpickling</a:t>
            </a:r>
            <a:r>
              <a:rPr lang="en-US" dirty="0" smtClean="0"/>
              <a:t> is known</a:t>
            </a:r>
            <a:r>
              <a:rPr lang="en-US" baseline="0" dirty="0" smtClean="0"/>
              <a:t> as non-serialization, </a:t>
            </a:r>
            <a:r>
              <a:rPr lang="en-US" baseline="0" dirty="0" err="1" smtClean="0"/>
              <a:t>unmarshalling</a:t>
            </a:r>
            <a:r>
              <a:rPr lang="en-US" baseline="0" dirty="0" smtClean="0"/>
              <a:t>, etc.   </a:t>
            </a:r>
          </a:p>
          <a:p>
            <a:endParaRPr lang="en-US" baseline="0" dirty="0" smtClean="0"/>
          </a:p>
          <a:p>
            <a:r>
              <a:rPr lang="en-US" baseline="0" dirty="0" smtClean="0"/>
              <a:t>Two major functions in this module are:</a:t>
            </a:r>
          </a:p>
          <a:p>
            <a:r>
              <a:rPr lang="en-US" baseline="0" dirty="0" smtClean="0"/>
              <a:t>dump()  and load():</a:t>
            </a:r>
          </a:p>
          <a:p>
            <a:endParaRPr lang="en-US" baseline="0" dirty="0" smtClean="0"/>
          </a:p>
          <a:p>
            <a:r>
              <a:rPr lang="en-US" dirty="0" err="1" smtClean="0"/>
              <a:t>pickle.dump</a:t>
            </a:r>
            <a:r>
              <a:rPr lang="en-US" dirty="0" smtClean="0"/>
              <a:t>()</a:t>
            </a:r>
            <a:r>
              <a:rPr lang="en-US" baseline="0" dirty="0" smtClean="0"/>
              <a:t> method writes</a:t>
            </a:r>
            <a:r>
              <a:rPr lang="en-US" dirty="0" smtClean="0"/>
              <a:t> the pickled representation of the object </a:t>
            </a:r>
            <a:r>
              <a:rPr lang="en-US" dirty="0" err="1" smtClean="0"/>
              <a:t>obj</a:t>
            </a:r>
            <a:r>
              <a:rPr lang="en-US" dirty="0" smtClean="0"/>
              <a:t> to the open file object file. </a:t>
            </a:r>
          </a:p>
          <a:p>
            <a:r>
              <a:rPr lang="en-US" dirty="0" err="1" smtClean="0"/>
              <a:t>Pickle.load</a:t>
            </a:r>
            <a:r>
              <a:rPr lang="en-US" dirty="0" smtClean="0"/>
              <a:t>() method read the pickled representation of an object from the open file object file and return the reconstituted object hierarchy specified therein. </a:t>
            </a:r>
          </a:p>
          <a:p>
            <a:endParaRPr lang="en-US" dirty="0" smtClean="0"/>
          </a:p>
        </p:txBody>
      </p:sp>
      <p:sp>
        <p:nvSpPr>
          <p:cNvPr id="4" name="Slide Number Placeholder 3"/>
          <p:cNvSpPr>
            <a:spLocks noGrp="1"/>
          </p:cNvSpPr>
          <p:nvPr>
            <p:ph type="sldNum" sz="quarter" idx="10"/>
          </p:nvPr>
        </p:nvSpPr>
        <p:spPr/>
        <p:txBody>
          <a:bodyPr/>
          <a:lstStyle/>
          <a:p>
            <a:fld id="{54A956C3-A2B9-4B15-A693-A7C3F38889E8}" type="slidenum">
              <a:rPr lang="en-IN" smtClean="0"/>
              <a:pPr/>
              <a:t>14</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given sample program depicts</a:t>
            </a:r>
            <a:r>
              <a:rPr lang="en-US" baseline="0" dirty="0" smtClean="0"/>
              <a:t> how to perform pickling and </a:t>
            </a:r>
            <a:r>
              <a:rPr lang="en-US" baseline="0" dirty="0" err="1" smtClean="0"/>
              <a:t>unpickling</a:t>
            </a:r>
            <a:r>
              <a:rPr lang="en-US" baseline="0" dirty="0" smtClean="0"/>
              <a:t> of a dictionary object.  Observe the program.</a:t>
            </a:r>
            <a:endParaRPr lang="en-US" dirty="0" smtClean="0"/>
          </a:p>
        </p:txBody>
      </p:sp>
      <p:sp>
        <p:nvSpPr>
          <p:cNvPr id="4" name="Slide Number Placeholder 3"/>
          <p:cNvSpPr>
            <a:spLocks noGrp="1"/>
          </p:cNvSpPr>
          <p:nvPr>
            <p:ph type="sldNum" sz="quarter" idx="10"/>
          </p:nvPr>
        </p:nvSpPr>
        <p:spPr/>
        <p:txBody>
          <a:bodyPr/>
          <a:lstStyle/>
          <a:p>
            <a:fld id="{54A956C3-A2B9-4B15-A693-A7C3F38889E8}" type="slidenum">
              <a:rPr lang="en-IN" smtClean="0"/>
              <a:pPr/>
              <a:t>15</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performing pickling and </a:t>
            </a:r>
            <a:r>
              <a:rPr lang="en-US" dirty="0" err="1" smtClean="0"/>
              <a:t>unpickling</a:t>
            </a:r>
            <a:r>
              <a:rPr lang="en-US" dirty="0" smtClean="0"/>
              <a:t> without using a file, dumps() and loads() methods are used.</a:t>
            </a:r>
          </a:p>
          <a:p>
            <a:endParaRPr lang="en-US" dirty="0" smtClean="0"/>
          </a:p>
          <a:p>
            <a:r>
              <a:rPr lang="en-US" dirty="0" smtClean="0"/>
              <a:t>dumps() – In this, instead of writing it to a file, it returns the pickled representation of the object as a bytes object.</a:t>
            </a:r>
          </a:p>
          <a:p>
            <a:r>
              <a:rPr lang="en-US" dirty="0" smtClean="0"/>
              <a:t>loads()  - It returns the reconstituted Python object o the pickled representation data of an object.   </a:t>
            </a:r>
          </a:p>
          <a:p>
            <a:endParaRPr lang="en-US" dirty="0" smtClean="0"/>
          </a:p>
          <a:p>
            <a:r>
              <a:rPr lang="en-US" dirty="0" smtClean="0"/>
              <a:t>In dumps() method; the </a:t>
            </a:r>
            <a:r>
              <a:rPr lang="en-US" dirty="0" err="1" smtClean="0"/>
              <a:t>buffer_callback</a:t>
            </a:r>
            <a:r>
              <a:rPr lang="en-US" dirty="0" smtClean="0"/>
              <a:t> argument is added whereas in the loads() method data must be a bytes-like object.</a:t>
            </a:r>
          </a:p>
          <a:p>
            <a:r>
              <a:rPr lang="en-US" dirty="0" smtClean="0"/>
              <a:t>Observe the syntax and the code snippets are given.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4A956C3-A2B9-4B15-A693-A7C3F38889E8}" type="slidenum">
              <a:rPr lang="en-IN" smtClean="0"/>
              <a:pPr/>
              <a:t>16</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50000"/>
              </a:lnSpc>
              <a:spcBef>
                <a:spcPct val="30000"/>
              </a:spcBef>
              <a:spcAft>
                <a:spcPct val="0"/>
              </a:spcAft>
              <a:buClrTx/>
              <a:buSzTx/>
              <a:buFont typeface="Arial" panose="020B0604020202020204" pitchFamily="34" charset="0"/>
              <a:buNone/>
              <a:tabLst/>
              <a:defRPr/>
            </a:pPr>
            <a:r>
              <a:rPr lang="en-US" dirty="0" smtClean="0">
                <a:solidFill>
                  <a:schemeClr val="bg1"/>
                </a:solidFill>
                <a:latin typeface="+mn-lt"/>
              </a:rPr>
              <a:t>We</a:t>
            </a:r>
            <a:r>
              <a:rPr lang="en-US" baseline="0" dirty="0" smtClean="0">
                <a:solidFill>
                  <a:schemeClr val="bg1"/>
                </a:solidFill>
                <a:latin typeface="+mn-lt"/>
              </a:rPr>
              <a:t> </a:t>
            </a:r>
            <a:r>
              <a:rPr lang="en-US" dirty="0" smtClean="0">
                <a:solidFill>
                  <a:schemeClr val="bg1"/>
                </a:solidFill>
                <a:latin typeface="+mn-lt"/>
              </a:rPr>
              <a:t>will be often creating custom functions and variables based on our requirements to use them at any point in time.</a:t>
            </a:r>
          </a:p>
          <a:p>
            <a:pPr marL="0" marR="0" indent="0" algn="l" defTabSz="914400" rtl="0" eaLnBrk="0" fontAlgn="base" latinLnBrk="0" hangingPunct="0">
              <a:lnSpc>
                <a:spcPct val="150000"/>
              </a:lnSpc>
              <a:spcBef>
                <a:spcPct val="30000"/>
              </a:spcBef>
              <a:spcAft>
                <a:spcPct val="0"/>
              </a:spcAft>
              <a:buClrTx/>
              <a:buSzTx/>
              <a:buFont typeface="Arial" panose="020B0604020202020204" pitchFamily="34" charset="0"/>
              <a:buNone/>
              <a:tabLst/>
              <a:defRPr/>
            </a:pPr>
            <a:r>
              <a:rPr lang="en-US" dirty="0" smtClean="0">
                <a:solidFill>
                  <a:schemeClr val="bg1"/>
                </a:solidFill>
                <a:latin typeface="+mn-lt"/>
              </a:rPr>
              <a:t>It is easy to store them as modules, by saving them inside a file with .</a:t>
            </a:r>
            <a:r>
              <a:rPr lang="en-US" dirty="0" err="1" smtClean="0">
                <a:solidFill>
                  <a:schemeClr val="bg1"/>
                </a:solidFill>
                <a:latin typeface="+mn-lt"/>
              </a:rPr>
              <a:t>py</a:t>
            </a:r>
            <a:r>
              <a:rPr lang="en-US" dirty="0" smtClean="0">
                <a:solidFill>
                  <a:schemeClr val="bg1"/>
                </a:solidFill>
                <a:latin typeface="+mn-lt"/>
              </a:rPr>
              <a:t> extension. </a:t>
            </a:r>
          </a:p>
          <a:p>
            <a:pPr marL="0" marR="0" indent="0" algn="l" defTabSz="914400" rtl="0" eaLnBrk="0" fontAlgn="base" latinLnBrk="0" hangingPunct="0">
              <a:lnSpc>
                <a:spcPct val="150000"/>
              </a:lnSpc>
              <a:spcBef>
                <a:spcPct val="30000"/>
              </a:spcBef>
              <a:spcAft>
                <a:spcPct val="0"/>
              </a:spcAft>
              <a:buClrTx/>
              <a:buSzTx/>
              <a:buFont typeface="Arial" panose="020B0604020202020204" pitchFamily="34" charset="0"/>
              <a:buNone/>
              <a:tabLst/>
              <a:defRPr/>
            </a:pPr>
            <a:r>
              <a:rPr lang="en-US" dirty="0" smtClean="0">
                <a:solidFill>
                  <a:schemeClr val="bg1"/>
                </a:solidFill>
                <a:latin typeface="+mn-lt"/>
              </a:rPr>
              <a:t>Do not include spaces, hyphens, etc. while naming the file. </a:t>
            </a:r>
          </a:p>
          <a:p>
            <a:pPr marL="0" marR="0" indent="0" algn="l" defTabSz="914400" rtl="0" eaLnBrk="0" fontAlgn="base" latinLnBrk="0" hangingPunct="0">
              <a:lnSpc>
                <a:spcPct val="150000"/>
              </a:lnSpc>
              <a:spcBef>
                <a:spcPct val="30000"/>
              </a:spcBef>
              <a:spcAft>
                <a:spcPct val="0"/>
              </a:spcAft>
              <a:buClrTx/>
              <a:buSzTx/>
              <a:buFont typeface="Arial" panose="020B0604020202020204" pitchFamily="34" charset="0"/>
              <a:buNone/>
              <a:tabLst/>
              <a:defRPr/>
            </a:pPr>
            <a:r>
              <a:rPr lang="en-US" dirty="0" smtClean="0">
                <a:solidFill>
                  <a:schemeClr val="bg1"/>
                </a:solidFill>
                <a:latin typeface="+mn-lt"/>
              </a:rPr>
              <a:t>Definitions from such modules are easy to import, just like we import inbuilt modules.</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17</a:t>
            </a:fld>
            <a:endParaRPr lang="en-US" altLang="en-US"/>
          </a:p>
        </p:txBody>
      </p:sp>
    </p:spTree>
    <p:extLst>
      <p:ext uri="{BB962C8B-B14F-4D97-AF65-F5344CB8AC3E}">
        <p14:creationId xmlns:p14="http://schemas.microsoft.com/office/powerpoint/2010/main" val="142450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Custom</a:t>
            </a:r>
            <a:r>
              <a:rPr lang="en-US" baseline="0" dirty="0" smtClean="0"/>
              <a:t> </a:t>
            </a:r>
            <a:r>
              <a:rPr lang="en-US" dirty="0" smtClean="0"/>
              <a:t>modules can be imported just like normal modules.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All the definitions inside the module can be viewed by typing the module name</a:t>
            </a:r>
            <a:r>
              <a:rPr lang="en-US" baseline="0" dirty="0" smtClean="0"/>
              <a:t> </a:t>
            </a:r>
            <a:r>
              <a:rPr lang="en-US" dirty="0" smtClean="0"/>
              <a:t>followed by</a:t>
            </a:r>
            <a:r>
              <a:rPr lang="en-IN" dirty="0" smtClean="0"/>
              <a:t> the dot operator and then by pressing the tab key.</a:t>
            </a: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18</a:t>
            </a:fld>
            <a:endParaRPr lang="en-US" altLang="en-US"/>
          </a:p>
        </p:txBody>
      </p:sp>
    </p:spTree>
    <p:extLst>
      <p:ext uri="{BB962C8B-B14F-4D97-AF65-F5344CB8AC3E}">
        <p14:creationId xmlns:p14="http://schemas.microsoft.com/office/powerpoint/2010/main" val="2236411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smtClean="0"/>
              <a:t>We have to use the dot operator to separate the module and function in the module. Not just functions, even the variables inside the module can be used on importing the module. These variables are called attributes.</a:t>
            </a:r>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19</a:t>
            </a:fld>
            <a:endParaRPr lang="en-US" altLang="en-US"/>
          </a:p>
        </p:txBody>
      </p:sp>
    </p:spTree>
    <p:extLst>
      <p:ext uri="{BB962C8B-B14F-4D97-AF65-F5344CB8AC3E}">
        <p14:creationId xmlns:p14="http://schemas.microsoft.com/office/powerpoint/2010/main" val="49296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p>
          <a:p>
            <a:endParaRPr lang="en-US" dirty="0" smtClean="0"/>
          </a:p>
          <a:p>
            <a:pPr>
              <a:buFont typeface="Wingdings" panose="05000000000000000000" pitchFamily="2" charset="2"/>
              <a:buNone/>
            </a:pPr>
            <a:r>
              <a:rPr lang="en-US" sz="1200" dirty="0" smtClean="0"/>
              <a:t>Identify modules and packages in Python,</a:t>
            </a:r>
          </a:p>
          <a:p>
            <a:pPr marL="0" marR="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sz="1200" dirty="0" smtClean="0"/>
              <a:t>Work with various standard libraries,</a:t>
            </a:r>
          </a:p>
          <a:p>
            <a:pPr>
              <a:buFont typeface="Wingdings" panose="05000000000000000000" pitchFamily="2" charset="2"/>
              <a:buNone/>
            </a:pPr>
            <a:r>
              <a:rPr lang="en-US" sz="1200" dirty="0" smtClean="0"/>
              <a:t>Prepare custom modules, and  Prepare packages and import modules from the packages</a:t>
            </a:r>
            <a:endParaRPr lang="en-US" sz="1200"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IN" dirty="0" smtClean="0"/>
              <a:t>Packages are a collection of one or more modules in a single folder. </a:t>
            </a:r>
          </a:p>
          <a:p>
            <a:pPr marL="0" indent="0">
              <a:lnSpc>
                <a:spcPct val="150000"/>
              </a:lnSpc>
              <a:buFont typeface="Arial" panose="020B0604020202020204" pitchFamily="34" charset="0"/>
              <a:buNone/>
            </a:pPr>
            <a:endParaRPr lang="en-IN" dirty="0" smtClean="0"/>
          </a:p>
          <a:p>
            <a:pPr marL="0" indent="0">
              <a:lnSpc>
                <a:spcPct val="150000"/>
              </a:lnSpc>
              <a:buFont typeface="Arial" panose="020B0604020202020204" pitchFamily="34" charset="0"/>
              <a:buNone/>
            </a:pPr>
            <a:r>
              <a:rPr lang="en-IN" dirty="0" smtClean="0"/>
              <a:t>Instead of importing every module individually, we can import a package and access all the modules and the definitions inside modules. </a:t>
            </a:r>
          </a:p>
          <a:p>
            <a:pPr marL="0" indent="0">
              <a:lnSpc>
                <a:spcPct val="150000"/>
              </a:lnSpc>
              <a:buFont typeface="Arial" panose="020B0604020202020204" pitchFamily="34" charset="0"/>
              <a:buNone/>
            </a:pPr>
            <a:r>
              <a:rPr lang="en-IN" dirty="0" smtClean="0"/>
              <a:t>While placing modules (python files with extension .</a:t>
            </a:r>
            <a:r>
              <a:rPr lang="en-IN" dirty="0" err="1" smtClean="0"/>
              <a:t>py</a:t>
            </a:r>
            <a:r>
              <a:rPr lang="en-IN" dirty="0" smtClean="0"/>
              <a:t>) inside a folder, we need to create an empty file named “_ _init_ _ .</a:t>
            </a:r>
            <a:r>
              <a:rPr lang="en-IN" dirty="0" err="1" smtClean="0"/>
              <a:t>py</a:t>
            </a:r>
            <a:r>
              <a:rPr lang="en-IN" dirty="0" smtClean="0"/>
              <a:t>”. Note that it is double underscore before and after init keyword.</a:t>
            </a:r>
          </a:p>
          <a:p>
            <a:pPr marL="0" indent="0">
              <a:lnSpc>
                <a:spcPct val="150000"/>
              </a:lnSpc>
              <a:buFont typeface="Arial" panose="020B0604020202020204" pitchFamily="34" charset="0"/>
              <a:buNone/>
            </a:pPr>
            <a:endParaRPr lang="en-IN" dirty="0" smtClean="0"/>
          </a:p>
          <a:p>
            <a:pPr marL="0" indent="0">
              <a:lnSpc>
                <a:spcPct val="150000"/>
              </a:lnSpc>
              <a:buFont typeface="Arial" panose="020B0604020202020204" pitchFamily="34" charset="0"/>
              <a:buNone/>
            </a:pPr>
            <a:r>
              <a:rPr lang="en-IN" dirty="0" smtClean="0"/>
              <a:t>Only then the modules will get imported inside another Python file or code.</a:t>
            </a:r>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20</a:t>
            </a:fld>
            <a:endParaRPr lang="en-US" altLang="en-US"/>
          </a:p>
        </p:txBody>
      </p:sp>
    </p:spTree>
    <p:extLst>
      <p:ext uri="{BB962C8B-B14F-4D97-AF65-F5344CB8AC3E}">
        <p14:creationId xmlns:p14="http://schemas.microsoft.com/office/powerpoint/2010/main" val="2195146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smtClean="0"/>
              <a:t>We can import a module within the package, only by specifying the package name.</a:t>
            </a:r>
          </a:p>
          <a:p>
            <a:pPr marL="0" indent="0">
              <a:buFont typeface="Arial" panose="020B0604020202020204" pitchFamily="34" charset="0"/>
              <a:buNone/>
            </a:pPr>
            <a:r>
              <a:rPr lang="en-IN" dirty="0" smtClean="0"/>
              <a:t>In the example, we are importing the ‘</a:t>
            </a:r>
            <a:r>
              <a:rPr lang="en-IN" dirty="0" err="1" smtClean="0"/>
              <a:t>utils</a:t>
            </a:r>
            <a:r>
              <a:rPr lang="en-IN" dirty="0" smtClean="0"/>
              <a:t>’ module from the custom package.</a:t>
            </a:r>
          </a:p>
          <a:p>
            <a:pPr marL="0" indent="0">
              <a:buFont typeface="Arial" panose="020B0604020202020204" pitchFamily="34" charset="0"/>
              <a:buNone/>
            </a:pPr>
            <a:r>
              <a:rPr lang="en-IN" dirty="0" smtClean="0"/>
              <a:t>After importing, we can start using the definitions normally.</a:t>
            </a:r>
          </a:p>
          <a:p>
            <a:pPr marL="0" indent="0">
              <a:buFont typeface="Arial" panose="020B0604020202020204" pitchFamily="34" charset="0"/>
              <a:buNone/>
            </a:pPr>
            <a:endParaRPr lang="en-IN" dirty="0" smtClean="0"/>
          </a:p>
          <a:p>
            <a:pPr marL="0" indent="0">
              <a:buFont typeface="Arial" panose="020B0604020202020204" pitchFamily="34" charset="0"/>
              <a:buNone/>
            </a:pPr>
            <a:r>
              <a:rPr lang="en-IN" dirty="0" smtClean="0"/>
              <a:t>In Python, the type of the package is a module.</a:t>
            </a:r>
          </a:p>
          <a:p>
            <a:pPr marL="0" indent="0">
              <a:buFont typeface="Arial" panose="020B0604020202020204" pitchFamily="34" charset="0"/>
              <a:buNone/>
            </a:pPr>
            <a:r>
              <a:rPr lang="en-IN" dirty="0" smtClean="0"/>
              <a:t>The package is just a convenient name used by everyone to differentiate between the module and a folder with a collection of modules.</a:t>
            </a:r>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21</a:t>
            </a:fld>
            <a:endParaRPr lang="en-US" altLang="en-US"/>
          </a:p>
        </p:txBody>
      </p:sp>
    </p:spTree>
    <p:extLst>
      <p:ext uri="{BB962C8B-B14F-4D97-AF65-F5344CB8AC3E}">
        <p14:creationId xmlns:p14="http://schemas.microsoft.com/office/powerpoint/2010/main" val="3813500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a:t>
            </a:r>
            <a:r>
              <a:rPr lang="en-US" baseline="0" dirty="0" smtClean="0"/>
              <a:t> completed this session </a:t>
            </a:r>
            <a:r>
              <a:rPr lang="en-US" dirty="0" smtClean="0"/>
              <a:t>you would</a:t>
            </a:r>
            <a:r>
              <a:rPr lang="en-US" baseline="0" dirty="0" smtClean="0"/>
              <a:t> have learnt to</a:t>
            </a:r>
            <a:r>
              <a:rPr lang="en-US" dirty="0" smtClean="0"/>
              <a:t>,</a:t>
            </a:r>
          </a:p>
          <a:p>
            <a:pPr>
              <a:buFont typeface="Wingdings" panose="05000000000000000000" pitchFamily="2" charset="2"/>
              <a:buNone/>
            </a:pPr>
            <a:r>
              <a:rPr lang="en-US" sz="1200" dirty="0" smtClean="0"/>
              <a:t>Identify modules and packages in Python,</a:t>
            </a:r>
          </a:p>
          <a:p>
            <a:pPr marL="0" marR="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sz="1200" dirty="0" smtClean="0"/>
              <a:t>Work with various standard libraries,</a:t>
            </a:r>
          </a:p>
          <a:p>
            <a:pPr>
              <a:buFont typeface="Wingdings" panose="05000000000000000000" pitchFamily="2" charset="2"/>
              <a:buNone/>
            </a:pPr>
            <a:r>
              <a:rPr lang="en-US" sz="1200" dirty="0" smtClean="0"/>
              <a:t>Prepare custom modules, and prepare packages and import modules from the packages.</a:t>
            </a:r>
            <a:endParaRPr lang="en-US" sz="1200"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22</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cap="none" dirty="0" smtClean="0">
                <a:solidFill>
                  <a:schemeClr val="accent1"/>
                </a:solidFill>
                <a:latin typeface="Lato Black" panose="020F0A02020204030203" pitchFamily="34" charset="0"/>
              </a:rPr>
              <a:t>Thank you!! Happy learning!!.</a:t>
            </a:r>
            <a:endParaRPr lang="en-US" sz="1200" cap="none" dirty="0">
              <a:solidFill>
                <a:schemeClr val="bg1"/>
              </a:solidFill>
              <a:latin typeface="Lato Black" panose="020F0A02020204030203" pitchFamily="34" charset="0"/>
            </a:endParaRP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23</a:t>
            </a:fld>
            <a:endParaRPr lang="en-US" altLang="en-US"/>
          </a:p>
        </p:txBody>
      </p:sp>
    </p:spTree>
    <p:extLst>
      <p:ext uri="{BB962C8B-B14F-4D97-AF65-F5344CB8AC3E}">
        <p14:creationId xmlns:p14="http://schemas.microsoft.com/office/powerpoint/2010/main" val="219912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smtClean="0"/>
              <a:t>A module is a file containing functions and statements.</a:t>
            </a:r>
          </a:p>
          <a:p>
            <a:pPr marL="0" indent="0">
              <a:lnSpc>
                <a:spcPct val="150000"/>
              </a:lnSpc>
              <a:buFont typeface="Arial" panose="020B0604020202020204" pitchFamily="34" charset="0"/>
              <a:buNone/>
            </a:pPr>
            <a:r>
              <a:rPr lang="en-US" dirty="0" smtClean="0"/>
              <a:t>The file name is the module name. </a:t>
            </a:r>
          </a:p>
          <a:p>
            <a:pPr marL="0" indent="0">
              <a:lnSpc>
                <a:spcPct val="150000"/>
              </a:lnSpc>
              <a:buFont typeface="Arial" panose="020B0604020202020204" pitchFamily="34" charset="0"/>
              <a:buNone/>
            </a:pPr>
            <a:r>
              <a:rPr lang="en-US" dirty="0" smtClean="0"/>
              <a:t>The file will be saved with extension, .</a:t>
            </a:r>
            <a:r>
              <a:rPr lang="en-US" dirty="0" err="1" smtClean="0"/>
              <a:t>py</a:t>
            </a:r>
            <a:r>
              <a:rPr lang="en-US" dirty="0" smtClean="0"/>
              <a:t>.</a:t>
            </a:r>
          </a:p>
          <a:p>
            <a:pPr marL="0" indent="0">
              <a:lnSpc>
                <a:spcPct val="150000"/>
              </a:lnSpc>
              <a:buFont typeface="Arial" panose="020B0604020202020204" pitchFamily="34" charset="0"/>
              <a:buNone/>
            </a:pPr>
            <a:r>
              <a:rPr lang="en-US" dirty="0" smtClean="0"/>
              <a:t>Packages are a way of structuring one or more modules together.</a:t>
            </a:r>
          </a:p>
          <a:p>
            <a:pPr marL="0" indent="0">
              <a:lnSpc>
                <a:spcPct val="150000"/>
              </a:lnSpc>
              <a:buFont typeface="Arial" panose="020B0604020202020204" pitchFamily="34" charset="0"/>
              <a:buNone/>
            </a:pPr>
            <a:r>
              <a:rPr lang="en-US" dirty="0" smtClean="0"/>
              <a:t>There are many in-built modules or packages in python.   </a:t>
            </a:r>
          </a:p>
          <a:p>
            <a:pPr marL="0" indent="0">
              <a:lnSpc>
                <a:spcPct val="150000"/>
              </a:lnSpc>
              <a:buFont typeface="Arial" panose="020B0604020202020204" pitchFamily="34" charset="0"/>
              <a:buNone/>
            </a:pPr>
            <a:r>
              <a:rPr lang="en-US" dirty="0" smtClean="0"/>
              <a:t>For example, </a:t>
            </a:r>
            <a:r>
              <a:rPr lang="en-US" dirty="0" err="1" smtClean="0"/>
              <a:t>Numpy</a:t>
            </a:r>
            <a:r>
              <a:rPr lang="en-US" dirty="0" smtClean="0"/>
              <a:t> is used for array manipulations.</a:t>
            </a:r>
          </a:p>
          <a:p>
            <a:pPr marL="0" indent="0">
              <a:lnSpc>
                <a:spcPct val="150000"/>
              </a:lnSpc>
              <a:buFont typeface="Arial" panose="020B0604020202020204" pitchFamily="34" charset="0"/>
              <a:buNone/>
            </a:pPr>
            <a:r>
              <a:rPr lang="en-US" dirty="0" smtClean="0"/>
              <a:t>OS, provides useful operating system dependent functionalities.</a:t>
            </a:r>
          </a:p>
          <a:p>
            <a:pPr marL="0" indent="0">
              <a:lnSpc>
                <a:spcPct val="150000"/>
              </a:lnSpc>
              <a:buFont typeface="Arial" panose="020B0604020202020204" pitchFamily="34" charset="0"/>
              <a:buNone/>
            </a:pPr>
            <a:r>
              <a:rPr lang="en-US" dirty="0" smtClean="0"/>
              <a:t>Pandas is used for data analysis and transformations.</a:t>
            </a:r>
          </a:p>
          <a:p>
            <a:pPr marL="0" indent="0">
              <a:lnSpc>
                <a:spcPct val="150000"/>
              </a:lnSpc>
              <a:buFont typeface="Arial" panose="020B0604020202020204" pitchFamily="34" charset="0"/>
              <a:buNone/>
            </a:pPr>
            <a:r>
              <a:rPr lang="en-US" dirty="0" smtClean="0"/>
              <a:t>Matplotlib is used for plotting and visualization of analyzed data.</a:t>
            </a:r>
          </a:p>
          <a:p>
            <a:pPr marL="0" indent="0">
              <a:lnSpc>
                <a:spcPct val="150000"/>
              </a:lnSpc>
              <a:buFont typeface="Arial" panose="020B0604020202020204" pitchFamily="34" charset="0"/>
              <a:buNone/>
            </a:pPr>
            <a:r>
              <a:rPr lang="en-US" dirty="0" smtClean="0"/>
              <a:t>Python package Index is a repository of software for Python.</a:t>
            </a:r>
          </a:p>
          <a:p>
            <a:pPr marL="0" indent="0">
              <a:lnSpc>
                <a:spcPct val="150000"/>
              </a:lnSpc>
              <a:buFont typeface="Arial" panose="020B0604020202020204" pitchFamily="34" charset="0"/>
              <a:buNone/>
            </a:pPr>
            <a:r>
              <a:rPr lang="en-US" dirty="0" smtClean="0"/>
              <a:t>There are currently 1 lakh 18 thousand 274 packages in this repository.</a:t>
            </a:r>
          </a:p>
          <a:p>
            <a:pPr marL="0" indent="0">
              <a:lnSpc>
                <a:spcPct val="150000"/>
              </a:lnSpc>
              <a:buFont typeface="Arial" panose="020B0604020202020204" pitchFamily="34" charset="0"/>
              <a:buNone/>
            </a:pPr>
            <a:r>
              <a:rPr lang="en-US" dirty="0" smtClean="0"/>
              <a:t>To use a package from this index, run "pip install space package name" from the command prompt. </a:t>
            </a:r>
          </a:p>
          <a:p>
            <a:pPr marL="0" indent="0">
              <a:lnSpc>
                <a:spcPct val="150000"/>
              </a:lnSpc>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3</a:t>
            </a:fld>
            <a:endParaRPr lang="en-US" altLang="en-US"/>
          </a:p>
        </p:txBody>
      </p:sp>
    </p:spTree>
    <p:extLst>
      <p:ext uri="{BB962C8B-B14F-4D97-AF65-F5344CB8AC3E}">
        <p14:creationId xmlns:p14="http://schemas.microsoft.com/office/powerpoint/2010/main" val="113668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chemeClr val="accent4"/>
                </a:solidFill>
                <a:latin typeface="Lato" panose="020F0502020204030203" pitchFamily="34" charset="0"/>
              </a:rPr>
              <a:t>“import” keyword followed  by the module’s name can be use to import modules or packages, in our program. Help functions can be used to know the description and the available routines (or functions) within the imported modules. </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4</a:t>
            </a:fld>
            <a:endParaRPr lang="en-US" altLang="en-US"/>
          </a:p>
        </p:txBody>
      </p:sp>
    </p:spTree>
    <p:extLst>
      <p:ext uri="{BB962C8B-B14F-4D97-AF65-F5344CB8AC3E}">
        <p14:creationId xmlns:p14="http://schemas.microsoft.com/office/powerpoint/2010/main" val="271984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smtClean="0"/>
              <a:t>All</a:t>
            </a:r>
            <a:r>
              <a:rPr lang="en-US" baseline="0" dirty="0" smtClean="0"/>
              <a:t> </a:t>
            </a:r>
            <a:r>
              <a:rPr lang="en-US" dirty="0" smtClean="0"/>
              <a:t>the functions from a</a:t>
            </a:r>
            <a:r>
              <a:rPr lang="en-US" baseline="0" dirty="0" smtClean="0"/>
              <a:t> module </a:t>
            </a:r>
            <a:r>
              <a:rPr lang="en-US" dirty="0" smtClean="0"/>
              <a:t>can be imported</a:t>
            </a:r>
            <a:r>
              <a:rPr lang="en-US" baseline="0" dirty="0" smtClean="0"/>
              <a:t> at once </a:t>
            </a:r>
            <a:r>
              <a:rPr lang="en-US" dirty="0" smtClean="0"/>
              <a:t>using the “*” operator.</a:t>
            </a:r>
          </a:p>
          <a:p>
            <a:pPr marL="0" indent="0">
              <a:lnSpc>
                <a:spcPct val="150000"/>
              </a:lnSpc>
              <a:buFont typeface="Arial" panose="020B0604020202020204" pitchFamily="34" charset="0"/>
              <a:buNone/>
            </a:pPr>
            <a:r>
              <a:rPr lang="en-US" dirty="0" smtClean="0"/>
              <a:t>It is also possible to import only those routines which we will be using. </a:t>
            </a:r>
          </a:p>
          <a:p>
            <a:pPr marL="0" indent="0">
              <a:lnSpc>
                <a:spcPct val="150000"/>
              </a:lnSpc>
              <a:buFont typeface="Arial" panose="020B0604020202020204" pitchFamily="34" charset="0"/>
              <a:buNone/>
            </a:pPr>
            <a:r>
              <a:rPr lang="en-US" dirty="0" smtClean="0"/>
              <a:t>In the second</a:t>
            </a:r>
            <a:r>
              <a:rPr lang="en-US" baseline="0" dirty="0" smtClean="0"/>
              <a:t> snippet </a:t>
            </a:r>
            <a:r>
              <a:rPr lang="en-US" dirty="0" smtClean="0"/>
              <a:t>, we are importing only the  three functions</a:t>
            </a:r>
            <a:r>
              <a:rPr lang="en-US" baseline="0" dirty="0" smtClean="0"/>
              <a:t> or </a:t>
            </a:r>
            <a:r>
              <a:rPr lang="en-US" dirty="0" smtClean="0"/>
              <a:t>routines that we require from </a:t>
            </a:r>
            <a:r>
              <a:rPr lang="en-US" b="1" i="1" dirty="0" smtClean="0"/>
              <a:t>os</a:t>
            </a:r>
            <a:r>
              <a:rPr lang="en-US" dirty="0" smtClean="0"/>
              <a:t> module.</a:t>
            </a:r>
          </a:p>
          <a:p>
            <a:pPr marL="0" indent="0">
              <a:lnSpc>
                <a:spcPct val="150000"/>
              </a:lnSpc>
              <a:buFont typeface="Arial" panose="020B0604020202020204" pitchFamily="34" charset="0"/>
              <a:buNone/>
            </a:pPr>
            <a:r>
              <a:rPr lang="en-US" dirty="0" smtClean="0"/>
              <a:t>It is also</a:t>
            </a:r>
            <a:r>
              <a:rPr lang="en-US" baseline="0" dirty="0" smtClean="0"/>
              <a:t> possible to import</a:t>
            </a:r>
            <a:r>
              <a:rPr lang="en-US" dirty="0" smtClean="0"/>
              <a:t> all</a:t>
            </a:r>
            <a:r>
              <a:rPr lang="en-US" baseline="0" dirty="0" smtClean="0"/>
              <a:t> </a:t>
            </a:r>
            <a:r>
              <a:rPr lang="en-US" dirty="0" smtClean="0"/>
              <a:t>the</a:t>
            </a:r>
            <a:r>
              <a:rPr lang="en-US" baseline="0" dirty="0" smtClean="0"/>
              <a:t> </a:t>
            </a:r>
            <a:r>
              <a:rPr lang="en-US" dirty="0" smtClean="0"/>
              <a:t>functions directly without using the module name and dot operator.</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5</a:t>
            </a:fld>
            <a:endParaRPr lang="en-US" altLang="en-US"/>
          </a:p>
        </p:txBody>
      </p:sp>
    </p:spTree>
    <p:extLst>
      <p:ext uri="{BB962C8B-B14F-4D97-AF65-F5344CB8AC3E}">
        <p14:creationId xmlns:p14="http://schemas.microsoft.com/office/powerpoint/2010/main" val="306006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b="0" i="0" dirty="0" smtClean="0"/>
              <a:t>There are many operating system oriented operations that can be performed using Python’s ‘</a:t>
            </a:r>
            <a:r>
              <a:rPr lang="en-IN" b="0" i="0" dirty="0" err="1" smtClean="0"/>
              <a:t>os</a:t>
            </a:r>
            <a:r>
              <a:rPr lang="en-IN" b="0" i="0" dirty="0" smtClean="0"/>
              <a:t>’ module.  Use dot operator to call a routine within a module.</a:t>
            </a:r>
          </a:p>
          <a:p>
            <a:pPr marL="0" indent="0">
              <a:buFont typeface="Arial" panose="020B0604020202020204" pitchFamily="34" charset="0"/>
              <a:buNone/>
            </a:pPr>
            <a:r>
              <a:rPr lang="en-IN" b="0" i="0" dirty="0" smtClean="0"/>
              <a:t>“</a:t>
            </a:r>
            <a:r>
              <a:rPr lang="en-IN" b="0" i="0" dirty="0" err="1" smtClean="0"/>
              <a:t>os</a:t>
            </a:r>
            <a:r>
              <a:rPr lang="en-IN" b="0" i="0" dirty="0" smtClean="0"/>
              <a:t> dot get </a:t>
            </a:r>
            <a:r>
              <a:rPr lang="en-IN" b="0" i="0" dirty="0" err="1" smtClean="0"/>
              <a:t>cwd</a:t>
            </a:r>
            <a:r>
              <a:rPr lang="en-IN" b="0" i="0" dirty="0" smtClean="0"/>
              <a:t>” tells about the current working directory.</a:t>
            </a:r>
          </a:p>
          <a:p>
            <a:pPr marL="0" indent="0">
              <a:buFont typeface="Arial" panose="020B0604020202020204" pitchFamily="34" charset="0"/>
              <a:buNone/>
            </a:pPr>
            <a:r>
              <a:rPr lang="en-IN" b="0" i="0" dirty="0" smtClean="0"/>
              <a:t>“</a:t>
            </a:r>
            <a:r>
              <a:rPr lang="en-IN" b="0" i="0" dirty="0" err="1" smtClean="0"/>
              <a:t>os</a:t>
            </a:r>
            <a:r>
              <a:rPr lang="en-IN" b="0" i="0" dirty="0" smtClean="0"/>
              <a:t> dot </a:t>
            </a:r>
            <a:r>
              <a:rPr lang="en-IN" b="0" i="0" dirty="0" err="1" smtClean="0"/>
              <a:t>ch</a:t>
            </a:r>
            <a:r>
              <a:rPr lang="en-IN" b="0" i="0" dirty="0" smtClean="0"/>
              <a:t> dir” changes the current working directory. </a:t>
            </a:r>
          </a:p>
          <a:p>
            <a:pPr marL="0" indent="0">
              <a:buFont typeface="Arial" panose="020B0604020202020204" pitchFamily="34" charset="0"/>
              <a:buNone/>
            </a:pPr>
            <a:r>
              <a:rPr lang="en-IN" b="0" i="0" dirty="0" smtClean="0"/>
              <a:t>“</a:t>
            </a:r>
            <a:r>
              <a:rPr lang="en-IN" b="0" i="0" dirty="0" err="1" smtClean="0"/>
              <a:t>os</a:t>
            </a:r>
            <a:r>
              <a:rPr lang="en-IN" b="0" i="0" dirty="0" smtClean="0"/>
              <a:t> dot list dir” gets you all the files under the current working directory.</a:t>
            </a:r>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6</a:t>
            </a:fld>
            <a:endParaRPr lang="en-US" altLang="en-US"/>
          </a:p>
        </p:txBody>
      </p:sp>
    </p:spTree>
    <p:extLst>
      <p:ext uri="{BB962C8B-B14F-4D97-AF65-F5344CB8AC3E}">
        <p14:creationId xmlns:p14="http://schemas.microsoft.com/office/powerpoint/2010/main" val="2504240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To check the specified</a:t>
            </a:r>
            <a:r>
              <a:rPr lang="en-IN" baseline="0" dirty="0" smtClean="0"/>
              <a:t> name is a file or not, use the method ‘</a:t>
            </a:r>
            <a:r>
              <a:rPr lang="en-IN" baseline="0" dirty="0" err="1" smtClean="0"/>
              <a:t>os.path.file</a:t>
            </a:r>
            <a:r>
              <a:rPr lang="en-IN" baseline="0" dirty="0" smtClean="0"/>
              <a:t>()’.  It will return “</a:t>
            </a:r>
            <a:r>
              <a:rPr lang="en-US" dirty="0" smtClean="0"/>
              <a:t>True" or "False" depending on whether it is a file or not.</a:t>
            </a:r>
            <a:endParaRPr lang="en-IN" dirty="0" smtClean="0"/>
          </a:p>
          <a:p>
            <a:r>
              <a:rPr lang="en-IN" dirty="0" smtClean="0"/>
              <a:t>Like wise to check for a directory,</a:t>
            </a:r>
            <a:r>
              <a:rPr lang="en-IN" baseline="0" dirty="0" smtClean="0"/>
              <a:t> the method ‘</a:t>
            </a:r>
            <a:r>
              <a:rPr lang="en-IN" baseline="0" dirty="0" err="1" smtClean="0"/>
              <a:t>os.path.dir</a:t>
            </a:r>
            <a:r>
              <a:rPr lang="en-IN" baseline="0" dirty="0" smtClean="0"/>
              <a:t>()’ helps.</a:t>
            </a:r>
          </a:p>
          <a:p>
            <a:endParaRPr lang="en-IN" baseline="0" dirty="0" smtClean="0"/>
          </a:p>
          <a:p>
            <a:r>
              <a:rPr lang="en-IN" baseline="0" dirty="0" smtClean="0"/>
              <a:t>To split the directory path and the file name into two different parts, we should use the method ‘</a:t>
            </a:r>
            <a:r>
              <a:rPr lang="en-IN" baseline="0" dirty="0" err="1" smtClean="0"/>
              <a:t>os.path.split</a:t>
            </a:r>
            <a:r>
              <a:rPr lang="en-IN" baseline="0" dirty="0" smtClean="0"/>
              <a:t>()’. </a:t>
            </a:r>
          </a:p>
          <a:p>
            <a:endParaRPr lang="en-IN" baseline="0" dirty="0" smtClean="0"/>
          </a:p>
          <a:p>
            <a:r>
              <a:rPr lang="en-US" b="0" dirty="0" smtClean="0">
                <a:solidFill>
                  <a:schemeClr val="bg1"/>
                </a:solidFill>
              </a:rPr>
              <a:t>The method ‘</a:t>
            </a:r>
            <a:r>
              <a:rPr lang="en-US" b="0" dirty="0" err="1" smtClean="0">
                <a:solidFill>
                  <a:schemeClr val="bg1"/>
                </a:solidFill>
              </a:rPr>
              <a:t>os.path.getsize</a:t>
            </a:r>
            <a:r>
              <a:rPr lang="en-US" b="0" dirty="0" smtClean="0">
                <a:solidFill>
                  <a:schemeClr val="bg1"/>
                </a:solidFill>
              </a:rPr>
              <a:t>(path) ‘ </a:t>
            </a:r>
            <a:r>
              <a:rPr lang="en-US" dirty="0" smtClean="0">
                <a:solidFill>
                  <a:schemeClr val="bg1"/>
                </a:solidFill>
              </a:rPr>
              <a:t>returns the size in bytes of the path.</a:t>
            </a:r>
            <a:endParaRPr lang="en-IN" baseline="0" dirty="0" smtClean="0"/>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54A956C3-A2B9-4B15-A693-A7C3F38889E8}" type="slidenum">
              <a:rPr lang="en-IN" smtClean="0"/>
              <a:pPr/>
              <a:t>7</a:t>
            </a:fld>
            <a:endParaRPr lang="en-IN" dirty="0"/>
          </a:p>
        </p:txBody>
      </p:sp>
    </p:spTree>
    <p:extLst>
      <p:ext uri="{BB962C8B-B14F-4D97-AF65-F5344CB8AC3E}">
        <p14:creationId xmlns:p14="http://schemas.microsoft.com/office/powerpoint/2010/main" val="65520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sys.argv</a:t>
            </a:r>
            <a:r>
              <a:rPr lang="en-US" b="1" dirty="0" smtClean="0"/>
              <a:t> </a:t>
            </a:r>
            <a:r>
              <a:rPr lang="en-US" dirty="0" smtClean="0"/>
              <a:t>This tells the arguments passed to the program. </a:t>
            </a:r>
            <a:r>
              <a:rPr lang="en-US" dirty="0" err="1" smtClean="0"/>
              <a:t>argv</a:t>
            </a:r>
            <a:r>
              <a:rPr lang="en-US" dirty="0" smtClean="0"/>
              <a:t>[0] is the name of the program itself. </a:t>
            </a:r>
            <a:r>
              <a:rPr lang="en-US" dirty="0" err="1" smtClean="0"/>
              <a:t>argv</a:t>
            </a:r>
            <a:r>
              <a:rPr lang="en-US" dirty="0" smtClean="0"/>
              <a:t>[2] ( if any ) is the following argument and so on. </a:t>
            </a:r>
          </a:p>
          <a:p>
            <a:pPr marL="181240" indent="-181240">
              <a:buFontTx/>
              <a:buChar char="-"/>
            </a:pPr>
            <a:r>
              <a:rPr lang="en-US" dirty="0" smtClean="0"/>
              <a:t>then get that by </a:t>
            </a:r>
            <a:r>
              <a:rPr lang="en-US" dirty="0" err="1" smtClean="0"/>
              <a:t>len</a:t>
            </a:r>
            <a:r>
              <a:rPr lang="en-US" dirty="0" smtClean="0"/>
              <a:t>(</a:t>
            </a:r>
            <a:r>
              <a:rPr lang="en-US" dirty="0" err="1" smtClean="0"/>
              <a:t>sys.argv</a:t>
            </a:r>
            <a:r>
              <a:rPr lang="en-US" dirty="0" smtClean="0"/>
              <a:t>) - this lists the length of the number of arguments passed to the program. </a:t>
            </a:r>
          </a:p>
          <a:p>
            <a:pPr marL="181240" indent="-181240">
              <a:buFontTx/>
              <a:buChar char="-"/>
            </a:pPr>
            <a:endParaRPr lang="en-US" dirty="0" smtClean="0"/>
          </a:p>
          <a:p>
            <a:pPr marL="0" indent="0">
              <a:buFontTx/>
              <a:buNone/>
            </a:pPr>
            <a:r>
              <a:rPr lang="en-US" dirty="0" smtClean="0"/>
              <a:t>Use quit() or Ctrl-D (i.e. EOF) or exit()to exit from the Python console. This can be used inside the Python code as well, to return a specific return code from the program. </a:t>
            </a:r>
          </a:p>
          <a:p>
            <a:pPr marL="181240" indent="-181240">
              <a:buFontTx/>
              <a:buChar char="-"/>
            </a:pPr>
            <a:endParaRPr lang="en-IN" b="1" dirty="0" smtClean="0">
              <a:solidFill>
                <a:schemeClr val="bg1"/>
              </a:solidFill>
            </a:endParaRPr>
          </a:p>
          <a:p>
            <a:pPr marL="181240" marR="0" indent="-181240" algn="l" defTabSz="914400" rtl="0" eaLnBrk="0" fontAlgn="base" latinLnBrk="0" hangingPunct="0">
              <a:lnSpc>
                <a:spcPct val="100000"/>
              </a:lnSpc>
              <a:spcBef>
                <a:spcPct val="30000"/>
              </a:spcBef>
              <a:spcAft>
                <a:spcPct val="0"/>
              </a:spcAft>
              <a:buClrTx/>
              <a:buSzTx/>
              <a:buFontTx/>
              <a:buChar char="-"/>
              <a:tabLst/>
              <a:defRPr/>
            </a:pPr>
            <a:r>
              <a:rPr lang="en-US" b="1" dirty="0" err="1" smtClean="0">
                <a:solidFill>
                  <a:schemeClr val="bg1"/>
                </a:solidFill>
              </a:rPr>
              <a:t>sys.float_info</a:t>
            </a:r>
            <a:r>
              <a:rPr lang="en-US" b="1" dirty="0" smtClean="0">
                <a:solidFill>
                  <a:schemeClr val="bg1"/>
                </a:solidFill>
              </a:rPr>
              <a:t>  : </a:t>
            </a:r>
            <a:r>
              <a:rPr lang="en-US" dirty="0" smtClean="0">
                <a:solidFill>
                  <a:schemeClr val="bg1"/>
                </a:solidFill>
              </a:rPr>
              <a:t>This is a structure and contains the internal max and min value representation of the float data type.</a:t>
            </a:r>
            <a:endParaRPr lang="en-IN" b="1" dirty="0" smtClean="0">
              <a:solidFill>
                <a:schemeClr val="bg1"/>
              </a:solidFill>
            </a:endParaRPr>
          </a:p>
          <a:p>
            <a:pPr marL="181240" indent="-181240">
              <a:buFontTx/>
              <a:buChar char="-"/>
            </a:pPr>
            <a:r>
              <a:rPr lang="en-IN" b="1" dirty="0" err="1" smtClean="0">
                <a:solidFill>
                  <a:schemeClr val="bg1"/>
                </a:solidFill>
              </a:rPr>
              <a:t>sys.version</a:t>
            </a:r>
            <a:r>
              <a:rPr lang="en-IN" b="1" dirty="0" smtClean="0">
                <a:solidFill>
                  <a:schemeClr val="bg1"/>
                </a:solidFill>
              </a:rPr>
              <a:t> </a:t>
            </a:r>
            <a:r>
              <a:rPr lang="en-IN" dirty="0" smtClean="0">
                <a:solidFill>
                  <a:schemeClr val="bg1"/>
                </a:solidFill>
              </a:rPr>
              <a:t>displays the version of the Python interpreter currently using. </a:t>
            </a:r>
            <a:endParaRPr lang="en-US" dirty="0" smtClean="0"/>
          </a:p>
          <a:p>
            <a:pPr marL="0" indent="0">
              <a:buFontTx/>
              <a:buNone/>
            </a:pP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04DDCC81-7BD7-40F8-BA37-679ED4AADAAE}" type="slidenum">
              <a:rPr lang="en-US" smtClean="0"/>
              <a:pPr/>
              <a:t>8</a:t>
            </a:fld>
            <a:endParaRPr lang="en-US"/>
          </a:p>
        </p:txBody>
      </p:sp>
    </p:spTree>
    <p:extLst>
      <p:ext uri="{BB962C8B-B14F-4D97-AF65-F5344CB8AC3E}">
        <p14:creationId xmlns:p14="http://schemas.microsoft.com/office/powerpoint/2010/main" val="2792653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The’datetime</a:t>
            </a:r>
            <a:r>
              <a:rPr lang="en-US" dirty="0" smtClean="0"/>
              <a:t>’ module contains all functionalities</a:t>
            </a:r>
            <a:r>
              <a:rPr lang="en-US" baseline="0" dirty="0" smtClean="0"/>
              <a:t> related to date and time in Python.</a:t>
            </a:r>
          </a:p>
          <a:p>
            <a:endParaRPr lang="en-US" dirty="0" smtClean="0"/>
          </a:p>
          <a:p>
            <a:r>
              <a:rPr lang="en-US" dirty="0" smtClean="0"/>
              <a:t>The epoch is the point where the time starts, and is platform dependent. For Unix, the epoch is January 1, 1970, 00:00:00 (UTC). </a:t>
            </a:r>
          </a:p>
          <a:p>
            <a:r>
              <a:rPr lang="en-US" dirty="0" smtClean="0"/>
              <a:t>To find out what the epoch is on a given platform, look at:</a:t>
            </a:r>
          </a:p>
          <a:p>
            <a:r>
              <a:rPr lang="en-US" dirty="0" smtClean="0"/>
              <a:t> </a:t>
            </a:r>
            <a:r>
              <a:rPr lang="en-US" dirty="0" err="1" smtClean="0"/>
              <a:t>time.gmtime</a:t>
            </a:r>
            <a:r>
              <a:rPr lang="en-US" dirty="0" smtClean="0"/>
              <a:t>(0)</a:t>
            </a:r>
            <a:r>
              <a:rPr lang="en-US" baseline="0" dirty="0" smtClean="0"/>
              <a:t> where we have to import the time module.</a:t>
            </a:r>
            <a:r>
              <a:rPr lang="en-US" dirty="0" smtClean="0"/>
              <a:t> </a:t>
            </a:r>
          </a:p>
          <a:p>
            <a:endParaRPr lang="en-US" dirty="0" smtClean="0"/>
          </a:p>
          <a:p>
            <a:r>
              <a:rPr lang="en-US" b="0" i="0" dirty="0" smtClean="0">
                <a:solidFill>
                  <a:schemeClr val="bg1"/>
                </a:solidFill>
              </a:rPr>
              <a:t>print </a:t>
            </a:r>
            <a:r>
              <a:rPr lang="en-US" b="0" i="0" dirty="0" err="1" smtClean="0">
                <a:solidFill>
                  <a:schemeClr val="bg1"/>
                </a:solidFill>
              </a:rPr>
              <a:t>dir</a:t>
            </a:r>
            <a:r>
              <a:rPr lang="en-US" b="0" i="0" dirty="0" smtClean="0">
                <a:solidFill>
                  <a:schemeClr val="bg1"/>
                </a:solidFill>
              </a:rPr>
              <a:t>(</a:t>
            </a:r>
            <a:r>
              <a:rPr lang="en-US" b="0" i="0" dirty="0" err="1" smtClean="0">
                <a:solidFill>
                  <a:schemeClr val="bg1"/>
                </a:solidFill>
              </a:rPr>
              <a:t>datetime.datetime</a:t>
            </a:r>
            <a:r>
              <a:rPr lang="en-US" b="0" i="0" dirty="0" smtClean="0">
                <a:solidFill>
                  <a:schemeClr val="bg1"/>
                </a:solidFill>
              </a:rPr>
              <a:t>))- will print the list of methods within this class</a:t>
            </a:r>
            <a:endParaRPr lang="en-US" b="0" i="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i="0" dirty="0" err="1" smtClean="0">
                <a:solidFill>
                  <a:schemeClr val="bg1"/>
                </a:solidFill>
              </a:rPr>
              <a:t>datetime.strptime</a:t>
            </a:r>
            <a:r>
              <a:rPr lang="en-US" b="0" i="0" dirty="0" smtClean="0">
                <a:solidFill>
                  <a:schemeClr val="bg1"/>
                </a:solidFill>
              </a:rPr>
              <a:t>() is a string parser.</a:t>
            </a:r>
            <a:r>
              <a:rPr lang="en-US" b="0" i="0" baseline="0" dirty="0" smtClean="0">
                <a:solidFill>
                  <a:schemeClr val="bg1"/>
                </a:solidFill>
              </a:rPr>
              <a:t>  It </a:t>
            </a:r>
            <a:r>
              <a:rPr lang="en-US" b="0" i="0" dirty="0" smtClean="0">
                <a:solidFill>
                  <a:schemeClr val="bg1"/>
                </a:solidFill>
              </a:rPr>
              <a:t>will convert a string format to </a:t>
            </a:r>
            <a:r>
              <a:rPr lang="en-US" b="0" i="0" dirty="0" err="1" smtClean="0">
                <a:solidFill>
                  <a:schemeClr val="bg1"/>
                </a:solidFill>
              </a:rPr>
              <a:t>datetime</a:t>
            </a:r>
            <a:r>
              <a:rPr lang="en-US" b="0" i="0" dirty="0" smtClean="0">
                <a:solidFill>
                  <a:schemeClr val="bg1"/>
                </a:solidFill>
              </a:rPr>
              <a:t>.</a:t>
            </a:r>
          </a:p>
          <a:p>
            <a:r>
              <a:rPr lang="en-US" b="0" i="0" dirty="0" err="1" smtClean="0"/>
              <a:t>Datetime.strftime</a:t>
            </a:r>
            <a:r>
              <a:rPr lang="en-US" b="0" i="0" dirty="0" smtClean="0"/>
              <a:t>()</a:t>
            </a:r>
            <a:r>
              <a:rPr lang="en-US" b="0" i="0" baseline="0" dirty="0" smtClean="0"/>
              <a:t> is a </a:t>
            </a:r>
            <a:r>
              <a:rPr lang="en-US" b="0" i="0" dirty="0" smtClean="0"/>
              <a:t>string formatter.</a:t>
            </a:r>
            <a:r>
              <a:rPr lang="en-US" b="0" i="0" baseline="0" dirty="0" smtClean="0"/>
              <a:t>  This</a:t>
            </a:r>
            <a:r>
              <a:rPr lang="en-US" b="0" i="0" dirty="0" smtClean="0"/>
              <a:t> will format a </a:t>
            </a:r>
            <a:r>
              <a:rPr lang="en-US" b="0" i="0" dirty="0" err="1" smtClean="0"/>
              <a:t>datetime</a:t>
            </a:r>
            <a:r>
              <a:rPr lang="en-US" b="0" i="0" dirty="0" smtClean="0"/>
              <a:t> object to string format.</a:t>
            </a:r>
            <a:endParaRPr lang="en-IN" b="0" i="0" dirty="0"/>
          </a:p>
        </p:txBody>
      </p:sp>
      <p:sp>
        <p:nvSpPr>
          <p:cNvPr id="4" name="Slide Number Placeholder 3"/>
          <p:cNvSpPr>
            <a:spLocks noGrp="1"/>
          </p:cNvSpPr>
          <p:nvPr>
            <p:ph type="sldNum" sz="quarter" idx="10"/>
          </p:nvPr>
        </p:nvSpPr>
        <p:spPr/>
        <p:txBody>
          <a:bodyPr/>
          <a:lstStyle/>
          <a:p>
            <a:fld id="{54A956C3-A2B9-4B15-A693-A7C3F38889E8}" type="slidenum">
              <a:rPr lang="en-IN" smtClean="0"/>
              <a:pPr/>
              <a:t>9</a:t>
            </a:fld>
            <a:endParaRPr lang="en-IN" dirty="0"/>
          </a:p>
        </p:txBody>
      </p:sp>
    </p:spTree>
    <p:extLst>
      <p:ext uri="{BB962C8B-B14F-4D97-AF65-F5344CB8AC3E}">
        <p14:creationId xmlns:p14="http://schemas.microsoft.com/office/powerpoint/2010/main" val="16965431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5" descr="C:\Documents and Settings\sudha\Desktop\globe.jpg"/>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813" y="2"/>
            <a:ext cx="1223381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1600" y="2362201"/>
            <a:ext cx="8240299" cy="1470026"/>
          </a:xfrm>
        </p:spPr>
        <p:txBody>
          <a:bodyPr anchor="t"/>
          <a:lstStyle>
            <a:lvl1pPr algn="r">
              <a:defRPr sz="4800" b="1" cap="small" baseline="0">
                <a:solidFill>
                  <a:srgbClr val="003300"/>
                </a:solidFill>
                <a:latin typeface="+mj-lt"/>
              </a:defRPr>
            </a:lvl1pPr>
          </a:lstStyle>
          <a:p>
            <a:r>
              <a:rPr lang="en-US" dirty="0"/>
              <a:t>Click to edit Master title style</a:t>
            </a:r>
          </a:p>
        </p:txBody>
      </p:sp>
      <p:pic>
        <p:nvPicPr>
          <p:cNvPr id="5" name="Picture 4">
            <a:extLst>
              <a:ext uri="{FF2B5EF4-FFF2-40B4-BE49-F238E27FC236}">
                <a16:creationId xmlns="" xmlns:a16="http://schemas.microsoft.com/office/drawing/2014/main" id="{F5AACC06-0C7B-41E7-8514-9134E187D30B}"/>
              </a:ext>
            </a:extLst>
          </p:cNvPr>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304800"/>
            <a:ext cx="859536" cy="932688"/>
          </a:xfrm>
          <a:prstGeom prst="rect">
            <a:avLst/>
          </a:prstGeom>
        </p:spPr>
      </p:pic>
    </p:spTree>
    <p:extLst>
      <p:ext uri="{BB962C8B-B14F-4D97-AF65-F5344CB8AC3E}">
        <p14:creationId xmlns:p14="http://schemas.microsoft.com/office/powerpoint/2010/main" val="387905792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Tree>
    <p:extLst>
      <p:ext uri="{BB962C8B-B14F-4D97-AF65-F5344CB8AC3E}">
        <p14:creationId xmlns:p14="http://schemas.microsoft.com/office/powerpoint/2010/main" val="13184655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01584182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extLst mod="1">
    <p:ext uri="{DCECCB84-F9BA-43D5-87BE-67443E8EF086}">
      <p15:sldGuideLst xmlns=""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ini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5230495" y="2248959"/>
            <a:ext cx="6131772" cy="3561292"/>
          </a:xfrm>
          <a:prstGeom prst="rect">
            <a:avLst/>
          </a:prstGeom>
        </p:spPr>
        <p:txBody>
          <a:bodyPr/>
          <a:lstStyle>
            <a:lvl1pPr>
              <a:defRPr sz="16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83033605"/>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extLst mod="1">
    <p:ext uri="{DCECCB84-F9BA-43D5-87BE-67443E8EF086}">
      <p15:sldGuideLst xmlns=""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0" y="2590801"/>
            <a:ext cx="5791200" cy="1819278"/>
          </a:xfrm>
        </p:spPr>
        <p:txBody>
          <a:bodyPr anchor="b"/>
          <a:lstStyle>
            <a:lvl1pPr algn="l">
              <a:defRPr sz="4000" b="1" cap="small" baseline="0">
                <a:solidFill>
                  <a:srgbClr val="003300"/>
                </a:solidFill>
                <a:latin typeface="+mj-lt"/>
              </a:defRPr>
            </a:lvl1pPr>
          </a:lstStyle>
          <a:p>
            <a:r>
              <a:rPr lang="en-US" dirty="0"/>
              <a:t>Click to edit Master title style</a:t>
            </a:r>
          </a:p>
        </p:txBody>
      </p:sp>
      <p:sp>
        <p:nvSpPr>
          <p:cNvPr id="10" name="Picture Placeholder 9"/>
          <p:cNvSpPr>
            <a:spLocks noGrp="1"/>
          </p:cNvSpPr>
          <p:nvPr>
            <p:ph type="pic" sz="quarter" idx="13"/>
          </p:nvPr>
        </p:nvSpPr>
        <p:spPr>
          <a:xfrm>
            <a:off x="9042400" y="5334000"/>
            <a:ext cx="2844800" cy="990600"/>
          </a:xfrm>
        </p:spPr>
        <p:txBody>
          <a:bodyPr rtlCol="0">
            <a:normAutofit/>
          </a:bodyPr>
          <a:lstStyle>
            <a:lvl1pPr marL="0" indent="0" algn="ctr">
              <a:buNone/>
              <a:defRPr sz="1800"/>
            </a:lvl1pPr>
          </a:lstStyle>
          <a:p>
            <a:pPr lvl="0"/>
            <a:r>
              <a:rPr lang="en-US" noProof="0"/>
              <a:t>Click icon to add picture</a:t>
            </a:r>
            <a:endParaRPr lang="en-US" noProof="0" dirty="0"/>
          </a:p>
        </p:txBody>
      </p:sp>
    </p:spTree>
    <p:extLst>
      <p:ext uri="{BB962C8B-B14F-4D97-AF65-F5344CB8AC3E}">
        <p14:creationId xmlns:p14="http://schemas.microsoft.com/office/powerpoint/2010/main" val="132170597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269632"/>
            <a:ext cx="10769600" cy="1143000"/>
          </a:xfrm>
        </p:spPr>
        <p:txBody>
          <a:bodyPr/>
          <a:lstStyle>
            <a:lvl1pPr algn="l">
              <a:defRPr lang="en-US" sz="4000" b="1" dirty="0">
                <a:latin typeface="+mj-lt"/>
              </a:defRPr>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2400">
                <a:latin typeface="+mn-lt"/>
              </a:defRPr>
            </a:lvl1pPr>
            <a:lvl2pPr>
              <a:defRPr sz="20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575673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914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marL="742950" lvl="1" indent="-285750" algn="l" rtl="0" eaLnBrk="0" fontAlgn="base" hangingPunct="0">
              <a:spcBef>
                <a:spcPct val="20000"/>
              </a:spcBef>
              <a:spcAft>
                <a:spcPct val="0"/>
              </a:spcAft>
              <a:buFont typeface="Arial" charset="0"/>
              <a:buChar char="–"/>
            </a:pPr>
            <a:r>
              <a:rPr lang="en-US" dirty="0"/>
              <a:t>Second level</a:t>
            </a:r>
          </a:p>
          <a:p>
            <a:pPr marL="1143000" lvl="2" indent="-228600" algn="l" rtl="0" eaLnBrk="0" fontAlgn="base" hangingPunct="0">
              <a:spcBef>
                <a:spcPct val="20000"/>
              </a:spcBef>
              <a:spcAft>
                <a:spcPct val="0"/>
              </a:spcAft>
              <a:buFont typeface="Arial" charset="0"/>
              <a:buChar char="•"/>
            </a:pPr>
            <a:r>
              <a:rPr lang="en-US" dirty="0"/>
              <a:t>Third level</a:t>
            </a:r>
          </a:p>
          <a:p>
            <a:pPr marL="1600200" lvl="3" indent="-228600" algn="l" rtl="0" eaLnBrk="0" fontAlgn="base" hangingPunct="0">
              <a:spcBef>
                <a:spcPct val="20000"/>
              </a:spcBef>
              <a:spcAft>
                <a:spcPct val="0"/>
              </a:spcAft>
              <a:buFont typeface="Arial" charset="0"/>
              <a:buChar char="–"/>
            </a:pPr>
            <a:r>
              <a:rPr lang="en-US" dirty="0"/>
              <a:t>Fourth level</a:t>
            </a:r>
          </a:p>
          <a:p>
            <a:pPr marL="2057400" lvl="4" indent="-228600" algn="l" rtl="0" eaLnBrk="0" fontAlgn="base" hangingPunct="0">
              <a:spcBef>
                <a:spcPct val="20000"/>
              </a:spcBef>
              <a:spcAft>
                <a:spcPct val="0"/>
              </a:spcAft>
              <a:buFont typeface="Arial" charset="0"/>
              <a:buChar char="»"/>
            </a:pPr>
            <a:r>
              <a:rPr lang="en-US" dirty="0"/>
              <a:t>Fifth level</a:t>
            </a:r>
          </a:p>
        </p:txBody>
      </p:sp>
    </p:spTree>
    <p:extLst>
      <p:ext uri="{BB962C8B-B14F-4D97-AF65-F5344CB8AC3E}">
        <p14:creationId xmlns:p14="http://schemas.microsoft.com/office/powerpoint/2010/main" val="311571066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14400" y="2174878"/>
            <a:ext cx="5386917"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98172" y="1535113"/>
            <a:ext cx="5389033" cy="639762"/>
          </a:xfrm>
        </p:spPr>
        <p:txBody>
          <a:bodyPr anchor="b"/>
          <a:lstStyle>
            <a:lvl1pPr marL="0" indent="0">
              <a:buNone/>
              <a:defRPr lang="en-US" sz="2400" b="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Font typeface="Arial" charset="0"/>
              <a:buNone/>
            </a:pPr>
            <a:r>
              <a:rPr lang="en-US" dirty="0"/>
              <a:t>Click to edit Master text styles</a:t>
            </a:r>
          </a:p>
        </p:txBody>
      </p:sp>
      <p:sp>
        <p:nvSpPr>
          <p:cNvPr id="6" name="Content Placeholder 5"/>
          <p:cNvSpPr>
            <a:spLocks noGrp="1"/>
          </p:cNvSpPr>
          <p:nvPr>
            <p:ph sz="quarter" idx="4"/>
          </p:nvPr>
        </p:nvSpPr>
        <p:spPr>
          <a:xfrm>
            <a:off x="6498172" y="2174878"/>
            <a:ext cx="5389033"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707657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400" b="1">
                <a:latin typeface="+mj-lt"/>
              </a:defRPr>
            </a:lvl1pPr>
          </a:lstStyle>
          <a:p>
            <a:r>
              <a:rPr lang="en-US" dirty="0"/>
              <a:t>Click to edit Master title style</a:t>
            </a:r>
          </a:p>
        </p:txBody>
      </p:sp>
      <p:sp>
        <p:nvSpPr>
          <p:cNvPr id="3" name="Content Placeholder 2"/>
          <p:cNvSpPr>
            <a:spLocks noGrp="1"/>
          </p:cNvSpPr>
          <p:nvPr>
            <p:ph idx="1"/>
          </p:nvPr>
        </p:nvSpPr>
        <p:spPr>
          <a:xfrm>
            <a:off x="5071533" y="1219201"/>
            <a:ext cx="6815667" cy="4906963"/>
          </a:xfrm>
        </p:spPr>
        <p:txBody>
          <a:bodyPr/>
          <a:lstStyle>
            <a:lvl1pPr>
              <a:defRPr sz="24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38466312"/>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atin typeface="+mj-lt"/>
              </a:defRPr>
            </a:lvl1pPr>
          </a:lstStyle>
          <a:p>
            <a:r>
              <a:rPr lang="en-US" dirty="0"/>
              <a:t>Click to edit Master title style</a:t>
            </a:r>
          </a:p>
        </p:txBody>
      </p:sp>
      <p:sp>
        <p:nvSpPr>
          <p:cNvPr id="3" name="Picture Placeholder 2"/>
          <p:cNvSpPr>
            <a:spLocks noGrp="1"/>
          </p:cNvSpPr>
          <p:nvPr>
            <p:ph type="pic" idx="1"/>
          </p:nvPr>
        </p:nvSpPr>
        <p:spPr>
          <a:xfrm>
            <a:off x="2389717" y="612778"/>
            <a:ext cx="7315200" cy="4114800"/>
          </a:xfrm>
        </p:spPr>
        <p:txBody>
          <a:bodyPr rtlCol="0">
            <a:normAutofit/>
          </a:bodyPr>
          <a:lstStyle>
            <a:lvl1pPr marL="0" indent="0">
              <a:buNone/>
              <a:defRPr sz="3200" b="1">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30128000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222996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6188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0"/>
          </a:schemeClr>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015502" y="304091"/>
            <a:ext cx="10770297" cy="114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015502" y="1599417"/>
            <a:ext cx="10770297" cy="452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 xmlns:a16="http://schemas.microsoft.com/office/drawing/2014/main" id="{D832AF1A-B1D5-476C-B624-E99897974FC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26263" y="304091"/>
            <a:ext cx="859536" cy="932688"/>
          </a:xfrm>
          <a:prstGeom prst="rect">
            <a:avLst/>
          </a:prstGeom>
        </p:spPr>
      </p:pic>
    </p:spTree>
    <p:extLst>
      <p:ext uri="{BB962C8B-B14F-4D97-AF65-F5344CB8AC3E}">
        <p14:creationId xmlns:p14="http://schemas.microsoft.com/office/powerpoint/2010/main" val="355082603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xStyles>
    <p:titleStyle>
      <a:lvl1pPr algn="l" rtl="0" eaLnBrk="0" fontAlgn="base" hangingPunct="0">
        <a:spcBef>
          <a:spcPct val="0"/>
        </a:spcBef>
        <a:spcAft>
          <a:spcPct val="0"/>
        </a:spcAft>
        <a:defRPr lang="en-US" sz="4400" kern="1200" dirty="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9536" y="2579914"/>
            <a:ext cx="3926904" cy="914400"/>
          </a:xfrm>
        </p:spPr>
        <p:txBody>
          <a:bodyPr/>
          <a:lstStyle/>
          <a:p>
            <a:r>
              <a:rPr lang="en-IN" dirty="0" smtClean="0"/>
              <a:t> </a:t>
            </a:r>
            <a:r>
              <a:rPr lang="en-US" spc="50" dirty="0" smtClean="0"/>
              <a:t>MODULES and packages</a:t>
            </a:r>
            <a:endParaRPr lang="en-US" spc="5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7395" y="476672"/>
            <a:ext cx="10604499" cy="511013"/>
          </a:xfrm>
        </p:spPr>
        <p:txBody>
          <a:bodyPr/>
          <a:lstStyle/>
          <a:p>
            <a:r>
              <a:rPr lang="en-US" sz="4000" b="1" cap="none" dirty="0" smtClean="0">
                <a:solidFill>
                  <a:schemeClr val="tx1"/>
                </a:solidFill>
              </a:rPr>
              <a:t>‘math’</a:t>
            </a:r>
            <a:r>
              <a:rPr lang="en-US" sz="4000" b="1" dirty="0" smtClean="0">
                <a:solidFill>
                  <a:schemeClr val="tx1"/>
                </a:solidFill>
              </a:rPr>
              <a:t> </a:t>
            </a:r>
            <a:r>
              <a:rPr lang="en-US" sz="4000" b="1" cap="none" dirty="0" smtClean="0">
                <a:solidFill>
                  <a:schemeClr val="tx1"/>
                </a:solidFill>
              </a:rPr>
              <a:t>Module</a:t>
            </a:r>
            <a:endParaRPr lang="en-IN" sz="4000" b="1" cap="none" dirty="0">
              <a:solidFill>
                <a:schemeClr val="tx1"/>
              </a:solidFill>
            </a:endParaRPr>
          </a:p>
        </p:txBody>
      </p:sp>
      <p:sp>
        <p:nvSpPr>
          <p:cNvPr id="4" name="Rectangle 3"/>
          <p:cNvSpPr/>
          <p:nvPr/>
        </p:nvSpPr>
        <p:spPr>
          <a:xfrm>
            <a:off x="734384" y="1484784"/>
            <a:ext cx="8364393" cy="4524315"/>
          </a:xfrm>
          <a:prstGeom prst="rect">
            <a:avLst/>
          </a:prstGeom>
          <a:solidFill>
            <a:schemeClr val="accent1">
              <a:lumMod val="50000"/>
            </a:schemeClr>
          </a:solidFill>
        </p:spPr>
        <p:txBody>
          <a:bodyPr wrap="square">
            <a:spAutoFit/>
          </a:bodyPr>
          <a:lstStyle/>
          <a:p>
            <a:r>
              <a:rPr lang="en-US" b="1" dirty="0">
                <a:solidFill>
                  <a:schemeClr val="bg1"/>
                </a:solidFill>
              </a:rPr>
              <a:t>i</a:t>
            </a:r>
            <a:r>
              <a:rPr lang="en-US" b="1" dirty="0" smtClean="0">
                <a:solidFill>
                  <a:schemeClr val="bg1"/>
                </a:solidFill>
              </a:rPr>
              <a:t>mport math</a:t>
            </a:r>
          </a:p>
          <a:p>
            <a:endParaRPr lang="en-US" b="1" dirty="0" smtClean="0">
              <a:solidFill>
                <a:schemeClr val="bg1"/>
              </a:solidFill>
            </a:endParaRPr>
          </a:p>
          <a:p>
            <a:r>
              <a:rPr lang="en-US" b="1" dirty="0" err="1" smtClean="0">
                <a:solidFill>
                  <a:schemeClr val="bg1"/>
                </a:solidFill>
              </a:rPr>
              <a:t>math.floor</a:t>
            </a:r>
            <a:r>
              <a:rPr lang="en-US" b="1" dirty="0" smtClean="0">
                <a:solidFill>
                  <a:schemeClr val="bg1"/>
                </a:solidFill>
              </a:rPr>
              <a:t>(x</a:t>
            </a:r>
            <a:r>
              <a:rPr lang="en-US" b="1" dirty="0">
                <a:solidFill>
                  <a:schemeClr val="bg1"/>
                </a:solidFill>
              </a:rPr>
              <a:t>) </a:t>
            </a:r>
            <a:r>
              <a:rPr lang="en-US" dirty="0">
                <a:solidFill>
                  <a:schemeClr val="bg1"/>
                </a:solidFill>
              </a:rPr>
              <a:t>- floors the value of x to the lower integer </a:t>
            </a:r>
            <a:endParaRPr lang="en-US" dirty="0" smtClean="0">
              <a:solidFill>
                <a:schemeClr val="bg1"/>
              </a:solidFill>
            </a:endParaRPr>
          </a:p>
          <a:p>
            <a:r>
              <a:rPr lang="en-US" dirty="0" smtClean="0">
                <a:solidFill>
                  <a:schemeClr val="bg1"/>
                </a:solidFill>
              </a:rPr>
              <a:t>e.g.: </a:t>
            </a:r>
            <a:r>
              <a:rPr lang="en-US" dirty="0" err="1" smtClean="0">
                <a:solidFill>
                  <a:schemeClr val="bg1"/>
                </a:solidFill>
              </a:rPr>
              <a:t>math.floor</a:t>
            </a:r>
            <a:r>
              <a:rPr lang="en-US" dirty="0" smtClean="0">
                <a:solidFill>
                  <a:schemeClr val="bg1"/>
                </a:solidFill>
              </a:rPr>
              <a:t>(1.99999</a:t>
            </a:r>
            <a:r>
              <a:rPr lang="en-US" dirty="0">
                <a:solidFill>
                  <a:schemeClr val="bg1"/>
                </a:solidFill>
              </a:rPr>
              <a:t>) is 1.0, and is converted to float. </a:t>
            </a:r>
            <a:endParaRPr lang="en-US" dirty="0" smtClean="0">
              <a:solidFill>
                <a:schemeClr val="bg1"/>
              </a:solidFill>
            </a:endParaRPr>
          </a:p>
          <a:p>
            <a:r>
              <a:rPr lang="en-US" dirty="0" smtClean="0">
                <a:solidFill>
                  <a:schemeClr val="bg1"/>
                </a:solidFill>
              </a:rPr>
              <a:t>Whereas </a:t>
            </a:r>
            <a:r>
              <a:rPr lang="en-US" dirty="0" err="1">
                <a:solidFill>
                  <a:schemeClr val="bg1"/>
                </a:solidFill>
              </a:rPr>
              <a:t>int</a:t>
            </a:r>
            <a:r>
              <a:rPr lang="en-US" dirty="0">
                <a:solidFill>
                  <a:schemeClr val="bg1"/>
                </a:solidFill>
              </a:rPr>
              <a:t>(1.99) is 1 (Integer) </a:t>
            </a:r>
            <a:endParaRPr lang="en-US" dirty="0" smtClean="0">
              <a:solidFill>
                <a:schemeClr val="bg1"/>
              </a:solidFill>
            </a:endParaRPr>
          </a:p>
          <a:p>
            <a:endParaRPr lang="en-US" dirty="0">
              <a:solidFill>
                <a:schemeClr val="bg1"/>
              </a:solidFill>
            </a:endParaRPr>
          </a:p>
          <a:p>
            <a:r>
              <a:rPr lang="en-US" b="1" dirty="0" err="1" smtClean="0">
                <a:solidFill>
                  <a:schemeClr val="bg1"/>
                </a:solidFill>
              </a:rPr>
              <a:t>math.ceil</a:t>
            </a:r>
            <a:r>
              <a:rPr lang="en-US" b="1" dirty="0">
                <a:solidFill>
                  <a:schemeClr val="bg1"/>
                </a:solidFill>
              </a:rPr>
              <a:t>( x)</a:t>
            </a:r>
            <a:r>
              <a:rPr lang="en-US" dirty="0">
                <a:solidFill>
                  <a:schemeClr val="bg1"/>
                </a:solidFill>
              </a:rPr>
              <a:t> - raises the value to the nearest ceiling integer. </a:t>
            </a:r>
            <a:endParaRPr lang="en-US" dirty="0" smtClean="0">
              <a:solidFill>
                <a:schemeClr val="bg1"/>
              </a:solidFill>
            </a:endParaRPr>
          </a:p>
          <a:p>
            <a:r>
              <a:rPr lang="en-US" dirty="0" smtClean="0">
                <a:solidFill>
                  <a:schemeClr val="bg1"/>
                </a:solidFill>
              </a:rPr>
              <a:t>e.g.: </a:t>
            </a:r>
            <a:r>
              <a:rPr lang="en-US" dirty="0" err="1">
                <a:solidFill>
                  <a:schemeClr val="bg1"/>
                </a:solidFill>
              </a:rPr>
              <a:t>math.ceil</a:t>
            </a:r>
            <a:r>
              <a:rPr lang="en-US" dirty="0">
                <a:solidFill>
                  <a:schemeClr val="bg1"/>
                </a:solidFill>
              </a:rPr>
              <a:t> ( 1.0001) = 2.0 </a:t>
            </a:r>
            <a:endParaRPr lang="en-US" dirty="0" smtClean="0">
              <a:solidFill>
                <a:schemeClr val="bg1"/>
              </a:solidFill>
            </a:endParaRPr>
          </a:p>
          <a:p>
            <a:endParaRPr lang="en-US" dirty="0" smtClean="0">
              <a:solidFill>
                <a:schemeClr val="bg1"/>
              </a:solidFill>
            </a:endParaRPr>
          </a:p>
          <a:p>
            <a:r>
              <a:rPr lang="en-US" dirty="0" err="1" smtClean="0">
                <a:solidFill>
                  <a:schemeClr val="bg1"/>
                </a:solidFill>
              </a:rPr>
              <a:t>fabs</a:t>
            </a:r>
            <a:r>
              <a:rPr lang="en-US" dirty="0">
                <a:solidFill>
                  <a:schemeClr val="bg1"/>
                </a:solidFill>
              </a:rPr>
              <a:t>() function returns the absolute value of the number. </a:t>
            </a:r>
            <a:endParaRPr lang="en-US" dirty="0" smtClean="0">
              <a:solidFill>
                <a:schemeClr val="bg1"/>
              </a:solidFill>
            </a:endParaRPr>
          </a:p>
          <a:p>
            <a:endParaRPr lang="en-US" dirty="0">
              <a:solidFill>
                <a:schemeClr val="bg1"/>
              </a:solidFill>
            </a:endParaRPr>
          </a:p>
          <a:p>
            <a:r>
              <a:rPr lang="en-US" dirty="0">
                <a:solidFill>
                  <a:schemeClr val="bg1"/>
                </a:solidFill>
              </a:rPr>
              <a:t>factorial() :- This function returns the factorial of the number</a:t>
            </a:r>
            <a:r>
              <a:rPr lang="en-US" dirty="0" smtClean="0">
                <a:solidFill>
                  <a:schemeClr val="bg1"/>
                </a:solidFill>
              </a:rPr>
              <a:t>.</a:t>
            </a:r>
          </a:p>
          <a:p>
            <a:endParaRPr lang="en-US" dirty="0">
              <a:solidFill>
                <a:schemeClr val="bg1"/>
              </a:solidFill>
            </a:endParaRPr>
          </a:p>
          <a:p>
            <a:r>
              <a:rPr lang="en-US" b="1" dirty="0">
                <a:solidFill>
                  <a:schemeClr val="bg1"/>
                </a:solidFill>
              </a:rPr>
              <a:t>round( x, [n] ) </a:t>
            </a:r>
            <a:r>
              <a:rPr lang="en-US" dirty="0">
                <a:solidFill>
                  <a:schemeClr val="bg1"/>
                </a:solidFill>
              </a:rPr>
              <a:t>- is another useful function to round the number to a certain precision. </a:t>
            </a:r>
          </a:p>
          <a:p>
            <a:r>
              <a:rPr lang="en-US" dirty="0">
                <a:solidFill>
                  <a:schemeClr val="bg1"/>
                </a:solidFill>
              </a:rPr>
              <a:t>e.g.: round ( 1.9991, 3 ) = 1.999 and round ( 1.9999, 3 ) = </a:t>
            </a:r>
            <a:r>
              <a:rPr lang="en-US" dirty="0" smtClean="0">
                <a:solidFill>
                  <a:schemeClr val="bg1"/>
                </a:solidFill>
              </a:rPr>
              <a:t>2.0</a:t>
            </a:r>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00837380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1500" y="476672"/>
            <a:ext cx="10604499" cy="511013"/>
          </a:xfrm>
        </p:spPr>
        <p:txBody>
          <a:bodyPr/>
          <a:lstStyle/>
          <a:p>
            <a:r>
              <a:rPr lang="en-US" sz="4000" b="1" cap="none" dirty="0" smtClean="0">
                <a:solidFill>
                  <a:schemeClr val="tx1"/>
                </a:solidFill>
              </a:rPr>
              <a:t>‘</a:t>
            </a:r>
            <a:r>
              <a:rPr lang="en-US" sz="4000" b="1" cap="none" dirty="0" err="1" smtClean="0">
                <a:solidFill>
                  <a:schemeClr val="tx1"/>
                </a:solidFill>
              </a:rPr>
              <a:t>shutil</a:t>
            </a:r>
            <a:r>
              <a:rPr lang="en-US" sz="4000" b="1" cap="none" dirty="0" smtClean="0">
                <a:solidFill>
                  <a:schemeClr val="tx1"/>
                </a:solidFill>
              </a:rPr>
              <a:t>’</a:t>
            </a:r>
            <a:r>
              <a:rPr lang="en-US" sz="4000" b="1" dirty="0" smtClean="0">
                <a:solidFill>
                  <a:schemeClr val="tx1"/>
                </a:solidFill>
              </a:rPr>
              <a:t> </a:t>
            </a:r>
            <a:r>
              <a:rPr lang="en-US" sz="4000" b="1" cap="none" dirty="0" smtClean="0">
                <a:solidFill>
                  <a:schemeClr val="tx1"/>
                </a:solidFill>
              </a:rPr>
              <a:t>Module</a:t>
            </a:r>
            <a:endParaRPr lang="en-IN" sz="4000" b="1" cap="none" dirty="0">
              <a:solidFill>
                <a:schemeClr val="tx1"/>
              </a:solidFill>
            </a:endParaRPr>
          </a:p>
        </p:txBody>
      </p:sp>
      <p:sp>
        <p:nvSpPr>
          <p:cNvPr id="4" name="Rectangle 3"/>
          <p:cNvSpPr/>
          <p:nvPr/>
        </p:nvSpPr>
        <p:spPr>
          <a:xfrm>
            <a:off x="758988" y="1601213"/>
            <a:ext cx="8865404" cy="923330"/>
          </a:xfrm>
          <a:prstGeom prst="rect">
            <a:avLst/>
          </a:prstGeom>
          <a:solidFill>
            <a:schemeClr val="accent1">
              <a:lumMod val="50000"/>
            </a:schemeClr>
          </a:solidFill>
        </p:spPr>
        <p:txBody>
          <a:bodyPr wrap="square">
            <a:spAutoFit/>
          </a:bodyPr>
          <a:lstStyle/>
          <a:p>
            <a:pPr marL="285750" indent="-285750">
              <a:buFont typeface="Arial" pitchFamily="34" charset="0"/>
              <a:buChar char="•"/>
            </a:pPr>
            <a:r>
              <a:rPr lang="en-US" dirty="0">
                <a:solidFill>
                  <a:schemeClr val="bg1"/>
                </a:solidFill>
              </a:rPr>
              <a:t>This module has a number of functions to support </a:t>
            </a:r>
            <a:r>
              <a:rPr lang="en-US" dirty="0" smtClean="0">
                <a:solidFill>
                  <a:schemeClr val="bg1"/>
                </a:solidFill>
              </a:rPr>
              <a:t>the copying </a:t>
            </a:r>
            <a:r>
              <a:rPr lang="en-US" dirty="0">
                <a:solidFill>
                  <a:schemeClr val="bg1"/>
                </a:solidFill>
              </a:rPr>
              <a:t>and removal of files. </a:t>
            </a:r>
            <a:endParaRPr lang="en-US" dirty="0" smtClean="0">
              <a:solidFill>
                <a:schemeClr val="bg1"/>
              </a:solidFill>
            </a:endParaRPr>
          </a:p>
          <a:p>
            <a:pPr marL="285750" indent="-285750">
              <a:buFont typeface="Arial" pitchFamily="34" charset="0"/>
              <a:buChar char="•"/>
            </a:pPr>
            <a:r>
              <a:rPr lang="en-US" dirty="0" smtClean="0">
                <a:solidFill>
                  <a:schemeClr val="bg1"/>
                </a:solidFill>
              </a:rPr>
              <a:t> </a:t>
            </a:r>
            <a:r>
              <a:rPr lang="en-US" dirty="0">
                <a:solidFill>
                  <a:schemeClr val="bg1"/>
                </a:solidFill>
              </a:rPr>
              <a:t>In order to use the module, </a:t>
            </a:r>
            <a:r>
              <a:rPr lang="en-US" dirty="0" smtClean="0">
                <a:solidFill>
                  <a:schemeClr val="bg1"/>
                </a:solidFill>
              </a:rPr>
              <a:t>the user </a:t>
            </a:r>
            <a:r>
              <a:rPr lang="en-US" dirty="0">
                <a:solidFill>
                  <a:schemeClr val="bg1"/>
                </a:solidFill>
              </a:rPr>
              <a:t>would have to import the module </a:t>
            </a:r>
            <a:r>
              <a:rPr lang="en-US" dirty="0" err="1">
                <a:solidFill>
                  <a:schemeClr val="bg1"/>
                </a:solidFill>
              </a:rPr>
              <a:t>shutil</a:t>
            </a:r>
            <a:r>
              <a:rPr lang="en-US" dirty="0" smtClean="0">
                <a:solidFill>
                  <a:schemeClr val="bg1"/>
                </a:solidFill>
              </a:rPr>
              <a:t>. As:</a:t>
            </a:r>
          </a:p>
          <a:p>
            <a:r>
              <a:rPr lang="en-US" dirty="0">
                <a:solidFill>
                  <a:schemeClr val="bg1"/>
                </a:solidFill>
              </a:rPr>
              <a:t> </a:t>
            </a:r>
            <a:r>
              <a:rPr lang="en-US" dirty="0" smtClean="0">
                <a:solidFill>
                  <a:schemeClr val="bg1"/>
                </a:solidFill>
              </a:rPr>
              <a:t>    </a:t>
            </a:r>
            <a:r>
              <a:rPr lang="en-US" dirty="0" smtClean="0">
                <a:solidFill>
                  <a:schemeClr val="bg1"/>
                </a:solidFill>
              </a:rPr>
              <a:t>“ </a:t>
            </a:r>
            <a:r>
              <a:rPr lang="en-US" dirty="0">
                <a:solidFill>
                  <a:schemeClr val="bg1"/>
                </a:solidFill>
              </a:rPr>
              <a:t>import </a:t>
            </a:r>
            <a:r>
              <a:rPr lang="en-US" dirty="0" err="1">
                <a:solidFill>
                  <a:schemeClr val="bg1"/>
                </a:solidFill>
              </a:rPr>
              <a:t>shutil</a:t>
            </a:r>
            <a:r>
              <a:rPr lang="en-US" dirty="0">
                <a:solidFill>
                  <a:schemeClr val="bg1"/>
                </a:solidFill>
              </a:rPr>
              <a:t> </a:t>
            </a:r>
            <a:r>
              <a:rPr lang="en-US" dirty="0" smtClean="0">
                <a:solidFill>
                  <a:schemeClr val="bg1"/>
                </a:solidFill>
              </a:rPr>
              <a:t>“ </a:t>
            </a:r>
            <a:endParaRPr lang="en-IN" dirty="0">
              <a:solidFill>
                <a:schemeClr val="bg1"/>
              </a:solidFill>
            </a:endParaRPr>
          </a:p>
        </p:txBody>
      </p:sp>
      <p:sp>
        <p:nvSpPr>
          <p:cNvPr id="6" name="Rectangle 5"/>
          <p:cNvSpPr/>
          <p:nvPr/>
        </p:nvSpPr>
        <p:spPr>
          <a:xfrm>
            <a:off x="768497" y="3356992"/>
            <a:ext cx="9145016" cy="2585323"/>
          </a:xfrm>
          <a:prstGeom prst="rect">
            <a:avLst/>
          </a:prstGeom>
          <a:solidFill>
            <a:schemeClr val="accent1">
              <a:lumMod val="50000"/>
            </a:schemeClr>
          </a:solidFill>
        </p:spPr>
        <p:txBody>
          <a:bodyPr wrap="square">
            <a:spAutoFit/>
          </a:bodyPr>
          <a:lstStyle/>
          <a:p>
            <a:r>
              <a:rPr lang="en-US" b="1" dirty="0" smtClean="0">
                <a:solidFill>
                  <a:schemeClr val="bg1"/>
                </a:solidFill>
              </a:rPr>
              <a:t>import </a:t>
            </a:r>
            <a:r>
              <a:rPr lang="en-US" b="1" dirty="0" err="1" smtClean="0">
                <a:solidFill>
                  <a:schemeClr val="bg1"/>
                </a:solidFill>
              </a:rPr>
              <a:t>shutil</a:t>
            </a:r>
            <a:endParaRPr lang="en-US" b="1" dirty="0" smtClean="0">
              <a:solidFill>
                <a:schemeClr val="bg1"/>
              </a:solidFill>
            </a:endParaRPr>
          </a:p>
          <a:p>
            <a:endParaRPr lang="en-US" dirty="0">
              <a:solidFill>
                <a:schemeClr val="bg1"/>
              </a:solidFill>
            </a:endParaRPr>
          </a:p>
          <a:p>
            <a:r>
              <a:rPr lang="en-US" b="1" dirty="0" err="1">
                <a:solidFill>
                  <a:schemeClr val="bg1"/>
                </a:solidFill>
              </a:rPr>
              <a:t>shutil.copy</a:t>
            </a:r>
            <a:r>
              <a:rPr lang="en-US" b="1" dirty="0">
                <a:solidFill>
                  <a:schemeClr val="bg1"/>
                </a:solidFill>
              </a:rPr>
              <a:t>(</a:t>
            </a:r>
            <a:r>
              <a:rPr lang="en-US" b="1" dirty="0" err="1">
                <a:solidFill>
                  <a:schemeClr val="bg1"/>
                </a:solidFill>
              </a:rPr>
              <a:t>src</a:t>
            </a:r>
            <a:r>
              <a:rPr lang="en-US" b="1" dirty="0">
                <a:solidFill>
                  <a:schemeClr val="bg1"/>
                </a:solidFill>
              </a:rPr>
              <a:t>, </a:t>
            </a:r>
            <a:r>
              <a:rPr lang="en-US" b="1" dirty="0" err="1">
                <a:solidFill>
                  <a:schemeClr val="bg1"/>
                </a:solidFill>
              </a:rPr>
              <a:t>dst</a:t>
            </a:r>
            <a:r>
              <a:rPr lang="en-US" b="1" dirty="0">
                <a:solidFill>
                  <a:schemeClr val="bg1"/>
                </a:solidFill>
              </a:rPr>
              <a:t>, *, </a:t>
            </a:r>
            <a:r>
              <a:rPr lang="en-US" b="1" dirty="0" err="1">
                <a:solidFill>
                  <a:schemeClr val="bg1"/>
                </a:solidFill>
              </a:rPr>
              <a:t>follow_symlinks</a:t>
            </a:r>
            <a:r>
              <a:rPr lang="en-US" b="1" dirty="0">
                <a:solidFill>
                  <a:schemeClr val="bg1"/>
                </a:solidFill>
              </a:rPr>
              <a:t>=True) </a:t>
            </a:r>
            <a:endParaRPr lang="en-US" b="1" dirty="0" smtClean="0">
              <a:solidFill>
                <a:schemeClr val="bg1"/>
              </a:solidFill>
            </a:endParaRPr>
          </a:p>
          <a:p>
            <a:endParaRPr lang="en-US" dirty="0">
              <a:solidFill>
                <a:schemeClr val="bg1"/>
              </a:solidFill>
            </a:endParaRPr>
          </a:p>
          <a:p>
            <a:r>
              <a:rPr lang="en-US" dirty="0" smtClean="0">
                <a:solidFill>
                  <a:schemeClr val="bg1"/>
                </a:solidFill>
              </a:rPr>
              <a:t>This </a:t>
            </a:r>
            <a:r>
              <a:rPr lang="en-US" dirty="0">
                <a:solidFill>
                  <a:schemeClr val="bg1"/>
                </a:solidFill>
              </a:rPr>
              <a:t>function copies the source file to the destination </a:t>
            </a:r>
            <a:endParaRPr lang="en-US" dirty="0" smtClean="0">
              <a:solidFill>
                <a:schemeClr val="bg1"/>
              </a:solidFill>
            </a:endParaRPr>
          </a:p>
          <a:p>
            <a:r>
              <a:rPr lang="en-US" dirty="0" smtClean="0">
                <a:solidFill>
                  <a:schemeClr val="bg1"/>
                </a:solidFill>
              </a:rPr>
              <a:t>The </a:t>
            </a:r>
            <a:r>
              <a:rPr lang="en-US" dirty="0">
                <a:solidFill>
                  <a:schemeClr val="bg1"/>
                </a:solidFill>
              </a:rPr>
              <a:t>source and the destination arguments have to be </a:t>
            </a:r>
            <a:r>
              <a:rPr lang="en-US" dirty="0" smtClean="0">
                <a:solidFill>
                  <a:schemeClr val="bg1"/>
                </a:solidFill>
              </a:rPr>
              <a:t>strings</a:t>
            </a:r>
          </a:p>
          <a:p>
            <a:endParaRPr lang="en-US" dirty="0">
              <a:solidFill>
                <a:schemeClr val="bg1"/>
              </a:solidFill>
            </a:endParaRPr>
          </a:p>
          <a:p>
            <a:r>
              <a:rPr lang="en-IN" b="1" dirty="0" err="1">
                <a:solidFill>
                  <a:schemeClr val="bg1"/>
                </a:solidFill>
              </a:rPr>
              <a:t>shutil.move</a:t>
            </a:r>
            <a:r>
              <a:rPr lang="en-IN" b="1" dirty="0">
                <a:solidFill>
                  <a:schemeClr val="bg1"/>
                </a:solidFill>
              </a:rPr>
              <a:t>(</a:t>
            </a:r>
            <a:r>
              <a:rPr lang="en-IN" b="1" i="1" dirty="0" err="1">
                <a:solidFill>
                  <a:schemeClr val="bg1"/>
                </a:solidFill>
              </a:rPr>
              <a:t>src</a:t>
            </a:r>
            <a:r>
              <a:rPr lang="en-IN" b="1" dirty="0">
                <a:solidFill>
                  <a:schemeClr val="bg1"/>
                </a:solidFill>
              </a:rPr>
              <a:t>, </a:t>
            </a:r>
            <a:r>
              <a:rPr lang="en-IN" b="1" i="1" dirty="0" err="1">
                <a:solidFill>
                  <a:schemeClr val="bg1"/>
                </a:solidFill>
              </a:rPr>
              <a:t>dst</a:t>
            </a:r>
            <a:r>
              <a:rPr lang="en-IN" b="1" dirty="0">
                <a:solidFill>
                  <a:schemeClr val="bg1"/>
                </a:solidFill>
              </a:rPr>
              <a:t>, </a:t>
            </a:r>
            <a:r>
              <a:rPr lang="en-IN" b="1" i="1" dirty="0" err="1" smtClean="0">
                <a:solidFill>
                  <a:schemeClr val="bg1"/>
                </a:solidFill>
              </a:rPr>
              <a:t>copy_function</a:t>
            </a:r>
            <a:r>
              <a:rPr lang="en-IN" b="1" i="1" dirty="0" smtClean="0">
                <a:solidFill>
                  <a:schemeClr val="bg1"/>
                </a:solidFill>
              </a:rPr>
              <a:t>=copy2)</a:t>
            </a:r>
          </a:p>
          <a:p>
            <a:r>
              <a:rPr lang="en-US" dirty="0">
                <a:solidFill>
                  <a:schemeClr val="bg1"/>
                </a:solidFill>
              </a:rPr>
              <a:t>Recursively move a file or directory (</a:t>
            </a:r>
            <a:r>
              <a:rPr lang="en-US" i="1" dirty="0" err="1">
                <a:solidFill>
                  <a:schemeClr val="bg1"/>
                </a:solidFill>
              </a:rPr>
              <a:t>src</a:t>
            </a:r>
            <a:r>
              <a:rPr lang="en-US" dirty="0">
                <a:solidFill>
                  <a:schemeClr val="bg1"/>
                </a:solidFill>
              </a:rPr>
              <a:t>) to another location (</a:t>
            </a:r>
            <a:r>
              <a:rPr lang="en-US" i="1" dirty="0" err="1">
                <a:solidFill>
                  <a:schemeClr val="bg1"/>
                </a:solidFill>
              </a:rPr>
              <a:t>dst</a:t>
            </a:r>
            <a:r>
              <a:rPr lang="en-US" dirty="0">
                <a:solidFill>
                  <a:schemeClr val="bg1"/>
                </a:solidFill>
              </a:rPr>
              <a:t>) and return the destination.</a:t>
            </a:r>
            <a:endParaRPr lang="en-IN" dirty="0">
              <a:solidFill>
                <a:schemeClr val="bg1"/>
              </a:solidFill>
            </a:endParaRPr>
          </a:p>
        </p:txBody>
      </p:sp>
      <p:sp>
        <p:nvSpPr>
          <p:cNvPr id="3" name="Rectangle 2"/>
          <p:cNvSpPr/>
          <p:nvPr/>
        </p:nvSpPr>
        <p:spPr>
          <a:xfrm>
            <a:off x="768497" y="2875002"/>
            <a:ext cx="1965603" cy="369332"/>
          </a:xfrm>
          <a:prstGeom prst="rect">
            <a:avLst/>
          </a:prstGeom>
        </p:spPr>
        <p:txBody>
          <a:bodyPr wrap="none">
            <a:spAutoFit/>
          </a:bodyPr>
          <a:lstStyle/>
          <a:p>
            <a:r>
              <a:rPr lang="en-US" b="1" dirty="0"/>
              <a:t>Sample </a:t>
            </a:r>
            <a:r>
              <a:rPr lang="en-US" b="1" dirty="0" smtClean="0"/>
              <a:t>methods:</a:t>
            </a:r>
            <a:r>
              <a:rPr lang="en-US" dirty="0" smtClean="0"/>
              <a:t> </a:t>
            </a:r>
            <a:endParaRPr lang="en-US" dirty="0"/>
          </a:p>
        </p:txBody>
      </p:sp>
    </p:spTree>
    <p:extLst>
      <p:ext uri="{BB962C8B-B14F-4D97-AF65-F5344CB8AC3E}">
        <p14:creationId xmlns:p14="http://schemas.microsoft.com/office/powerpoint/2010/main" val="269050358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8752" y="476672"/>
            <a:ext cx="10604499" cy="511013"/>
          </a:xfrm>
        </p:spPr>
        <p:txBody>
          <a:bodyPr/>
          <a:lstStyle/>
          <a:p>
            <a:r>
              <a:rPr lang="en-US" sz="4000" b="1" cap="none" dirty="0" smtClean="0">
                <a:solidFill>
                  <a:schemeClr val="tx1"/>
                </a:solidFill>
              </a:rPr>
              <a:t>‘</a:t>
            </a:r>
            <a:r>
              <a:rPr lang="en-US" sz="4000" b="1" cap="none" dirty="0" err="1" smtClean="0">
                <a:solidFill>
                  <a:schemeClr val="tx1"/>
                </a:solidFill>
              </a:rPr>
              <a:t>filecmp</a:t>
            </a:r>
            <a:r>
              <a:rPr lang="en-US" sz="4000" b="1" cap="none" dirty="0" smtClean="0">
                <a:solidFill>
                  <a:schemeClr val="tx1"/>
                </a:solidFill>
              </a:rPr>
              <a:t>’ Module</a:t>
            </a:r>
            <a:endParaRPr lang="en-IN" sz="4000" b="1" cap="none" dirty="0">
              <a:solidFill>
                <a:schemeClr val="tx1"/>
              </a:solidFill>
            </a:endParaRPr>
          </a:p>
        </p:txBody>
      </p:sp>
      <p:sp>
        <p:nvSpPr>
          <p:cNvPr id="5" name="Rectangle 4"/>
          <p:cNvSpPr/>
          <p:nvPr/>
        </p:nvSpPr>
        <p:spPr>
          <a:xfrm>
            <a:off x="911932" y="2492895"/>
            <a:ext cx="9893085" cy="3416320"/>
          </a:xfrm>
          <a:prstGeom prst="rect">
            <a:avLst/>
          </a:prstGeom>
          <a:solidFill>
            <a:schemeClr val="accent1">
              <a:lumMod val="50000"/>
            </a:schemeClr>
          </a:solidFill>
        </p:spPr>
        <p:txBody>
          <a:bodyPr wrap="square">
            <a:spAutoFit/>
          </a:bodyPr>
          <a:lstStyle/>
          <a:p>
            <a:endParaRPr lang="en-US" dirty="0" smtClean="0">
              <a:solidFill>
                <a:schemeClr val="bg1"/>
              </a:solidFill>
            </a:endParaRPr>
          </a:p>
          <a:p>
            <a:r>
              <a:rPr lang="en-US" b="1" dirty="0" err="1" smtClean="0">
                <a:solidFill>
                  <a:schemeClr val="bg1"/>
                </a:solidFill>
              </a:rPr>
              <a:t>filecmp.cmp</a:t>
            </a:r>
            <a:r>
              <a:rPr lang="en-US" b="1" dirty="0" smtClean="0">
                <a:solidFill>
                  <a:schemeClr val="bg1"/>
                </a:solidFill>
              </a:rPr>
              <a:t>(f1</a:t>
            </a:r>
            <a:r>
              <a:rPr lang="en-US" b="1" dirty="0">
                <a:solidFill>
                  <a:schemeClr val="bg1"/>
                </a:solidFill>
              </a:rPr>
              <a:t>, f2, shallow=True)</a:t>
            </a:r>
            <a:r>
              <a:rPr lang="en-US" dirty="0">
                <a:solidFill>
                  <a:schemeClr val="bg1"/>
                </a:solidFill>
              </a:rPr>
              <a:t> </a:t>
            </a:r>
            <a:r>
              <a:rPr lang="en-US" dirty="0" smtClean="0">
                <a:solidFill>
                  <a:schemeClr val="bg1"/>
                </a:solidFill>
              </a:rPr>
              <a:t>:</a:t>
            </a:r>
          </a:p>
          <a:p>
            <a:r>
              <a:rPr lang="en-US" dirty="0" smtClean="0">
                <a:solidFill>
                  <a:schemeClr val="bg1"/>
                </a:solidFill>
              </a:rPr>
              <a:t>This </a:t>
            </a:r>
            <a:r>
              <a:rPr lang="en-US" dirty="0">
                <a:solidFill>
                  <a:schemeClr val="bg1"/>
                </a:solidFill>
              </a:rPr>
              <a:t>allows us to compare the </a:t>
            </a:r>
            <a:r>
              <a:rPr lang="en-US" dirty="0" smtClean="0">
                <a:solidFill>
                  <a:schemeClr val="bg1"/>
                </a:solidFill>
              </a:rPr>
              <a:t>files </a:t>
            </a:r>
            <a:r>
              <a:rPr lang="en-US" dirty="0">
                <a:solidFill>
                  <a:schemeClr val="bg1"/>
                </a:solidFill>
              </a:rPr>
              <a:t>f1 and f2, Returns True if they are equal, Return False otherwise </a:t>
            </a:r>
            <a:endParaRPr lang="en-US" dirty="0" smtClean="0">
              <a:solidFill>
                <a:schemeClr val="bg1"/>
              </a:solidFill>
            </a:endParaRPr>
          </a:p>
          <a:p>
            <a:endParaRPr lang="en-US" dirty="0" smtClean="0">
              <a:solidFill>
                <a:schemeClr val="bg1"/>
              </a:solidFill>
            </a:endParaRPr>
          </a:p>
          <a:p>
            <a:r>
              <a:rPr lang="en-US" b="1" dirty="0" err="1" smtClean="0">
                <a:solidFill>
                  <a:schemeClr val="bg1"/>
                </a:solidFill>
              </a:rPr>
              <a:t>filecmp.cmpfiles</a:t>
            </a:r>
            <a:r>
              <a:rPr lang="en-US" b="1" dirty="0" smtClean="0">
                <a:solidFill>
                  <a:schemeClr val="bg1"/>
                </a:solidFill>
              </a:rPr>
              <a:t>(directory1</a:t>
            </a:r>
            <a:r>
              <a:rPr lang="en-US" b="1" dirty="0">
                <a:solidFill>
                  <a:schemeClr val="bg1"/>
                </a:solidFill>
              </a:rPr>
              <a:t>, directory2, </a:t>
            </a:r>
            <a:r>
              <a:rPr lang="en-US" b="1" dirty="0" err="1">
                <a:solidFill>
                  <a:schemeClr val="bg1"/>
                </a:solidFill>
              </a:rPr>
              <a:t>commonname</a:t>
            </a:r>
            <a:r>
              <a:rPr lang="en-US" b="1" dirty="0">
                <a:solidFill>
                  <a:schemeClr val="bg1"/>
                </a:solidFill>
              </a:rPr>
              <a:t>, shallow=True) </a:t>
            </a:r>
            <a:r>
              <a:rPr lang="en-US" b="1" dirty="0" smtClean="0">
                <a:solidFill>
                  <a:schemeClr val="bg1"/>
                </a:solidFill>
              </a:rPr>
              <a:t>:</a:t>
            </a:r>
          </a:p>
          <a:p>
            <a:r>
              <a:rPr lang="en-US" dirty="0" smtClean="0">
                <a:solidFill>
                  <a:schemeClr val="bg1"/>
                </a:solidFill>
              </a:rPr>
              <a:t>This </a:t>
            </a:r>
            <a:r>
              <a:rPr lang="en-US" dirty="0">
                <a:solidFill>
                  <a:schemeClr val="bg1"/>
                </a:solidFill>
              </a:rPr>
              <a:t>function </a:t>
            </a:r>
            <a:r>
              <a:rPr lang="en-US" dirty="0" smtClean="0">
                <a:solidFill>
                  <a:schemeClr val="bg1"/>
                </a:solidFill>
              </a:rPr>
              <a:t>compares </a:t>
            </a:r>
            <a:r>
              <a:rPr lang="en-US" dirty="0">
                <a:solidFill>
                  <a:schemeClr val="bg1"/>
                </a:solidFill>
              </a:rPr>
              <a:t>the files in the two directories directory1 and directory2 whose names are given by common. </a:t>
            </a:r>
            <a:r>
              <a:rPr lang="en-US" dirty="0" smtClean="0">
                <a:solidFill>
                  <a:schemeClr val="bg1"/>
                </a:solidFill>
              </a:rPr>
              <a:t>It </a:t>
            </a:r>
            <a:r>
              <a:rPr lang="en-US" dirty="0">
                <a:solidFill>
                  <a:schemeClr val="bg1"/>
                </a:solidFill>
              </a:rPr>
              <a:t>returns three lists of </a:t>
            </a:r>
            <a:r>
              <a:rPr lang="en-US" dirty="0" smtClean="0">
                <a:solidFill>
                  <a:schemeClr val="bg1"/>
                </a:solidFill>
              </a:rPr>
              <a:t>files: </a:t>
            </a:r>
            <a:r>
              <a:rPr lang="en-US" dirty="0" err="1">
                <a:solidFill>
                  <a:schemeClr val="bg1"/>
                </a:solidFill>
              </a:rPr>
              <a:t>match,mismatch</a:t>
            </a:r>
            <a:r>
              <a:rPr lang="en-US" dirty="0">
                <a:solidFill>
                  <a:schemeClr val="bg1"/>
                </a:solidFill>
              </a:rPr>
              <a:t>, error </a:t>
            </a:r>
            <a:r>
              <a:rPr lang="en-US" dirty="0" smtClean="0">
                <a:solidFill>
                  <a:schemeClr val="bg1"/>
                </a:solidFill>
              </a:rPr>
              <a:t>file</a:t>
            </a:r>
          </a:p>
          <a:p>
            <a:endParaRPr lang="en-US" dirty="0">
              <a:solidFill>
                <a:schemeClr val="bg1"/>
              </a:solidFill>
            </a:endParaRPr>
          </a:p>
          <a:p>
            <a:r>
              <a:rPr lang="en-US" b="1" dirty="0" err="1">
                <a:solidFill>
                  <a:schemeClr val="bg1"/>
                </a:solidFill>
              </a:rPr>
              <a:t>filecmp.clear_cache</a:t>
            </a:r>
            <a:r>
              <a:rPr lang="en-US" b="1" dirty="0" smtClean="0">
                <a:solidFill>
                  <a:schemeClr val="bg1"/>
                </a:solidFill>
              </a:rPr>
              <a:t>():</a:t>
            </a:r>
          </a:p>
          <a:p>
            <a:r>
              <a:rPr lang="en-US" dirty="0" smtClean="0">
                <a:solidFill>
                  <a:schemeClr val="bg1"/>
                </a:solidFill>
              </a:rPr>
              <a:t>Clear </a:t>
            </a:r>
            <a:r>
              <a:rPr lang="en-US" dirty="0">
                <a:solidFill>
                  <a:schemeClr val="bg1"/>
                </a:solidFill>
              </a:rPr>
              <a:t>the </a:t>
            </a:r>
            <a:r>
              <a:rPr lang="en-US" dirty="0" err="1">
                <a:solidFill>
                  <a:schemeClr val="bg1"/>
                </a:solidFill>
              </a:rPr>
              <a:t>filecmp</a:t>
            </a:r>
            <a:r>
              <a:rPr lang="en-US" dirty="0">
                <a:solidFill>
                  <a:schemeClr val="bg1"/>
                </a:solidFill>
              </a:rPr>
              <a:t> cache. This may be useful if a file is compared so quickly after it is modified that it is within the </a:t>
            </a:r>
            <a:r>
              <a:rPr lang="en-US" dirty="0" smtClean="0">
                <a:solidFill>
                  <a:schemeClr val="bg1"/>
                </a:solidFill>
              </a:rPr>
              <a:t>time </a:t>
            </a:r>
            <a:r>
              <a:rPr lang="en-US" dirty="0">
                <a:solidFill>
                  <a:schemeClr val="bg1"/>
                </a:solidFill>
              </a:rPr>
              <a:t>resolution of the underlying </a:t>
            </a:r>
            <a:r>
              <a:rPr lang="en-US" dirty="0" smtClean="0">
                <a:solidFill>
                  <a:schemeClr val="bg1"/>
                </a:solidFill>
              </a:rPr>
              <a:t>file system</a:t>
            </a:r>
            <a:r>
              <a:rPr lang="en-US" dirty="0" smtClean="0">
                <a:solidFill>
                  <a:schemeClr val="bg1"/>
                </a:solidFill>
              </a:rPr>
              <a:t>.</a:t>
            </a:r>
          </a:p>
          <a:p>
            <a:endParaRPr lang="en-IN" dirty="0">
              <a:solidFill>
                <a:schemeClr val="bg1"/>
              </a:solidFill>
            </a:endParaRPr>
          </a:p>
        </p:txBody>
      </p:sp>
      <p:sp>
        <p:nvSpPr>
          <p:cNvPr id="3" name="Rectangle 2"/>
          <p:cNvSpPr/>
          <p:nvPr/>
        </p:nvSpPr>
        <p:spPr>
          <a:xfrm>
            <a:off x="891172" y="1412776"/>
            <a:ext cx="7365068" cy="369332"/>
          </a:xfrm>
          <a:prstGeom prst="rect">
            <a:avLst/>
          </a:prstGeom>
        </p:spPr>
        <p:txBody>
          <a:bodyPr wrap="square">
            <a:spAutoFit/>
          </a:bodyPr>
          <a:lstStyle/>
          <a:p>
            <a:pPr marL="285750" indent="-285750">
              <a:buFont typeface="Arial" pitchFamily="34" charset="0"/>
              <a:buChar char="•"/>
            </a:pPr>
            <a:r>
              <a:rPr lang="en-US" dirty="0" smtClean="0"/>
              <a:t> </a:t>
            </a:r>
            <a:r>
              <a:rPr lang="en-US" dirty="0"/>
              <a:t>This module helps in comparing files in directories or different directories</a:t>
            </a:r>
            <a:endParaRPr lang="en-IN" dirty="0"/>
          </a:p>
        </p:txBody>
      </p:sp>
      <p:sp>
        <p:nvSpPr>
          <p:cNvPr id="4" name="Rectangle 3"/>
          <p:cNvSpPr/>
          <p:nvPr/>
        </p:nvSpPr>
        <p:spPr>
          <a:xfrm>
            <a:off x="873170" y="1968425"/>
            <a:ext cx="2764539" cy="369332"/>
          </a:xfrm>
          <a:prstGeom prst="rect">
            <a:avLst/>
          </a:prstGeom>
        </p:spPr>
        <p:txBody>
          <a:bodyPr wrap="none">
            <a:spAutoFit/>
          </a:bodyPr>
          <a:lstStyle/>
          <a:p>
            <a:r>
              <a:rPr lang="en-US" b="1" dirty="0"/>
              <a:t>Some of the functions </a:t>
            </a:r>
            <a:r>
              <a:rPr lang="en-US" b="1" dirty="0" smtClean="0"/>
              <a:t>are: </a:t>
            </a:r>
            <a:endParaRPr lang="en-IN" b="1" dirty="0"/>
          </a:p>
        </p:txBody>
      </p:sp>
    </p:spTree>
    <p:extLst>
      <p:ext uri="{BB962C8B-B14F-4D97-AF65-F5344CB8AC3E}">
        <p14:creationId xmlns:p14="http://schemas.microsoft.com/office/powerpoint/2010/main" val="4195051141"/>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48189" y="476672"/>
            <a:ext cx="10604499" cy="511013"/>
          </a:xfrm>
        </p:spPr>
        <p:txBody>
          <a:bodyPr/>
          <a:lstStyle/>
          <a:p>
            <a:r>
              <a:rPr lang="en-US" sz="4000" b="1" cap="none" dirty="0" smtClean="0">
                <a:solidFill>
                  <a:schemeClr val="tx1"/>
                </a:solidFill>
              </a:rPr>
              <a:t>‘glob’ Module</a:t>
            </a:r>
            <a:endParaRPr lang="en-IN" sz="4000" b="1" cap="none" dirty="0">
              <a:solidFill>
                <a:schemeClr val="tx1"/>
              </a:solidFill>
            </a:endParaRPr>
          </a:p>
        </p:txBody>
      </p:sp>
      <p:sp>
        <p:nvSpPr>
          <p:cNvPr id="5" name="Rectangle 4"/>
          <p:cNvSpPr/>
          <p:nvPr/>
        </p:nvSpPr>
        <p:spPr>
          <a:xfrm>
            <a:off x="738752" y="1438915"/>
            <a:ext cx="7056895" cy="369332"/>
          </a:xfrm>
          <a:prstGeom prst="rect">
            <a:avLst/>
          </a:prstGeom>
        </p:spPr>
        <p:txBody>
          <a:bodyPr wrap="square">
            <a:spAutoFit/>
          </a:bodyPr>
          <a:lstStyle/>
          <a:p>
            <a:r>
              <a:rPr lang="en-US" dirty="0"/>
              <a:t>• This module finds all the files, matching a pattern as set by Unix rules</a:t>
            </a:r>
            <a:r>
              <a:rPr lang="en-US" dirty="0" smtClean="0"/>
              <a:t>.</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838" y="1949155"/>
            <a:ext cx="38290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078279" y="2311700"/>
            <a:ext cx="6096000" cy="923330"/>
          </a:xfrm>
          <a:prstGeom prst="rect">
            <a:avLst/>
          </a:prstGeom>
        </p:spPr>
        <p:txBody>
          <a:bodyPr>
            <a:spAutoFit/>
          </a:bodyPr>
          <a:lstStyle/>
          <a:p>
            <a:r>
              <a:rPr lang="en-US" dirty="0"/>
              <a:t>This takes another argument called “</a:t>
            </a:r>
            <a:r>
              <a:rPr lang="en-US" b="1" i="1" dirty="0"/>
              <a:t>recursive = True”. </a:t>
            </a:r>
            <a:endParaRPr lang="en-US" b="1" i="1" dirty="0" smtClean="0"/>
          </a:p>
          <a:p>
            <a:r>
              <a:rPr lang="en-US" dirty="0" smtClean="0"/>
              <a:t>If </a:t>
            </a:r>
            <a:r>
              <a:rPr lang="en-US" dirty="0"/>
              <a:t>this is specified </a:t>
            </a:r>
            <a:r>
              <a:rPr lang="en-US" dirty="0" smtClean="0"/>
              <a:t>,then </a:t>
            </a:r>
            <a:r>
              <a:rPr lang="en-US" dirty="0"/>
              <a:t>the search happens for all the folders within the directory</a:t>
            </a:r>
            <a:endParaRPr lang="en-IN" dirty="0"/>
          </a:p>
        </p:txBody>
      </p:sp>
    </p:spTree>
    <p:extLst>
      <p:ext uri="{BB962C8B-B14F-4D97-AF65-F5344CB8AC3E}">
        <p14:creationId xmlns:p14="http://schemas.microsoft.com/office/powerpoint/2010/main" val="2621465061"/>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7408" y="548680"/>
            <a:ext cx="10604499" cy="511013"/>
          </a:xfrm>
        </p:spPr>
        <p:txBody>
          <a:bodyPr/>
          <a:lstStyle/>
          <a:p>
            <a:r>
              <a:rPr lang="en-US" sz="4000" b="1" cap="none" dirty="0" smtClean="0">
                <a:solidFill>
                  <a:schemeClr val="tx1"/>
                </a:solidFill>
              </a:rPr>
              <a:t>‘pickle’ </a:t>
            </a:r>
            <a:r>
              <a:rPr lang="en-US" sz="4000" b="1" cap="none" dirty="0">
                <a:solidFill>
                  <a:schemeClr val="tx1"/>
                </a:solidFill>
              </a:rPr>
              <a:t>Module</a:t>
            </a:r>
            <a:endParaRPr lang="en-IN" sz="4000" b="1" cap="none" dirty="0">
              <a:solidFill>
                <a:schemeClr val="tx1"/>
              </a:solidFill>
            </a:endParaRPr>
          </a:p>
        </p:txBody>
      </p:sp>
      <p:sp>
        <p:nvSpPr>
          <p:cNvPr id="4" name="Rectangle 3"/>
          <p:cNvSpPr/>
          <p:nvPr/>
        </p:nvSpPr>
        <p:spPr>
          <a:xfrm>
            <a:off x="767408" y="1484784"/>
            <a:ext cx="10585176" cy="1754326"/>
          </a:xfrm>
          <a:prstGeom prst="rect">
            <a:avLst/>
          </a:prstGeom>
          <a:solidFill>
            <a:schemeClr val="accent1"/>
          </a:solidFill>
        </p:spPr>
        <p:txBody>
          <a:bodyPr wrap="square">
            <a:spAutoFit/>
          </a:bodyPr>
          <a:lstStyle/>
          <a:p>
            <a:r>
              <a:rPr lang="en-US" b="1" i="1" dirty="0">
                <a:solidFill>
                  <a:schemeClr val="bg1"/>
                </a:solidFill>
              </a:rPr>
              <a:t>Pickling </a:t>
            </a:r>
            <a:r>
              <a:rPr lang="en-US" b="1" i="1" dirty="0" smtClean="0">
                <a:solidFill>
                  <a:schemeClr val="bg1"/>
                </a:solidFill>
              </a:rPr>
              <a:t>(serialization/</a:t>
            </a:r>
            <a:r>
              <a:rPr lang="en-US" b="1" i="1" dirty="0" err="1" smtClean="0">
                <a:solidFill>
                  <a:schemeClr val="bg1"/>
                </a:solidFill>
              </a:rPr>
              <a:t>marshalling</a:t>
            </a:r>
            <a:r>
              <a:rPr lang="en-US" b="1" i="1" dirty="0" smtClean="0">
                <a:solidFill>
                  <a:schemeClr val="bg1"/>
                </a:solidFill>
              </a:rPr>
              <a:t>/flattening</a:t>
            </a:r>
            <a:r>
              <a:rPr lang="en-US" dirty="0" smtClean="0">
                <a:solidFill>
                  <a:schemeClr val="bg1"/>
                </a:solidFill>
              </a:rPr>
              <a:t>) is </a:t>
            </a:r>
            <a:r>
              <a:rPr lang="en-US" dirty="0">
                <a:solidFill>
                  <a:schemeClr val="bg1"/>
                </a:solidFill>
              </a:rPr>
              <a:t>a way to convert a </a:t>
            </a:r>
            <a:r>
              <a:rPr lang="en-US" dirty="0" smtClean="0">
                <a:solidFill>
                  <a:schemeClr val="bg1"/>
                </a:solidFill>
              </a:rPr>
              <a:t>Python </a:t>
            </a:r>
            <a:r>
              <a:rPr lang="en-US" dirty="0">
                <a:solidFill>
                  <a:schemeClr val="bg1"/>
                </a:solidFill>
              </a:rPr>
              <a:t>object (list, </a:t>
            </a:r>
            <a:r>
              <a:rPr lang="en-US" dirty="0" smtClean="0">
                <a:solidFill>
                  <a:schemeClr val="bg1"/>
                </a:solidFill>
              </a:rPr>
              <a:t>dictionary, </a:t>
            </a:r>
            <a:r>
              <a:rPr lang="en-US" dirty="0">
                <a:solidFill>
                  <a:schemeClr val="bg1"/>
                </a:solidFill>
              </a:rPr>
              <a:t>etc.) into a </a:t>
            </a:r>
            <a:r>
              <a:rPr lang="en-US" dirty="0" smtClean="0">
                <a:solidFill>
                  <a:schemeClr val="bg1"/>
                </a:solidFill>
              </a:rPr>
              <a:t>byte stream before writing to a file or database and  this stream </a:t>
            </a:r>
            <a:r>
              <a:rPr lang="en-US" dirty="0">
                <a:solidFill>
                  <a:schemeClr val="bg1"/>
                </a:solidFill>
              </a:rPr>
              <a:t>contains all the information necessary to reconstruct the </a:t>
            </a:r>
            <a:r>
              <a:rPr lang="en-US" dirty="0" smtClean="0">
                <a:solidFill>
                  <a:schemeClr val="bg1"/>
                </a:solidFill>
              </a:rPr>
              <a:t>object.</a:t>
            </a:r>
          </a:p>
          <a:p>
            <a:endParaRPr lang="en-US" dirty="0">
              <a:solidFill>
                <a:schemeClr val="bg1"/>
              </a:solidFill>
            </a:endParaRPr>
          </a:p>
          <a:p>
            <a:r>
              <a:rPr lang="en-US" dirty="0" smtClean="0">
                <a:solidFill>
                  <a:schemeClr val="bg1"/>
                </a:solidFill>
              </a:rPr>
              <a:t>The reverse process is known as </a:t>
            </a:r>
            <a:r>
              <a:rPr lang="en-US" b="1" i="1" dirty="0" err="1" smtClean="0">
                <a:solidFill>
                  <a:schemeClr val="bg1"/>
                </a:solidFill>
              </a:rPr>
              <a:t>unpickling</a:t>
            </a:r>
            <a:r>
              <a:rPr lang="en-US" b="1" i="1" dirty="0">
                <a:solidFill>
                  <a:schemeClr val="bg1"/>
                </a:solidFill>
              </a:rPr>
              <a:t> </a:t>
            </a:r>
            <a:r>
              <a:rPr lang="en-US" b="1" i="1" dirty="0" smtClean="0">
                <a:solidFill>
                  <a:schemeClr val="bg1"/>
                </a:solidFill>
              </a:rPr>
              <a:t>in which </a:t>
            </a:r>
            <a:r>
              <a:rPr lang="en-US" dirty="0">
                <a:solidFill>
                  <a:schemeClr val="bg1"/>
                </a:solidFill>
              </a:rPr>
              <a:t>a byte stream (from a binary file or bytes-like object) is converted back into </a:t>
            </a:r>
            <a:r>
              <a:rPr lang="en-US" dirty="0" smtClean="0">
                <a:solidFill>
                  <a:schemeClr val="bg1"/>
                </a:solidFill>
              </a:rPr>
              <a:t>a </a:t>
            </a:r>
            <a:r>
              <a:rPr lang="en-US" dirty="0">
                <a:solidFill>
                  <a:schemeClr val="bg1"/>
                </a:solidFill>
              </a:rPr>
              <a:t>Python object </a:t>
            </a:r>
            <a:r>
              <a:rPr lang="en-US" dirty="0" smtClean="0">
                <a:solidFill>
                  <a:schemeClr val="bg1"/>
                </a:solidFill>
              </a:rPr>
              <a:t>structure.</a:t>
            </a:r>
            <a:endParaRPr lang="en-IN" dirty="0">
              <a:solidFill>
                <a:schemeClr val="bg1"/>
              </a:solidFill>
            </a:endParaRPr>
          </a:p>
        </p:txBody>
      </p:sp>
      <p:sp>
        <p:nvSpPr>
          <p:cNvPr id="7" name="Rectangle 6"/>
          <p:cNvSpPr/>
          <p:nvPr/>
        </p:nvSpPr>
        <p:spPr>
          <a:xfrm>
            <a:off x="767408" y="3469560"/>
            <a:ext cx="10585176" cy="1754326"/>
          </a:xfrm>
          <a:prstGeom prst="rect">
            <a:avLst/>
          </a:prstGeom>
          <a:ln w="12700">
            <a:solidFill>
              <a:schemeClr val="tx1">
                <a:alpha val="66000"/>
              </a:schemeClr>
            </a:solidFill>
          </a:ln>
        </p:spPr>
        <p:txBody>
          <a:bodyPr wrap="square">
            <a:spAutoFit/>
          </a:bodyPr>
          <a:lstStyle/>
          <a:p>
            <a:r>
              <a:rPr lang="en-US" b="1" dirty="0"/>
              <a:t>Two major functions in this module are:</a:t>
            </a:r>
          </a:p>
          <a:p>
            <a:r>
              <a:rPr lang="en-US" dirty="0" smtClean="0"/>
              <a:t>1.  </a:t>
            </a:r>
            <a:r>
              <a:rPr lang="en-US" dirty="0" err="1" smtClean="0"/>
              <a:t>pickle.dump</a:t>
            </a:r>
            <a:r>
              <a:rPr lang="en-US" dirty="0" smtClean="0"/>
              <a:t>(</a:t>
            </a:r>
            <a:r>
              <a:rPr lang="en-US" dirty="0" err="1" smtClean="0"/>
              <a:t>obj</a:t>
            </a:r>
            <a:r>
              <a:rPr lang="en-US" dirty="0" smtClean="0"/>
              <a:t>, file, protocol=None, *, </a:t>
            </a:r>
            <a:r>
              <a:rPr lang="en-US" dirty="0" err="1" smtClean="0"/>
              <a:t>fix_imports</a:t>
            </a:r>
            <a:r>
              <a:rPr lang="en-US" dirty="0" smtClean="0"/>
              <a:t>=True, </a:t>
            </a:r>
            <a:r>
              <a:rPr lang="en-US" dirty="0" err="1" smtClean="0"/>
              <a:t>buffer_callback</a:t>
            </a:r>
            <a:r>
              <a:rPr lang="en-US" dirty="0" smtClean="0"/>
              <a:t>=None):  It writes the </a:t>
            </a:r>
            <a:r>
              <a:rPr lang="en-US" dirty="0"/>
              <a:t>pickled representation of the </a:t>
            </a:r>
            <a:r>
              <a:rPr lang="en-US" dirty="0" smtClean="0"/>
              <a:t>object </a:t>
            </a:r>
            <a:r>
              <a:rPr lang="en-US" dirty="0"/>
              <a:t>to the </a:t>
            </a:r>
            <a:r>
              <a:rPr lang="en-US" dirty="0" smtClean="0"/>
              <a:t>file </a:t>
            </a:r>
            <a:r>
              <a:rPr lang="en-US" dirty="0"/>
              <a:t>object file. </a:t>
            </a:r>
          </a:p>
          <a:p>
            <a:endParaRPr lang="en-US" dirty="0" smtClean="0"/>
          </a:p>
          <a:p>
            <a:r>
              <a:rPr lang="en-US" dirty="0" smtClean="0"/>
              <a:t>2</a:t>
            </a:r>
            <a:r>
              <a:rPr lang="en-US" dirty="0"/>
              <a:t>. </a:t>
            </a:r>
            <a:r>
              <a:rPr lang="en-US" dirty="0" err="1"/>
              <a:t>pickle.load</a:t>
            </a:r>
            <a:r>
              <a:rPr lang="en-US" dirty="0"/>
              <a:t>(file, *, </a:t>
            </a:r>
            <a:r>
              <a:rPr lang="en-US" dirty="0" err="1"/>
              <a:t>fix_imports</a:t>
            </a:r>
            <a:r>
              <a:rPr lang="en-US" dirty="0"/>
              <a:t>=True, encoding='ASCII', errors='strict', buffers=None</a:t>
            </a:r>
            <a:r>
              <a:rPr lang="en-US" dirty="0" smtClean="0"/>
              <a:t>) :  It reads the </a:t>
            </a:r>
            <a:r>
              <a:rPr lang="en-US" dirty="0"/>
              <a:t>pickled representation of an object from the </a:t>
            </a:r>
            <a:r>
              <a:rPr lang="en-US" dirty="0" smtClean="0"/>
              <a:t>file </a:t>
            </a:r>
            <a:r>
              <a:rPr lang="en-US" dirty="0"/>
              <a:t>object file and return the reconstituted </a:t>
            </a:r>
            <a:r>
              <a:rPr lang="en-US" dirty="0" smtClean="0"/>
              <a:t>object.</a:t>
            </a:r>
            <a:endParaRPr lang="en-US" dirty="0"/>
          </a:p>
        </p:txBody>
      </p:sp>
    </p:spTree>
    <p:extLst>
      <p:ext uri="{BB962C8B-B14F-4D97-AF65-F5344CB8AC3E}">
        <p14:creationId xmlns:p14="http://schemas.microsoft.com/office/powerpoint/2010/main" val="4245044191"/>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9416" y="476672"/>
            <a:ext cx="10604499" cy="511013"/>
          </a:xfrm>
        </p:spPr>
        <p:txBody>
          <a:bodyPr/>
          <a:lstStyle/>
          <a:p>
            <a:r>
              <a:rPr lang="en-US" sz="4000" b="1" cap="none" dirty="0" smtClean="0">
                <a:solidFill>
                  <a:schemeClr val="tx1"/>
                </a:solidFill>
              </a:rPr>
              <a:t>‘pickle’ </a:t>
            </a:r>
            <a:r>
              <a:rPr lang="en-US" sz="4000" b="1" cap="none" dirty="0" smtClean="0">
                <a:solidFill>
                  <a:schemeClr val="tx1"/>
                </a:solidFill>
              </a:rPr>
              <a:t>Module - Example</a:t>
            </a:r>
            <a:endParaRPr lang="en-IN" sz="4000" b="1" cap="none" dirty="0">
              <a:solidFill>
                <a:schemeClr val="tx1"/>
              </a:solidFill>
            </a:endParaRPr>
          </a:p>
        </p:txBody>
      </p:sp>
      <p:sp>
        <p:nvSpPr>
          <p:cNvPr id="3" name="Rectangle 2"/>
          <p:cNvSpPr/>
          <p:nvPr/>
        </p:nvSpPr>
        <p:spPr>
          <a:xfrm>
            <a:off x="839416" y="1340768"/>
            <a:ext cx="8208912" cy="5078313"/>
          </a:xfrm>
          <a:prstGeom prst="rect">
            <a:avLst/>
          </a:prstGeom>
          <a:solidFill>
            <a:schemeClr val="accent1">
              <a:lumMod val="20000"/>
              <a:lumOff val="80000"/>
              <a:alpha val="27000"/>
            </a:schemeClr>
          </a:solidFill>
          <a:ln>
            <a:solidFill>
              <a:schemeClr val="accent1">
                <a:alpha val="45000"/>
              </a:schemeClr>
            </a:solidFill>
          </a:ln>
        </p:spPr>
        <p:txBody>
          <a:bodyPr wrap="square">
            <a:spAutoFit/>
          </a:bodyPr>
          <a:lstStyle/>
          <a:p>
            <a:r>
              <a:rPr lang="en-IN" b="1" i="1" dirty="0"/>
              <a:t>import </a:t>
            </a:r>
            <a:r>
              <a:rPr lang="en-IN" b="1" i="1" dirty="0" smtClean="0"/>
              <a:t>pickle  </a:t>
            </a:r>
            <a:endParaRPr lang="en-IN" b="1" i="1" dirty="0"/>
          </a:p>
          <a:p>
            <a:endParaRPr lang="en-IN" dirty="0" smtClean="0"/>
          </a:p>
          <a:p>
            <a:r>
              <a:rPr lang="en-IN" dirty="0" smtClean="0"/>
              <a:t># Creating the pickled object and storing into a file</a:t>
            </a:r>
          </a:p>
          <a:p>
            <a:r>
              <a:rPr lang="en-IN" dirty="0" smtClean="0"/>
              <a:t>    </a:t>
            </a:r>
            <a:r>
              <a:rPr lang="en-IN" dirty="0"/>
              <a:t>employee1 = {'key' : 'Emp101', 'name' : 'Jane', </a:t>
            </a:r>
            <a:r>
              <a:rPr lang="en-IN" dirty="0" smtClean="0"/>
              <a:t>'salary</a:t>
            </a:r>
            <a:r>
              <a:rPr lang="en-IN" dirty="0"/>
              <a:t>' : 50000}</a:t>
            </a:r>
          </a:p>
          <a:p>
            <a:r>
              <a:rPr lang="en-IN" dirty="0"/>
              <a:t>    employee2 = {'key' : 'Emp102', 'name' : '</a:t>
            </a:r>
            <a:r>
              <a:rPr lang="en-IN" dirty="0" err="1"/>
              <a:t>Harry</a:t>
            </a:r>
            <a:r>
              <a:rPr lang="en-IN" dirty="0" err="1" smtClean="0"/>
              <a:t>',‘salary</a:t>
            </a:r>
            <a:r>
              <a:rPr lang="en-IN" dirty="0" smtClean="0"/>
              <a:t>' </a:t>
            </a:r>
            <a:r>
              <a:rPr lang="en-IN" dirty="0"/>
              <a:t>: 75000</a:t>
            </a:r>
            <a:r>
              <a:rPr lang="en-IN" dirty="0" smtClean="0"/>
              <a:t>}  </a:t>
            </a:r>
            <a:endParaRPr lang="en-IN" dirty="0"/>
          </a:p>
          <a:p>
            <a:r>
              <a:rPr lang="en-IN" dirty="0"/>
              <a:t>    employee = {}</a:t>
            </a:r>
          </a:p>
          <a:p>
            <a:r>
              <a:rPr lang="en-IN" dirty="0"/>
              <a:t>    employee['employee1'] = employee1</a:t>
            </a:r>
          </a:p>
          <a:p>
            <a:r>
              <a:rPr lang="en-IN" dirty="0"/>
              <a:t>    employee['employee2'] = </a:t>
            </a:r>
            <a:r>
              <a:rPr lang="en-IN" dirty="0" smtClean="0"/>
              <a:t>employee2   </a:t>
            </a:r>
            <a:endParaRPr lang="en-IN" dirty="0"/>
          </a:p>
          <a:p>
            <a:r>
              <a:rPr lang="en-IN" dirty="0"/>
              <a:t>    file = open('</a:t>
            </a:r>
            <a:r>
              <a:rPr lang="en-IN" dirty="0" err="1"/>
              <a:t>employee_data</a:t>
            </a:r>
            <a:r>
              <a:rPr lang="en-IN" dirty="0"/>
              <a:t>', '</a:t>
            </a:r>
            <a:r>
              <a:rPr lang="en-IN" dirty="0" err="1"/>
              <a:t>ab</a:t>
            </a:r>
            <a:r>
              <a:rPr lang="en-IN" dirty="0" smtClean="0"/>
              <a:t>')      </a:t>
            </a:r>
            <a:endParaRPr lang="en-IN" dirty="0"/>
          </a:p>
          <a:p>
            <a:r>
              <a:rPr lang="en-IN" dirty="0"/>
              <a:t>    </a:t>
            </a:r>
            <a:r>
              <a:rPr lang="en-IN" b="1" i="1" dirty="0" err="1"/>
              <a:t>pickle.dump</a:t>
            </a:r>
            <a:r>
              <a:rPr lang="en-IN" b="1" i="1" dirty="0"/>
              <a:t>(employee, file)                     </a:t>
            </a:r>
          </a:p>
          <a:p>
            <a:r>
              <a:rPr lang="en-IN" dirty="0"/>
              <a:t>    </a:t>
            </a:r>
            <a:r>
              <a:rPr lang="en-IN" dirty="0" err="1"/>
              <a:t>file.close</a:t>
            </a:r>
            <a:r>
              <a:rPr lang="en-IN" dirty="0"/>
              <a:t>()</a:t>
            </a:r>
          </a:p>
          <a:p>
            <a:endParaRPr lang="en-IN" dirty="0"/>
          </a:p>
          <a:p>
            <a:r>
              <a:rPr lang="en-IN" dirty="0" smtClean="0"/>
              <a:t>#Converting the pickled object to </a:t>
            </a:r>
            <a:r>
              <a:rPr lang="en-IN" dirty="0" err="1" smtClean="0"/>
              <a:t>unpickled</a:t>
            </a:r>
            <a:r>
              <a:rPr lang="en-IN" dirty="0" smtClean="0"/>
              <a:t> object and displaying the content</a:t>
            </a:r>
            <a:endParaRPr lang="en-IN" dirty="0"/>
          </a:p>
          <a:p>
            <a:r>
              <a:rPr lang="en-IN" dirty="0"/>
              <a:t>    file = open('</a:t>
            </a:r>
            <a:r>
              <a:rPr lang="en-IN" dirty="0" err="1"/>
              <a:t>employee_data</a:t>
            </a:r>
            <a:r>
              <a:rPr lang="en-IN" dirty="0"/>
              <a:t>', '</a:t>
            </a:r>
            <a:r>
              <a:rPr lang="en-IN" dirty="0" err="1"/>
              <a:t>rb</a:t>
            </a:r>
            <a:r>
              <a:rPr lang="en-IN" dirty="0"/>
              <a:t>')     </a:t>
            </a:r>
          </a:p>
          <a:p>
            <a:r>
              <a:rPr lang="en-IN" b="1" i="1" dirty="0"/>
              <a:t>    employee = </a:t>
            </a:r>
            <a:r>
              <a:rPr lang="en-IN" b="1" i="1" dirty="0" err="1"/>
              <a:t>pickle.load</a:t>
            </a:r>
            <a:r>
              <a:rPr lang="en-IN" b="1" i="1" dirty="0"/>
              <a:t>(file</a:t>
            </a:r>
            <a:r>
              <a:rPr lang="en-IN" b="1" i="1" dirty="0" smtClean="0"/>
              <a:t>)              </a:t>
            </a:r>
          </a:p>
          <a:p>
            <a:r>
              <a:rPr lang="en-IN" dirty="0" smtClean="0"/>
              <a:t>    </a:t>
            </a:r>
            <a:r>
              <a:rPr lang="en-IN" dirty="0"/>
              <a:t>for keys in employee:</a:t>
            </a:r>
          </a:p>
          <a:p>
            <a:r>
              <a:rPr lang="en-IN" dirty="0"/>
              <a:t>        print(keys, '=&gt;', employee[keys])</a:t>
            </a:r>
          </a:p>
          <a:p>
            <a:r>
              <a:rPr lang="en-IN" dirty="0"/>
              <a:t>    </a:t>
            </a:r>
            <a:r>
              <a:rPr lang="en-IN" dirty="0" err="1"/>
              <a:t>file.close</a:t>
            </a:r>
            <a:r>
              <a:rPr lang="en-IN" dirty="0"/>
              <a:t>()</a:t>
            </a:r>
          </a:p>
        </p:txBody>
      </p:sp>
    </p:spTree>
    <p:extLst>
      <p:ext uri="{BB962C8B-B14F-4D97-AF65-F5344CB8AC3E}">
        <p14:creationId xmlns:p14="http://schemas.microsoft.com/office/powerpoint/2010/main" val="144368923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82869" y="548680"/>
            <a:ext cx="10604499" cy="511013"/>
          </a:xfrm>
        </p:spPr>
        <p:txBody>
          <a:bodyPr/>
          <a:lstStyle/>
          <a:p>
            <a:r>
              <a:rPr lang="en-IN" sz="4000" b="1" cap="none" dirty="0" smtClean="0">
                <a:solidFill>
                  <a:schemeClr val="tx1"/>
                </a:solidFill>
              </a:rPr>
              <a:t>Dumps() and loads()</a:t>
            </a:r>
            <a:endParaRPr lang="en-IN" sz="4000" b="1" cap="none" dirty="0">
              <a:solidFill>
                <a:schemeClr val="tx1"/>
              </a:solidFill>
            </a:endParaRPr>
          </a:p>
        </p:txBody>
      </p:sp>
      <p:sp>
        <p:nvSpPr>
          <p:cNvPr id="5" name="Rectangle 4"/>
          <p:cNvSpPr/>
          <p:nvPr/>
        </p:nvSpPr>
        <p:spPr>
          <a:xfrm>
            <a:off x="767408" y="1988840"/>
            <a:ext cx="10873208" cy="1477328"/>
          </a:xfrm>
          <a:prstGeom prst="rect">
            <a:avLst/>
          </a:prstGeom>
        </p:spPr>
        <p:txBody>
          <a:bodyPr wrap="square">
            <a:spAutoFit/>
          </a:bodyPr>
          <a:lstStyle/>
          <a:p>
            <a:r>
              <a:rPr lang="en-US" b="1" dirty="0" smtClean="0"/>
              <a:t>dumps</a:t>
            </a:r>
            <a:r>
              <a:rPr lang="en-US" b="1" dirty="0"/>
              <a:t>() </a:t>
            </a:r>
            <a:r>
              <a:rPr lang="en-US" dirty="0"/>
              <a:t>– In this, instead of writing it to a file, it returns the pickled representation of the object as a bytes object</a:t>
            </a:r>
            <a:r>
              <a:rPr lang="en-US" dirty="0" smtClean="0"/>
              <a:t>.</a:t>
            </a:r>
          </a:p>
          <a:p>
            <a:r>
              <a:rPr lang="en-US" b="1" dirty="0" smtClean="0"/>
              <a:t>Syntax:</a:t>
            </a:r>
            <a:r>
              <a:rPr lang="en-US" dirty="0" smtClean="0"/>
              <a:t> </a:t>
            </a:r>
            <a:r>
              <a:rPr lang="en-US" dirty="0" err="1" smtClean="0"/>
              <a:t>pickle.dumps</a:t>
            </a:r>
            <a:r>
              <a:rPr lang="en-US" dirty="0" smtClean="0"/>
              <a:t>(</a:t>
            </a:r>
            <a:r>
              <a:rPr lang="en-US" dirty="0" err="1" smtClean="0"/>
              <a:t>obj</a:t>
            </a:r>
            <a:r>
              <a:rPr lang="en-US" dirty="0"/>
              <a:t>, protocol=None, *, </a:t>
            </a:r>
            <a:r>
              <a:rPr lang="en-US" dirty="0" err="1"/>
              <a:t>fix_imports</a:t>
            </a:r>
            <a:r>
              <a:rPr lang="en-US" dirty="0"/>
              <a:t>=True, </a:t>
            </a:r>
            <a:r>
              <a:rPr lang="en-US" dirty="0" err="1"/>
              <a:t>buffer_callback</a:t>
            </a:r>
            <a:r>
              <a:rPr lang="en-US" dirty="0"/>
              <a:t>=None)</a:t>
            </a:r>
          </a:p>
          <a:p>
            <a:endParaRPr lang="en-US" dirty="0"/>
          </a:p>
          <a:p>
            <a:r>
              <a:rPr lang="en-US" b="1" dirty="0"/>
              <a:t>l</a:t>
            </a:r>
            <a:r>
              <a:rPr lang="en-US" b="1" dirty="0" smtClean="0"/>
              <a:t>oads</a:t>
            </a:r>
            <a:r>
              <a:rPr lang="en-US" b="1" dirty="0"/>
              <a:t>()  </a:t>
            </a:r>
            <a:r>
              <a:rPr lang="en-US" dirty="0"/>
              <a:t>- It </a:t>
            </a:r>
            <a:r>
              <a:rPr lang="en-US" dirty="0" smtClean="0"/>
              <a:t>returns </a:t>
            </a:r>
            <a:r>
              <a:rPr lang="en-US" dirty="0"/>
              <a:t>the reconstituted Python object o the pickled representation data of an object</a:t>
            </a:r>
            <a:r>
              <a:rPr lang="en-US" dirty="0" smtClean="0"/>
              <a:t>.</a:t>
            </a:r>
          </a:p>
          <a:p>
            <a:r>
              <a:rPr lang="en-US" b="1" dirty="0" smtClean="0"/>
              <a:t>Syntax:</a:t>
            </a:r>
            <a:r>
              <a:rPr lang="en-US" dirty="0" smtClean="0"/>
              <a:t> </a:t>
            </a:r>
            <a:r>
              <a:rPr lang="en-US" dirty="0" err="1" smtClean="0"/>
              <a:t>pickle.loads</a:t>
            </a:r>
            <a:r>
              <a:rPr lang="en-US" dirty="0" smtClean="0"/>
              <a:t>(data</a:t>
            </a:r>
            <a:r>
              <a:rPr lang="en-US" dirty="0"/>
              <a:t>, /, *, </a:t>
            </a:r>
            <a:r>
              <a:rPr lang="en-US" dirty="0" err="1"/>
              <a:t>fix_imports</a:t>
            </a:r>
            <a:r>
              <a:rPr lang="en-US" dirty="0"/>
              <a:t>=True, encoding="ASCII", errors="strict", buffers=None)</a:t>
            </a:r>
          </a:p>
        </p:txBody>
      </p:sp>
      <p:sp>
        <p:nvSpPr>
          <p:cNvPr id="4" name="Rectangle 3"/>
          <p:cNvSpPr/>
          <p:nvPr/>
        </p:nvSpPr>
        <p:spPr>
          <a:xfrm>
            <a:off x="911424" y="3645024"/>
            <a:ext cx="8928992" cy="1754326"/>
          </a:xfrm>
          <a:prstGeom prst="rect">
            <a:avLst/>
          </a:prstGeom>
          <a:solidFill>
            <a:schemeClr val="accent1">
              <a:lumMod val="20000"/>
              <a:lumOff val="80000"/>
              <a:alpha val="16000"/>
            </a:schemeClr>
          </a:solidFill>
          <a:ln>
            <a:solidFill>
              <a:schemeClr val="accent1">
                <a:alpha val="50000"/>
              </a:schemeClr>
            </a:solidFill>
          </a:ln>
        </p:spPr>
        <p:txBody>
          <a:bodyPr wrap="square">
            <a:spAutoFit/>
          </a:bodyPr>
          <a:lstStyle/>
          <a:p>
            <a:r>
              <a:rPr lang="en-US" dirty="0" smtClean="0"/>
              <a:t>#For pickling</a:t>
            </a:r>
            <a:endParaRPr lang="en-IN" dirty="0" smtClean="0"/>
          </a:p>
          <a:p>
            <a:r>
              <a:rPr lang="en-IN" dirty="0" err="1" smtClean="0"/>
              <a:t>pickle_obj</a:t>
            </a:r>
            <a:r>
              <a:rPr lang="en-IN" dirty="0"/>
              <a:t>= </a:t>
            </a:r>
            <a:r>
              <a:rPr lang="en-IN" dirty="0" err="1"/>
              <a:t>pickle.dumps</a:t>
            </a:r>
            <a:r>
              <a:rPr lang="en-IN" dirty="0"/>
              <a:t>(employee)      </a:t>
            </a:r>
          </a:p>
          <a:p>
            <a:endParaRPr lang="en-IN" dirty="0"/>
          </a:p>
          <a:p>
            <a:r>
              <a:rPr lang="en-IN" dirty="0"/>
              <a:t># For loading</a:t>
            </a:r>
          </a:p>
          <a:p>
            <a:r>
              <a:rPr lang="en-IN" dirty="0" err="1"/>
              <a:t>employee_info</a:t>
            </a:r>
            <a:r>
              <a:rPr lang="en-IN" dirty="0"/>
              <a:t> = </a:t>
            </a:r>
            <a:r>
              <a:rPr lang="en-IN" dirty="0" err="1"/>
              <a:t>pickle.loads</a:t>
            </a:r>
            <a:r>
              <a:rPr lang="en-IN" dirty="0"/>
              <a:t>(</a:t>
            </a:r>
            <a:r>
              <a:rPr lang="en-IN" dirty="0" err="1"/>
              <a:t>pickle_obj</a:t>
            </a:r>
            <a:r>
              <a:rPr lang="en-IN" dirty="0"/>
              <a:t>)</a:t>
            </a:r>
          </a:p>
          <a:p>
            <a:r>
              <a:rPr lang="en-IN" dirty="0"/>
              <a:t>print(</a:t>
            </a:r>
            <a:r>
              <a:rPr lang="en-IN" dirty="0" err="1"/>
              <a:t>employee_info</a:t>
            </a:r>
            <a:r>
              <a:rPr lang="en-IN" dirty="0"/>
              <a:t>)</a:t>
            </a:r>
          </a:p>
        </p:txBody>
      </p:sp>
      <p:sp>
        <p:nvSpPr>
          <p:cNvPr id="6" name="Rectangle 5"/>
          <p:cNvSpPr/>
          <p:nvPr/>
        </p:nvSpPr>
        <p:spPr>
          <a:xfrm>
            <a:off x="767408" y="1619508"/>
            <a:ext cx="4145687" cy="369332"/>
          </a:xfrm>
          <a:prstGeom prst="rect">
            <a:avLst/>
          </a:prstGeom>
        </p:spPr>
        <p:txBody>
          <a:bodyPr wrap="none">
            <a:spAutoFit/>
          </a:bodyPr>
          <a:lstStyle/>
          <a:p>
            <a:r>
              <a:rPr lang="en-US" b="1" dirty="0" smtClean="0"/>
              <a:t>Pickling and </a:t>
            </a:r>
            <a:r>
              <a:rPr lang="en-US" b="1" dirty="0" err="1" smtClean="0"/>
              <a:t>unpickling</a:t>
            </a:r>
            <a:r>
              <a:rPr lang="en-US" b="1" dirty="0" smtClean="0"/>
              <a:t> </a:t>
            </a:r>
            <a:r>
              <a:rPr lang="en-US" b="1" dirty="0"/>
              <a:t>without using file:</a:t>
            </a:r>
            <a:endParaRPr lang="en-US" dirty="0"/>
          </a:p>
        </p:txBody>
      </p:sp>
    </p:spTree>
    <p:extLst>
      <p:ext uri="{BB962C8B-B14F-4D97-AF65-F5344CB8AC3E}">
        <p14:creationId xmlns:p14="http://schemas.microsoft.com/office/powerpoint/2010/main" val="884212258"/>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77227" y="2276872"/>
            <a:ext cx="6115234" cy="36885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77227" y="1317150"/>
            <a:ext cx="6115234" cy="7920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71833" y="174150"/>
            <a:ext cx="10769600" cy="1143000"/>
          </a:xfrm>
        </p:spPr>
        <p:txBody>
          <a:bodyPr/>
          <a:lstStyle/>
          <a:p>
            <a:r>
              <a:rPr lang="en-IN" dirty="0" smtClean="0"/>
              <a:t>Creating Custom Modules</a:t>
            </a:r>
            <a:endParaRPr lang="en-IN" dirty="0"/>
          </a:p>
        </p:txBody>
      </p:sp>
      <p:sp>
        <p:nvSpPr>
          <p:cNvPr id="6" name="TextBox 5"/>
          <p:cNvSpPr txBox="1"/>
          <p:nvPr/>
        </p:nvSpPr>
        <p:spPr>
          <a:xfrm>
            <a:off x="839416" y="2571704"/>
            <a:ext cx="5495289" cy="553998"/>
          </a:xfrm>
          <a:prstGeom prst="rect">
            <a:avLst/>
          </a:prstGeom>
          <a:noFill/>
        </p:spPr>
        <p:txBody>
          <a:bodyPr wrap="square" lIns="0" tIns="0" rIns="0" bIns="0" rtlCol="0">
            <a:spAutoFit/>
          </a:bodyPr>
          <a:lstStyle/>
          <a:p>
            <a:pPr marL="285750" indent="-285750">
              <a:spcAft>
                <a:spcPts val="800"/>
              </a:spcAft>
              <a:buFont typeface="Wingdings" panose="05000000000000000000" pitchFamily="2" charset="2"/>
              <a:buChar char="§"/>
            </a:pPr>
            <a:r>
              <a:rPr lang="en-US" dirty="0">
                <a:solidFill>
                  <a:schemeClr val="bg1"/>
                </a:solidFill>
                <a:latin typeface="+mn-lt"/>
              </a:rPr>
              <a:t>It is easy to store them as modules by saving them inside a file </a:t>
            </a:r>
            <a:r>
              <a:rPr lang="en-US" dirty="0" smtClean="0">
                <a:solidFill>
                  <a:schemeClr val="bg1"/>
                </a:solidFill>
                <a:latin typeface="+mn-lt"/>
              </a:rPr>
              <a:t>.</a:t>
            </a:r>
            <a:r>
              <a:rPr lang="en-US" dirty="0">
                <a:solidFill>
                  <a:schemeClr val="bg1"/>
                </a:solidFill>
                <a:latin typeface="+mn-lt"/>
              </a:rPr>
              <a:t> </a:t>
            </a:r>
            <a:r>
              <a:rPr lang="en-US" dirty="0" smtClean="0">
                <a:solidFill>
                  <a:schemeClr val="bg1"/>
                </a:solidFill>
                <a:latin typeface="+mn-lt"/>
              </a:rPr>
              <a:t>The </a:t>
            </a:r>
            <a:r>
              <a:rPr lang="en-US" dirty="0">
                <a:solidFill>
                  <a:schemeClr val="bg1"/>
                </a:solidFill>
                <a:latin typeface="+mn-lt"/>
              </a:rPr>
              <a:t>file should have extension .py</a:t>
            </a:r>
          </a:p>
        </p:txBody>
      </p:sp>
      <p:sp>
        <p:nvSpPr>
          <p:cNvPr id="11" name="TextBox 10"/>
          <p:cNvSpPr txBox="1"/>
          <p:nvPr/>
        </p:nvSpPr>
        <p:spPr>
          <a:xfrm>
            <a:off x="839416" y="3260520"/>
            <a:ext cx="5490135"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Definitions from the modules are easy to import, just like </a:t>
            </a:r>
            <a:r>
              <a:rPr lang="en-US" dirty="0" smtClean="0">
                <a:solidFill>
                  <a:schemeClr val="bg1"/>
                </a:solidFill>
                <a:latin typeface="+mn-lt"/>
              </a:rPr>
              <a:t>importing in-built modules in a program</a:t>
            </a:r>
            <a:endParaRPr lang="en-US" dirty="0">
              <a:solidFill>
                <a:schemeClr val="bg1"/>
              </a:solidFill>
              <a:latin typeface="+mn-lt"/>
            </a:endParaRPr>
          </a:p>
        </p:txBody>
      </p:sp>
      <p:sp>
        <p:nvSpPr>
          <p:cNvPr id="15" name="TextBox 14"/>
          <p:cNvSpPr txBox="1"/>
          <p:nvPr/>
        </p:nvSpPr>
        <p:spPr>
          <a:xfrm>
            <a:off x="839416" y="1431954"/>
            <a:ext cx="5616624" cy="553998"/>
          </a:xfrm>
          <a:prstGeom prst="rect">
            <a:avLst/>
          </a:prstGeom>
          <a:noFill/>
        </p:spPr>
        <p:txBody>
          <a:bodyPr wrap="square" lIns="0" tIns="0" rIns="0" bIns="0" rtlCol="0">
            <a:spAutoFit/>
          </a:bodyPr>
          <a:lstStyle/>
          <a:p>
            <a:pPr marL="0" indent="0">
              <a:buFont typeface="Arial" panose="020B0604020202020204" pitchFamily="34" charset="0"/>
              <a:buNone/>
            </a:pPr>
            <a:r>
              <a:rPr lang="en-US" dirty="0">
                <a:solidFill>
                  <a:schemeClr val="bg1"/>
                </a:solidFill>
              </a:rPr>
              <a:t>It is possible to create custom functions and variables based on </a:t>
            </a:r>
            <a:r>
              <a:rPr lang="en-US" dirty="0" smtClean="0">
                <a:solidFill>
                  <a:schemeClr val="bg1"/>
                </a:solidFill>
              </a:rPr>
              <a:t>various requirements.</a:t>
            </a:r>
            <a:endParaRPr lang="en-US" dirty="0">
              <a:solidFill>
                <a:schemeClr val="bg1"/>
              </a:solidFill>
            </a:endParaRPr>
          </a:p>
        </p:txBody>
      </p:sp>
      <p:sp>
        <p:nvSpPr>
          <p:cNvPr id="17" name="TextBox 16"/>
          <p:cNvSpPr txBox="1"/>
          <p:nvPr/>
        </p:nvSpPr>
        <p:spPr>
          <a:xfrm>
            <a:off x="839416" y="4092202"/>
            <a:ext cx="5270376"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There are </a:t>
            </a:r>
            <a:r>
              <a:rPr lang="en-US" dirty="0" smtClean="0">
                <a:solidFill>
                  <a:schemeClr val="bg1"/>
                </a:solidFill>
                <a:latin typeface="+mn-lt"/>
              </a:rPr>
              <a:t>a few restrictions </a:t>
            </a:r>
            <a:r>
              <a:rPr lang="en-US" dirty="0">
                <a:solidFill>
                  <a:schemeClr val="bg1"/>
                </a:solidFill>
                <a:latin typeface="+mn-lt"/>
              </a:rPr>
              <a:t>while naming the file. </a:t>
            </a:r>
            <a:r>
              <a:rPr lang="en-US" dirty="0" smtClean="0">
                <a:solidFill>
                  <a:schemeClr val="bg1"/>
                </a:solidFill>
                <a:latin typeface="+mn-lt"/>
              </a:rPr>
              <a:t>Do not have </a:t>
            </a:r>
            <a:r>
              <a:rPr lang="en-US" dirty="0">
                <a:solidFill>
                  <a:schemeClr val="bg1"/>
                </a:solidFill>
                <a:latin typeface="+mn-lt"/>
              </a:rPr>
              <a:t>spaces, </a:t>
            </a:r>
            <a:r>
              <a:rPr lang="en-US" dirty="0" smtClean="0">
                <a:solidFill>
                  <a:schemeClr val="bg1"/>
                </a:solidFill>
                <a:latin typeface="+mn-lt"/>
              </a:rPr>
              <a:t>hyphen, etc. within </a:t>
            </a:r>
            <a:r>
              <a:rPr lang="en-US" dirty="0">
                <a:solidFill>
                  <a:schemeClr val="bg1"/>
                </a:solidFill>
                <a:latin typeface="+mn-lt"/>
              </a:rPr>
              <a:t>the file name</a:t>
            </a:r>
          </a:p>
        </p:txBody>
      </p:sp>
      <p:sp>
        <p:nvSpPr>
          <p:cNvPr id="22" name="TextBox 21"/>
          <p:cNvSpPr txBox="1"/>
          <p:nvPr/>
        </p:nvSpPr>
        <p:spPr>
          <a:xfrm>
            <a:off x="839415" y="5105399"/>
            <a:ext cx="5304595"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For example the definitions shown </a:t>
            </a:r>
            <a:r>
              <a:rPr lang="en-US" dirty="0" smtClean="0">
                <a:solidFill>
                  <a:schemeClr val="bg1"/>
                </a:solidFill>
                <a:latin typeface="+mn-lt"/>
              </a:rPr>
              <a:t>on </a:t>
            </a:r>
            <a:r>
              <a:rPr lang="en-US" dirty="0">
                <a:solidFill>
                  <a:schemeClr val="bg1"/>
                </a:solidFill>
                <a:latin typeface="+mn-lt"/>
              </a:rPr>
              <a:t>the right side are stored in a file with name </a:t>
            </a:r>
            <a:r>
              <a:rPr lang="en-US" dirty="0" smtClean="0">
                <a:solidFill>
                  <a:schemeClr val="bg1"/>
                </a:solidFill>
                <a:latin typeface="+mn-lt"/>
              </a:rPr>
              <a:t>utils.py </a:t>
            </a:r>
            <a:endParaRPr lang="en-US" dirty="0">
              <a:solidFill>
                <a:schemeClr val="bg1"/>
              </a:solidFill>
              <a:latin typeface="+mn-lt"/>
            </a:endParaRPr>
          </a:p>
        </p:txBody>
      </p:sp>
      <p:pic>
        <p:nvPicPr>
          <p:cNvPr id="26" name="Picture 25">
            <a:extLst>
              <a:ext uri="{FF2B5EF4-FFF2-40B4-BE49-F238E27FC236}">
                <a16:creationId xmlns:a16="http://schemas.microsoft.com/office/drawing/2014/main" xmlns="" id="{4E680A99-94B6-4CB9-A978-FF02DCCBBF53}"/>
              </a:ext>
            </a:extLst>
          </p:cNvPr>
          <p:cNvPicPr>
            <a:picLocks noChangeAspect="1"/>
          </p:cNvPicPr>
          <p:nvPr/>
        </p:nvPicPr>
        <p:blipFill rotWithShape="1">
          <a:blip r:embed="rId3" cstate="print"/>
          <a:srcRect r="55013"/>
          <a:stretch/>
        </p:blipFill>
        <p:spPr>
          <a:xfrm>
            <a:off x="6888088" y="1569874"/>
            <a:ext cx="4253345" cy="4089523"/>
          </a:xfrm>
          <a:prstGeom prst="rect">
            <a:avLst/>
          </a:prstGeom>
          <a:solidFill>
            <a:schemeClr val="accent5">
              <a:lumMod val="40000"/>
              <a:lumOff val="60000"/>
            </a:schemeClr>
          </a:solidFill>
          <a:ln>
            <a:solidFill>
              <a:schemeClr val="accent1"/>
            </a:solidFill>
          </a:ln>
          <a:effectLst>
            <a:glow rad="63500">
              <a:schemeClr val="accent1">
                <a:satMod val="175000"/>
                <a:alpha val="40000"/>
              </a:schemeClr>
            </a:glow>
          </a:effectLst>
        </p:spPr>
      </p:pic>
    </p:spTree>
    <p:extLst>
      <p:ext uri="{BB962C8B-B14F-4D97-AF65-F5344CB8AC3E}">
        <p14:creationId xmlns:p14="http://schemas.microsoft.com/office/powerpoint/2010/main" val="259913400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16632"/>
            <a:ext cx="10769600" cy="1143000"/>
          </a:xfrm>
        </p:spPr>
        <p:txBody>
          <a:bodyPr/>
          <a:lstStyle/>
          <a:p>
            <a:r>
              <a:rPr lang="en-IN" dirty="0" smtClean="0"/>
              <a:t>Custom Modules</a:t>
            </a:r>
            <a:endParaRPr lang="en-IN" dirty="0"/>
          </a:p>
        </p:txBody>
      </p:sp>
      <p:grpSp>
        <p:nvGrpSpPr>
          <p:cNvPr id="4" name="Group 3">
            <a:extLst>
              <a:ext uri="{FF2B5EF4-FFF2-40B4-BE49-F238E27FC236}">
                <a16:creationId xmlns:a16="http://schemas.microsoft.com/office/drawing/2014/main" xmlns="" id="{AF9E3848-42B9-4F76-B485-AC915314036F}"/>
              </a:ext>
            </a:extLst>
          </p:cNvPr>
          <p:cNvGrpSpPr/>
          <p:nvPr/>
        </p:nvGrpSpPr>
        <p:grpSpPr>
          <a:xfrm>
            <a:off x="609600" y="1679280"/>
            <a:ext cx="3542184" cy="1641968"/>
            <a:chOff x="1744157" y="1192929"/>
            <a:chExt cx="1984248" cy="1231476"/>
          </a:xfrm>
          <a:solidFill>
            <a:schemeClr val="accent1">
              <a:lumMod val="50000"/>
            </a:schemeClr>
          </a:solidFill>
        </p:grpSpPr>
        <p:sp>
          <p:nvSpPr>
            <p:cNvPr id="5" name="Rectangle 4"/>
            <p:cNvSpPr/>
            <p:nvPr/>
          </p:nvSpPr>
          <p:spPr>
            <a:xfrm>
              <a:off x="1744157" y="1192929"/>
              <a:ext cx="1984248" cy="1231476"/>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a:t>
              </a:r>
            </a:p>
          </p:txBody>
        </p:sp>
        <p:sp>
          <p:nvSpPr>
            <p:cNvPr id="7" name="TextBox 6"/>
            <p:cNvSpPr txBox="1"/>
            <p:nvPr/>
          </p:nvSpPr>
          <p:spPr>
            <a:xfrm>
              <a:off x="1823206" y="1344982"/>
              <a:ext cx="1845032" cy="830997"/>
            </a:xfrm>
            <a:prstGeom prst="rect">
              <a:avLst/>
            </a:prstGeom>
            <a:grpFill/>
          </p:spPr>
          <p:txBody>
            <a:bodyPr wrap="square" lIns="0" tIns="0" rIns="0" bIns="0" rtlCol="0">
              <a:spAutoFit/>
            </a:bodyPr>
            <a:lstStyle/>
            <a:p>
              <a:r>
                <a:rPr lang="en-US" dirty="0">
                  <a:solidFill>
                    <a:schemeClr val="bg1"/>
                  </a:solidFill>
                  <a:latin typeface="+mn-lt"/>
                </a:rPr>
                <a:t>The function square_number() under utils module can be called as shown. </a:t>
              </a:r>
              <a:r>
                <a:rPr lang="en-US" dirty="0" smtClean="0">
                  <a:solidFill>
                    <a:schemeClr val="bg1"/>
                  </a:solidFill>
                  <a:latin typeface="+mn-lt"/>
                </a:rPr>
                <a:t>Use </a:t>
              </a:r>
              <a:r>
                <a:rPr lang="en-US" b="1" dirty="0">
                  <a:solidFill>
                    <a:schemeClr val="bg1"/>
                  </a:solidFill>
                  <a:latin typeface="+mn-lt"/>
                </a:rPr>
                <a:t>dot</a:t>
              </a:r>
              <a:r>
                <a:rPr lang="en-US" dirty="0">
                  <a:solidFill>
                    <a:schemeClr val="bg1"/>
                  </a:solidFill>
                  <a:latin typeface="+mn-lt"/>
                </a:rPr>
                <a:t> operator to separate the module and </a:t>
              </a:r>
              <a:r>
                <a:rPr lang="en-US" dirty="0" smtClean="0">
                  <a:solidFill>
                    <a:schemeClr val="bg1"/>
                  </a:solidFill>
                  <a:latin typeface="+mn-lt"/>
                </a:rPr>
                <a:t>function.                                        </a:t>
              </a:r>
              <a:endParaRPr lang="en-US" dirty="0">
                <a:solidFill>
                  <a:schemeClr val="bg1"/>
                </a:solidFill>
                <a:latin typeface="+mn-lt"/>
              </a:endParaRPr>
            </a:p>
          </p:txBody>
        </p:sp>
      </p:grpSp>
      <p:grpSp>
        <p:nvGrpSpPr>
          <p:cNvPr id="14" name="Group 13">
            <a:extLst>
              <a:ext uri="{FF2B5EF4-FFF2-40B4-BE49-F238E27FC236}">
                <a16:creationId xmlns:a16="http://schemas.microsoft.com/office/drawing/2014/main" xmlns="" id="{B6FE6DCA-5E19-408F-9C26-79551A7421A2}"/>
              </a:ext>
            </a:extLst>
          </p:cNvPr>
          <p:cNvGrpSpPr/>
          <p:nvPr/>
        </p:nvGrpSpPr>
        <p:grpSpPr>
          <a:xfrm>
            <a:off x="666712" y="3857629"/>
            <a:ext cx="3485072" cy="1770888"/>
            <a:chOff x="279352" y="2578971"/>
            <a:chExt cx="1984248" cy="1522447"/>
          </a:xfrm>
          <a:solidFill>
            <a:schemeClr val="accent1">
              <a:lumMod val="50000"/>
            </a:schemeClr>
          </a:solidFill>
        </p:grpSpPr>
        <p:grpSp>
          <p:nvGrpSpPr>
            <p:cNvPr id="15" name="Group 14">
              <a:extLst>
                <a:ext uri="{FF2B5EF4-FFF2-40B4-BE49-F238E27FC236}">
                  <a16:creationId xmlns:a16="http://schemas.microsoft.com/office/drawing/2014/main" xmlns="" id="{0A0464E3-540D-433C-9ACB-4715885FBF2C}"/>
                </a:ext>
              </a:extLst>
            </p:cNvPr>
            <p:cNvGrpSpPr/>
            <p:nvPr/>
          </p:nvGrpSpPr>
          <p:grpSpPr>
            <a:xfrm>
              <a:off x="279352" y="2578971"/>
              <a:ext cx="1984248" cy="1522447"/>
              <a:chOff x="715233" y="2583286"/>
              <a:chExt cx="1984248" cy="1522447"/>
            </a:xfrm>
            <a:grpFill/>
          </p:grpSpPr>
          <p:sp>
            <p:nvSpPr>
              <p:cNvPr id="17" name="Rectangle 16"/>
              <p:cNvSpPr/>
              <p:nvPr/>
            </p:nvSpPr>
            <p:spPr>
              <a:xfrm>
                <a:off x="715233" y="2583286"/>
                <a:ext cx="1984248" cy="1522447"/>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nvGrpSpPr>
              <p:cNvPr id="18" name="Group 17"/>
              <p:cNvGrpSpPr/>
              <p:nvPr/>
            </p:nvGrpSpPr>
            <p:grpSpPr>
              <a:xfrm>
                <a:off x="808863" y="2669016"/>
                <a:ext cx="1801103" cy="1190692"/>
                <a:chOff x="2671603" y="1660309"/>
                <a:chExt cx="1801103" cy="1190692"/>
              </a:xfrm>
              <a:grpFill/>
            </p:grpSpPr>
            <p:sp>
              <p:nvSpPr>
                <p:cNvPr id="19" name="TextBox 18"/>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1600" dirty="0">
                    <a:solidFill>
                      <a:schemeClr val="bg1"/>
                    </a:solidFill>
                    <a:latin typeface="+mn-lt"/>
                  </a:endParaRPr>
                </a:p>
              </p:txBody>
            </p:sp>
            <p:sp>
              <p:nvSpPr>
                <p:cNvPr id="20" name="TextBox 19"/>
                <p:cNvSpPr txBox="1"/>
                <p:nvPr/>
              </p:nvSpPr>
              <p:spPr>
                <a:xfrm>
                  <a:off x="2671603" y="1660309"/>
                  <a:ext cx="1801103" cy="1190692"/>
                </a:xfrm>
                <a:prstGeom prst="rect">
                  <a:avLst/>
                </a:prstGeom>
                <a:grpFill/>
              </p:spPr>
              <p:txBody>
                <a:bodyPr wrap="square" lIns="0" tIns="0" rIns="0" bIns="0" rtlCol="0">
                  <a:spAutoFit/>
                </a:bodyPr>
                <a:lstStyle/>
                <a:p>
                  <a:r>
                    <a:rPr lang="en-US" dirty="0" smtClean="0">
                      <a:solidFill>
                        <a:schemeClr val="bg1"/>
                      </a:solidFill>
                      <a:latin typeface="+mn-lt"/>
                    </a:rPr>
                    <a:t>All </a:t>
                  </a:r>
                  <a:r>
                    <a:rPr lang="en-US" dirty="0">
                      <a:solidFill>
                        <a:schemeClr val="bg1"/>
                      </a:solidFill>
                      <a:latin typeface="+mn-lt"/>
                    </a:rPr>
                    <a:t>the definitions inside the module can be viewed by typing the module name, following by dot operator and then by pressing </a:t>
                  </a:r>
                  <a:r>
                    <a:rPr lang="en-US" dirty="0" smtClean="0">
                      <a:solidFill>
                        <a:schemeClr val="bg1"/>
                      </a:solidFill>
                      <a:latin typeface="+mn-lt"/>
                    </a:rPr>
                    <a:t> the tab key.</a:t>
                  </a:r>
                  <a:r>
                    <a:rPr lang="en-US" sz="1600" dirty="0" smtClean="0">
                      <a:solidFill>
                        <a:schemeClr val="bg1"/>
                      </a:solidFill>
                      <a:latin typeface="+mn-lt"/>
                    </a:rPr>
                    <a:t> </a:t>
                  </a:r>
                  <a:endParaRPr lang="en-US" sz="1600" dirty="0">
                    <a:solidFill>
                      <a:schemeClr val="bg1"/>
                    </a:solidFill>
                    <a:latin typeface="+mn-lt"/>
                  </a:endParaRPr>
                </a:p>
              </p:txBody>
            </p:sp>
            <p:grpSp>
              <p:nvGrpSpPr>
                <p:cNvPr id="21" name="Group 20"/>
                <p:cNvGrpSpPr/>
                <p:nvPr/>
              </p:nvGrpSpPr>
              <p:grpSpPr>
                <a:xfrm>
                  <a:off x="3627677" y="2757564"/>
                  <a:ext cx="169401" cy="69850"/>
                  <a:chOff x="3652538" y="2757564"/>
                  <a:chExt cx="169401" cy="69850"/>
                </a:xfrm>
                <a:grpFill/>
              </p:grpSpPr>
              <p:sp>
                <p:nvSpPr>
                  <p:cNvPr id="24" name="Oval 23"/>
                  <p:cNvSpPr/>
                  <p:nvPr/>
                </p:nvSpPr>
                <p:spPr>
                  <a:xfrm>
                    <a:off x="3652538"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25" name="Oval 24"/>
                  <p:cNvSpPr/>
                  <p:nvPr/>
                </p:nvSpPr>
                <p:spPr>
                  <a:xfrm>
                    <a:off x="375208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grpSp>
        </p:grpSp>
        <p:sp>
          <p:nvSpPr>
            <p:cNvPr id="16" name="Oval 15"/>
            <p:cNvSpPr/>
            <p:nvPr/>
          </p:nvSpPr>
          <p:spPr>
            <a:xfrm>
              <a:off x="1231201" y="3763397"/>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pic>
        <p:nvPicPr>
          <p:cNvPr id="26" name="Picture 25">
            <a:extLst>
              <a:ext uri="{FF2B5EF4-FFF2-40B4-BE49-F238E27FC236}">
                <a16:creationId xmlns:a16="http://schemas.microsoft.com/office/drawing/2014/main" xmlns="" id="{FB101126-B87E-4651-8D22-B5B070293372}"/>
              </a:ext>
            </a:extLst>
          </p:cNvPr>
          <p:cNvPicPr>
            <a:picLocks noChangeAspect="1"/>
          </p:cNvPicPr>
          <p:nvPr/>
        </p:nvPicPr>
        <p:blipFill>
          <a:blip r:embed="rId3" cstate="print"/>
          <a:stretch>
            <a:fillRect/>
          </a:stretch>
        </p:blipFill>
        <p:spPr>
          <a:xfrm>
            <a:off x="4366857" y="3881710"/>
            <a:ext cx="6082780" cy="1563000"/>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pic>
        <p:nvPicPr>
          <p:cNvPr id="27" name="Picture 26">
            <a:extLst>
              <a:ext uri="{FF2B5EF4-FFF2-40B4-BE49-F238E27FC236}">
                <a16:creationId xmlns:a16="http://schemas.microsoft.com/office/drawing/2014/main" xmlns="" id="{7B5F8211-7A83-42BC-9485-E4F6785415B4}"/>
              </a:ext>
            </a:extLst>
          </p:cNvPr>
          <p:cNvPicPr>
            <a:picLocks noChangeAspect="1"/>
          </p:cNvPicPr>
          <p:nvPr/>
        </p:nvPicPr>
        <p:blipFill>
          <a:blip r:embed="rId4" cstate="print"/>
          <a:stretch>
            <a:fillRect/>
          </a:stretch>
        </p:blipFill>
        <p:spPr>
          <a:xfrm>
            <a:off x="4352993" y="1716937"/>
            <a:ext cx="5967727" cy="1438156"/>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1097254537"/>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16632"/>
            <a:ext cx="10769600" cy="1143000"/>
          </a:xfrm>
        </p:spPr>
        <p:txBody>
          <a:bodyPr/>
          <a:lstStyle/>
          <a:p>
            <a:r>
              <a:rPr lang="en-IN" dirty="0" smtClean="0"/>
              <a:t>Calling Module Definitions</a:t>
            </a:r>
            <a:endParaRPr lang="en-IN" dirty="0"/>
          </a:p>
        </p:txBody>
      </p:sp>
      <p:grpSp>
        <p:nvGrpSpPr>
          <p:cNvPr id="4" name="Group 3">
            <a:extLst>
              <a:ext uri="{FF2B5EF4-FFF2-40B4-BE49-F238E27FC236}">
                <a16:creationId xmlns:a16="http://schemas.microsoft.com/office/drawing/2014/main" xmlns="" id="{1CF39D00-0D16-42A7-90AB-052E2B39DBB8}"/>
              </a:ext>
            </a:extLst>
          </p:cNvPr>
          <p:cNvGrpSpPr/>
          <p:nvPr/>
        </p:nvGrpSpPr>
        <p:grpSpPr>
          <a:xfrm>
            <a:off x="748298" y="4158095"/>
            <a:ext cx="4215029" cy="1167353"/>
            <a:chOff x="687407" y="2482579"/>
            <a:chExt cx="1984248" cy="1252029"/>
          </a:xfrm>
          <a:solidFill>
            <a:schemeClr val="accent1">
              <a:lumMod val="50000"/>
            </a:schemeClr>
          </a:solidFill>
        </p:grpSpPr>
        <p:sp>
          <p:nvSpPr>
            <p:cNvPr id="5" name="Rectangle 4"/>
            <p:cNvSpPr/>
            <p:nvPr/>
          </p:nvSpPr>
          <p:spPr>
            <a:xfrm>
              <a:off x="687407" y="2482579"/>
              <a:ext cx="1984248" cy="1252029"/>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6" name="TextBox 5"/>
            <p:cNvSpPr txBox="1"/>
            <p:nvPr/>
          </p:nvSpPr>
          <p:spPr>
            <a:xfrm>
              <a:off x="777777" y="2781432"/>
              <a:ext cx="1768091" cy="534497"/>
            </a:xfrm>
            <a:prstGeom prst="rect">
              <a:avLst/>
            </a:prstGeom>
            <a:grpFill/>
          </p:spPr>
          <p:txBody>
            <a:bodyPr wrap="square" lIns="0" tIns="0" rIns="0" bIns="0" rtlCol="0">
              <a:spAutoFit/>
            </a:bodyPr>
            <a:lstStyle/>
            <a:p>
              <a:r>
                <a:rPr lang="en-US" dirty="0">
                  <a:solidFill>
                    <a:schemeClr val="bg1"/>
                  </a:solidFill>
                  <a:latin typeface="+mn-lt"/>
                </a:rPr>
                <a:t>Just like any other standard module, </a:t>
              </a:r>
              <a:r>
                <a:rPr lang="en-US" dirty="0" smtClean="0">
                  <a:solidFill>
                    <a:schemeClr val="bg1"/>
                  </a:solidFill>
                  <a:latin typeface="+mn-lt"/>
                </a:rPr>
                <a:t>the </a:t>
              </a:r>
              <a:r>
                <a:rPr lang="en-US" dirty="0">
                  <a:solidFill>
                    <a:schemeClr val="bg1"/>
                  </a:solidFill>
                  <a:latin typeface="+mn-lt"/>
                </a:rPr>
                <a:t>custom module can also be imported</a:t>
              </a:r>
              <a:r>
                <a:rPr lang="en-US" dirty="0" smtClean="0">
                  <a:solidFill>
                    <a:schemeClr val="bg1"/>
                  </a:solidFill>
                  <a:latin typeface="+mn-lt"/>
                </a:rPr>
                <a:t>.</a:t>
              </a:r>
              <a:endParaRPr lang="en-US" sz="1600" dirty="0">
                <a:solidFill>
                  <a:schemeClr val="bg1"/>
                </a:solidFill>
                <a:latin typeface="+mn-lt"/>
              </a:endParaRPr>
            </a:p>
          </p:txBody>
        </p:sp>
      </p:grpSp>
      <p:grpSp>
        <p:nvGrpSpPr>
          <p:cNvPr id="7" name="Group 6">
            <a:extLst>
              <a:ext uri="{FF2B5EF4-FFF2-40B4-BE49-F238E27FC236}">
                <a16:creationId xmlns:a16="http://schemas.microsoft.com/office/drawing/2014/main" xmlns="" id="{168E4474-9AB2-4915-9EA2-D17C72E13AFF}"/>
              </a:ext>
            </a:extLst>
          </p:cNvPr>
          <p:cNvGrpSpPr/>
          <p:nvPr/>
        </p:nvGrpSpPr>
        <p:grpSpPr>
          <a:xfrm>
            <a:off x="645096" y="1629503"/>
            <a:ext cx="4318231" cy="1527587"/>
            <a:chOff x="2577973" y="1118496"/>
            <a:chExt cx="1984248" cy="1371600"/>
          </a:xfrm>
          <a:solidFill>
            <a:schemeClr val="accent1">
              <a:lumMod val="50000"/>
            </a:schemeClr>
          </a:solidFill>
        </p:grpSpPr>
        <p:sp>
          <p:nvSpPr>
            <p:cNvPr id="8" name="Rectangle 7"/>
            <p:cNvSpPr/>
            <p:nvPr/>
          </p:nvSpPr>
          <p:spPr>
            <a:xfrm>
              <a:off x="2577973" y="1118496"/>
              <a:ext cx="1984248" cy="13716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nvGrpSpPr>
            <p:cNvPr id="9" name="Group 8"/>
            <p:cNvGrpSpPr/>
            <p:nvPr/>
          </p:nvGrpSpPr>
          <p:grpSpPr>
            <a:xfrm>
              <a:off x="2657008" y="1306867"/>
              <a:ext cx="1768090" cy="994855"/>
              <a:chOff x="2657008" y="1762951"/>
              <a:chExt cx="1768090" cy="994855"/>
            </a:xfrm>
            <a:grpFill/>
          </p:grpSpPr>
          <p:sp>
            <p:nvSpPr>
              <p:cNvPr id="10" name="TextBox 9"/>
              <p:cNvSpPr txBox="1"/>
              <p:nvPr/>
            </p:nvSpPr>
            <p:spPr>
              <a:xfrm>
                <a:off x="2749550" y="1938105"/>
                <a:ext cx="1626997" cy="156005"/>
              </a:xfrm>
              <a:prstGeom prst="rect">
                <a:avLst/>
              </a:prstGeom>
              <a:grpFill/>
            </p:spPr>
            <p:txBody>
              <a:bodyPr wrap="square" lIns="0" tIns="0" rIns="0" bIns="0" rtlCol="0">
                <a:spAutoFit/>
              </a:bodyPr>
              <a:lstStyle/>
              <a:p>
                <a:pPr>
                  <a:lnSpc>
                    <a:spcPts val="1600"/>
                  </a:lnSpc>
                </a:pPr>
                <a:endParaRPr lang="en-US" sz="1600" dirty="0">
                  <a:solidFill>
                    <a:schemeClr val="bg1"/>
                  </a:solidFill>
                  <a:latin typeface="+mn-lt"/>
                </a:endParaRPr>
              </a:p>
            </p:txBody>
          </p:sp>
          <p:sp>
            <p:nvSpPr>
              <p:cNvPr id="11" name="TextBox 10"/>
              <p:cNvSpPr txBox="1"/>
              <p:nvPr/>
            </p:nvSpPr>
            <p:spPr>
              <a:xfrm>
                <a:off x="2657008" y="1762951"/>
                <a:ext cx="1768090" cy="994855"/>
              </a:xfrm>
              <a:prstGeom prst="rect">
                <a:avLst/>
              </a:prstGeom>
              <a:grpFill/>
            </p:spPr>
            <p:txBody>
              <a:bodyPr wrap="square" lIns="0" tIns="0" rIns="0" bIns="0" rtlCol="0">
                <a:spAutoFit/>
              </a:bodyPr>
              <a:lstStyle/>
              <a:p>
                <a:r>
                  <a:rPr lang="en-US" dirty="0">
                    <a:solidFill>
                      <a:schemeClr val="bg1"/>
                    </a:solidFill>
                    <a:latin typeface="+mn-lt"/>
                  </a:rPr>
                  <a:t>Just like function, the variables used inside the module can be used while importing the module. These variables are called </a:t>
                </a:r>
                <a:r>
                  <a:rPr lang="en-US" dirty="0" smtClean="0">
                    <a:solidFill>
                      <a:schemeClr val="bg1"/>
                    </a:solidFill>
                    <a:latin typeface="+mn-lt"/>
                  </a:rPr>
                  <a:t> attributes.</a:t>
                </a:r>
                <a:endParaRPr lang="en-IN" dirty="0">
                  <a:solidFill>
                    <a:schemeClr val="bg1"/>
                  </a:solidFill>
                  <a:latin typeface="+mn-lt"/>
                </a:endParaRPr>
              </a:p>
            </p:txBody>
          </p:sp>
        </p:grpSp>
      </p:grpSp>
      <p:pic>
        <p:nvPicPr>
          <p:cNvPr id="12" name="Picture 11">
            <a:extLst>
              <a:ext uri="{FF2B5EF4-FFF2-40B4-BE49-F238E27FC236}">
                <a16:creationId xmlns:a16="http://schemas.microsoft.com/office/drawing/2014/main" xmlns="" id="{984F5808-DAA6-42AB-BD85-DB847C1915CE}"/>
              </a:ext>
            </a:extLst>
          </p:cNvPr>
          <p:cNvPicPr>
            <a:picLocks noChangeAspect="1"/>
          </p:cNvPicPr>
          <p:nvPr/>
        </p:nvPicPr>
        <p:blipFill>
          <a:blip r:embed="rId3" cstate="print"/>
          <a:stretch>
            <a:fillRect/>
          </a:stretch>
        </p:blipFill>
        <p:spPr>
          <a:xfrm>
            <a:off x="5142251" y="4090647"/>
            <a:ext cx="5475398" cy="1302248"/>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13" name="Picture 12">
            <a:extLst>
              <a:ext uri="{FF2B5EF4-FFF2-40B4-BE49-F238E27FC236}">
                <a16:creationId xmlns:a16="http://schemas.microsoft.com/office/drawing/2014/main" xmlns="" id="{7B5F8211-7A83-42BC-9485-E4F6785415B4}"/>
              </a:ext>
            </a:extLst>
          </p:cNvPr>
          <p:cNvPicPr>
            <a:picLocks noChangeAspect="1"/>
          </p:cNvPicPr>
          <p:nvPr/>
        </p:nvPicPr>
        <p:blipFill>
          <a:blip r:embed="rId4" cstate="print"/>
          <a:stretch>
            <a:fillRect/>
          </a:stretch>
        </p:blipFill>
        <p:spPr>
          <a:xfrm>
            <a:off x="5152268" y="1698884"/>
            <a:ext cx="5465381" cy="1458206"/>
          </a:xfrm>
          <a:prstGeom prst="rect">
            <a:avLst/>
          </a:prstGeom>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349891452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79376" y="116632"/>
            <a:ext cx="10769600" cy="1143000"/>
          </a:xfrm>
        </p:spPr>
        <p:txBody>
          <a:bodyPr/>
          <a:lstStyle/>
          <a:p>
            <a:r>
              <a:rPr altLang="en-US" dirty="0"/>
              <a:t>In this Module You will </a:t>
            </a:r>
            <a:r>
              <a:rPr altLang="en-US" dirty="0" smtClean="0"/>
              <a:t>be able to</a:t>
            </a:r>
            <a:endParaRPr altLang="en-US" dirty="0"/>
          </a:p>
        </p:txBody>
      </p:sp>
      <p:sp>
        <p:nvSpPr>
          <p:cNvPr id="10243" name="Content Placeholder 2"/>
          <p:cNvSpPr>
            <a:spLocks noGrp="1"/>
          </p:cNvSpPr>
          <p:nvPr>
            <p:ph idx="1"/>
          </p:nvPr>
        </p:nvSpPr>
        <p:spPr>
          <a:xfrm>
            <a:off x="695400" y="1628800"/>
            <a:ext cx="8000999" cy="3657600"/>
          </a:xfrm>
        </p:spPr>
        <p:txBody>
          <a:bodyPr>
            <a:normAutofit/>
          </a:bodyPr>
          <a:lstStyle/>
          <a:p>
            <a:pPr>
              <a:buFont typeface="Wingdings" panose="05000000000000000000" pitchFamily="2" charset="2"/>
              <a:buChar char="§"/>
            </a:pPr>
            <a:r>
              <a:rPr lang="en-US" sz="2000" dirty="0" smtClean="0"/>
              <a:t>Identify modules and packages in Python</a:t>
            </a:r>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Work with various standard libraries</a:t>
            </a:r>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Prepare custom modules</a:t>
            </a:r>
          </a:p>
          <a:p>
            <a:pPr>
              <a:buNone/>
            </a:pPr>
            <a:endParaRPr lang="en-US" sz="2000" spc="20" dirty="0" smtClean="0"/>
          </a:p>
          <a:p>
            <a:pPr>
              <a:buFont typeface="Wingdings" panose="05000000000000000000" pitchFamily="2" charset="2"/>
              <a:buChar char="§"/>
            </a:pPr>
            <a:r>
              <a:rPr lang="en-US" sz="2000" dirty="0" smtClean="0"/>
              <a:t>Prepare packages and import modules from the packages</a:t>
            </a:r>
            <a:endParaRPr lang="en-US" sz="2000" dirty="0"/>
          </a:p>
        </p:txBody>
      </p:sp>
      <p:pic>
        <p:nvPicPr>
          <p:cNvPr id="10244" name="Picture 3" descr="C:\Documents and Settings\sudha\Desktop\Imagesos\objec.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96530">
            <a:off x="9038826" y="2791376"/>
            <a:ext cx="1862070" cy="18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0108353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fltVal val="0"/>
                                          </p:val>
                                        </p:tav>
                                        <p:tav tm="100000">
                                          <p:val>
                                            <p:strVal val="#ppt_h"/>
                                          </p:val>
                                        </p:tav>
                                      </p:tavLst>
                                    </p:anim>
                                    <p:animEffect transition="in" filter="fade">
                                      <p:cBhvr>
                                        <p:cTn id="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143672" y="3402816"/>
            <a:ext cx="8136904" cy="132232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143672" y="1676401"/>
            <a:ext cx="8136904" cy="154865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90333" y="16042"/>
            <a:ext cx="10769600" cy="1143000"/>
          </a:xfrm>
        </p:spPr>
        <p:txBody>
          <a:bodyPr/>
          <a:lstStyle/>
          <a:p>
            <a:r>
              <a:rPr lang="en-IN" dirty="0" smtClean="0"/>
              <a:t>Creating Packages</a:t>
            </a:r>
            <a:endParaRPr lang="en-IN" dirty="0"/>
          </a:p>
        </p:txBody>
      </p:sp>
      <p:sp>
        <p:nvSpPr>
          <p:cNvPr id="4" name="TextBox 3"/>
          <p:cNvSpPr txBox="1"/>
          <p:nvPr/>
        </p:nvSpPr>
        <p:spPr>
          <a:xfrm>
            <a:off x="3257552" y="1703106"/>
            <a:ext cx="7481918" cy="372538"/>
          </a:xfrm>
          <a:prstGeom prst="rect">
            <a:avLst/>
          </a:prstGeom>
          <a:noFill/>
        </p:spPr>
        <p:txBody>
          <a:bodyPr wrap="square" lIns="0" tIns="0" rIns="0" bIns="0" rtlCol="0">
            <a:spAutoFit/>
          </a:bodyPr>
          <a:lstStyle/>
          <a:p>
            <a:pPr>
              <a:lnSpc>
                <a:spcPct val="150000"/>
              </a:lnSpc>
              <a:spcAft>
                <a:spcPts val="800"/>
              </a:spcAft>
            </a:pPr>
            <a:r>
              <a:rPr lang="en-US" dirty="0">
                <a:solidFill>
                  <a:schemeClr val="bg1"/>
                </a:solidFill>
                <a:latin typeface="+mn-lt"/>
              </a:rPr>
              <a:t>Packages are nothing but </a:t>
            </a:r>
            <a:r>
              <a:rPr lang="en-US" dirty="0" smtClean="0">
                <a:solidFill>
                  <a:schemeClr val="bg1"/>
                </a:solidFill>
                <a:latin typeface="+mn-lt"/>
              </a:rPr>
              <a:t>a collection </a:t>
            </a:r>
            <a:r>
              <a:rPr lang="en-US" dirty="0">
                <a:solidFill>
                  <a:schemeClr val="bg1"/>
                </a:solidFill>
                <a:latin typeface="+mn-lt"/>
              </a:rPr>
              <a:t>of one or more modules in a single folder</a:t>
            </a:r>
          </a:p>
        </p:txBody>
      </p:sp>
      <p:sp>
        <p:nvSpPr>
          <p:cNvPr id="6" name="TextBox 5"/>
          <p:cNvSpPr txBox="1"/>
          <p:nvPr/>
        </p:nvSpPr>
        <p:spPr>
          <a:xfrm>
            <a:off x="3490030" y="2191929"/>
            <a:ext cx="7320878" cy="553998"/>
          </a:xfrm>
          <a:prstGeom prst="rect">
            <a:avLst/>
          </a:prstGeom>
          <a:noFill/>
          <a:ln>
            <a:noFill/>
          </a:ln>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Instead of import every module individually, </a:t>
            </a:r>
            <a:r>
              <a:rPr lang="en-US" dirty="0" smtClean="0">
                <a:solidFill>
                  <a:schemeClr val="bg1"/>
                </a:solidFill>
                <a:latin typeface="+mn-lt"/>
              </a:rPr>
              <a:t>it is possible to import </a:t>
            </a:r>
            <a:r>
              <a:rPr lang="en-US" dirty="0">
                <a:solidFill>
                  <a:schemeClr val="bg1"/>
                </a:solidFill>
                <a:latin typeface="+mn-lt"/>
              </a:rPr>
              <a:t>a package and access all the modules and </a:t>
            </a:r>
            <a:r>
              <a:rPr lang="en-US" dirty="0" smtClean="0">
                <a:solidFill>
                  <a:schemeClr val="bg1"/>
                </a:solidFill>
                <a:latin typeface="+mn-lt"/>
              </a:rPr>
              <a:t>their </a:t>
            </a:r>
            <a:r>
              <a:rPr lang="en-US" dirty="0">
                <a:solidFill>
                  <a:schemeClr val="bg1"/>
                </a:solidFill>
                <a:latin typeface="+mn-lt"/>
              </a:rPr>
              <a:t>definitions</a:t>
            </a:r>
          </a:p>
        </p:txBody>
      </p:sp>
      <p:sp>
        <p:nvSpPr>
          <p:cNvPr id="14" name="TextBox 13"/>
          <p:cNvSpPr txBox="1"/>
          <p:nvPr/>
        </p:nvSpPr>
        <p:spPr>
          <a:xfrm>
            <a:off x="3367284" y="3553897"/>
            <a:ext cx="7697268" cy="830997"/>
          </a:xfrm>
          <a:prstGeom prst="rect">
            <a:avLst/>
          </a:prstGeom>
          <a:noFill/>
          <a:ln>
            <a:noFill/>
          </a:ln>
        </p:spPr>
        <p:txBody>
          <a:bodyPr wrap="square" lIns="0" tIns="0" rIns="0" bIns="0" rtlCol="0">
            <a:spAutoFit/>
          </a:bodyPr>
          <a:lstStyle/>
          <a:p>
            <a:r>
              <a:rPr lang="en-US" dirty="0" smtClean="0">
                <a:solidFill>
                  <a:schemeClr val="bg1"/>
                </a:solidFill>
                <a:latin typeface="+mn-lt"/>
              </a:rPr>
              <a:t>To </a:t>
            </a:r>
            <a:r>
              <a:rPr lang="en-US" dirty="0">
                <a:solidFill>
                  <a:schemeClr val="bg1"/>
                </a:solidFill>
                <a:latin typeface="+mn-lt"/>
              </a:rPr>
              <a:t>import the ‘utils’ module from ‘test.ipynb’ notebook</a:t>
            </a:r>
          </a:p>
          <a:p>
            <a:r>
              <a:rPr lang="en-US" dirty="0">
                <a:solidFill>
                  <a:schemeClr val="bg1"/>
                </a:solidFill>
                <a:latin typeface="+mn-lt"/>
              </a:rPr>
              <a:t>We can create a folder called custom , which will also be the package name</a:t>
            </a:r>
          </a:p>
          <a:p>
            <a:r>
              <a:rPr lang="en-US" dirty="0">
                <a:solidFill>
                  <a:schemeClr val="bg1"/>
                </a:solidFill>
                <a:latin typeface="+mn-lt"/>
              </a:rPr>
              <a:t>The package folder should have ‘__init__.py’ and ‘utils.py ‘as shown here.</a:t>
            </a:r>
            <a:endParaRPr lang="en-IN" dirty="0">
              <a:solidFill>
                <a:schemeClr val="bg1"/>
              </a:solidFill>
              <a:latin typeface="+mn-lt"/>
            </a:endParaRPr>
          </a:p>
        </p:txBody>
      </p:sp>
      <p:grpSp>
        <p:nvGrpSpPr>
          <p:cNvPr id="15" name="Group 14">
            <a:extLst>
              <a:ext uri="{FF2B5EF4-FFF2-40B4-BE49-F238E27FC236}">
                <a16:creationId xmlns:a16="http://schemas.microsoft.com/office/drawing/2014/main" xmlns="" id="{F8B586DA-5B52-496C-B580-7BF6505D0916}"/>
              </a:ext>
            </a:extLst>
          </p:cNvPr>
          <p:cNvGrpSpPr/>
          <p:nvPr/>
        </p:nvGrpSpPr>
        <p:grpSpPr>
          <a:xfrm>
            <a:off x="631503" y="1703106"/>
            <a:ext cx="2178349" cy="3657601"/>
            <a:chOff x="579934" y="1543049"/>
            <a:chExt cx="1419448" cy="2743201"/>
          </a:xfrm>
          <a:solidFill>
            <a:schemeClr val="tx2"/>
          </a:solidFill>
        </p:grpSpPr>
        <p:sp>
          <p:nvSpPr>
            <p:cNvPr id="16" name="Rectangle 15"/>
            <p:cNvSpPr/>
            <p:nvPr/>
          </p:nvSpPr>
          <p:spPr>
            <a:xfrm>
              <a:off x="579934" y="1543049"/>
              <a:ext cx="1412875" cy="2743201"/>
            </a:xfrm>
            <a:prstGeom prst="rect">
              <a:avLst/>
            </a:prstGeom>
            <a:solidFill>
              <a:schemeClr val="accent1">
                <a:lumMod val="5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chemeClr val="bg1"/>
                </a:solidFill>
              </a:endParaRPr>
            </a:p>
          </p:txBody>
        </p:sp>
        <p:sp>
          <p:nvSpPr>
            <p:cNvPr id="17" name="Rectangle 16">
              <a:extLst>
                <a:ext uri="{FF2B5EF4-FFF2-40B4-BE49-F238E27FC236}">
                  <a16:creationId xmlns:a16="http://schemas.microsoft.com/office/drawing/2014/main" xmlns="" id="{485F1985-7A82-4647-B1C1-C33927FB0B46}"/>
                </a:ext>
              </a:extLst>
            </p:cNvPr>
            <p:cNvSpPr/>
            <p:nvPr/>
          </p:nvSpPr>
          <p:spPr>
            <a:xfrm>
              <a:off x="606341" y="2221200"/>
              <a:ext cx="1393041" cy="1404046"/>
            </a:xfrm>
            <a:prstGeom prst="rect">
              <a:avLst/>
            </a:prstGeom>
            <a:grp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test.ipynb</a:t>
              </a:r>
            </a:p>
            <a:p>
              <a:r>
                <a:rPr lang="en-US" dirty="0">
                  <a:solidFill>
                    <a:schemeClr val="bg1"/>
                  </a:solidFill>
                </a:rPr>
                <a:t>custom/</a:t>
              </a:r>
            </a:p>
            <a:p>
              <a:r>
                <a:rPr lang="en-US" dirty="0">
                  <a:solidFill>
                    <a:schemeClr val="bg1"/>
                  </a:solidFill>
                </a:rPr>
                <a:t>       __init__.py</a:t>
              </a:r>
            </a:p>
            <a:p>
              <a:r>
                <a:rPr lang="en-US" dirty="0">
                  <a:solidFill>
                    <a:schemeClr val="bg1"/>
                  </a:solidFill>
                </a:rPr>
                <a:t>      utils.py</a:t>
              </a:r>
            </a:p>
            <a:p>
              <a:r>
                <a:rPr lang="en-US" dirty="0">
                  <a:solidFill>
                    <a:schemeClr val="bg1"/>
                  </a:solidFill>
                </a:rPr>
                <a:t>      utils2.py</a:t>
              </a:r>
            </a:p>
            <a:p>
              <a:endParaRPr lang="en-US" dirty="0">
                <a:solidFill>
                  <a:schemeClr val="bg1"/>
                </a:solidFill>
              </a:endParaRPr>
            </a:p>
          </p:txBody>
        </p:sp>
      </p:grpSp>
      <p:sp>
        <p:nvSpPr>
          <p:cNvPr id="21" name="TextBox 20"/>
          <p:cNvSpPr txBox="1"/>
          <p:nvPr/>
        </p:nvSpPr>
        <p:spPr>
          <a:xfrm>
            <a:off x="3179386" y="4812066"/>
            <a:ext cx="8168771" cy="1210588"/>
          </a:xfrm>
          <a:prstGeom prst="rect">
            <a:avLst/>
          </a:prstGeom>
          <a:noFill/>
          <a:ln>
            <a:noFill/>
          </a:ln>
        </p:spPr>
        <p:txBody>
          <a:bodyPr wrap="square" lIns="0" tIns="0" rIns="0" bIns="0" rtlCol="0">
            <a:spAutoFit/>
          </a:bodyPr>
          <a:lstStyle/>
          <a:p>
            <a:pPr>
              <a:spcAft>
                <a:spcPts val="800"/>
              </a:spcAft>
            </a:pPr>
            <a:r>
              <a:rPr lang="en-US" b="1" dirty="0" smtClean="0">
                <a:latin typeface="+mn-lt"/>
              </a:rPr>
              <a:t>Note: </a:t>
            </a:r>
          </a:p>
          <a:p>
            <a:pPr>
              <a:spcAft>
                <a:spcPts val="800"/>
              </a:spcAft>
            </a:pPr>
            <a:r>
              <a:rPr lang="en-US" b="1" dirty="0" smtClean="0">
                <a:latin typeface="+mn-lt"/>
              </a:rPr>
              <a:t>In earlier versions, (before Python 3.5)  while placing modules inside a folder, additionally, need to create an empty file with the name “__init__.py.   In the latest versions, it is not required.</a:t>
            </a:r>
            <a:endParaRPr lang="en-US" b="1" dirty="0">
              <a:latin typeface="+mn-lt"/>
            </a:endParaRPr>
          </a:p>
        </p:txBody>
      </p:sp>
    </p:spTree>
    <p:extLst>
      <p:ext uri="{BB962C8B-B14F-4D97-AF65-F5344CB8AC3E}">
        <p14:creationId xmlns:p14="http://schemas.microsoft.com/office/powerpoint/2010/main" val="347103926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68" y="0"/>
            <a:ext cx="10769600" cy="1143000"/>
          </a:xfrm>
        </p:spPr>
        <p:txBody>
          <a:bodyPr/>
          <a:lstStyle/>
          <a:p>
            <a:r>
              <a:rPr lang="en-IN" dirty="0" smtClean="0"/>
              <a:t>Import Modules From Packages </a:t>
            </a:r>
            <a:endParaRPr lang="en-IN" dirty="0"/>
          </a:p>
        </p:txBody>
      </p:sp>
      <p:grpSp>
        <p:nvGrpSpPr>
          <p:cNvPr id="4" name="Group 3">
            <a:extLst>
              <a:ext uri="{FF2B5EF4-FFF2-40B4-BE49-F238E27FC236}">
                <a16:creationId xmlns:a16="http://schemas.microsoft.com/office/drawing/2014/main" xmlns="" id="{EF4BE84D-780D-49EF-936F-E9548B087CC4}"/>
              </a:ext>
            </a:extLst>
          </p:cNvPr>
          <p:cNvGrpSpPr/>
          <p:nvPr/>
        </p:nvGrpSpPr>
        <p:grpSpPr>
          <a:xfrm>
            <a:off x="644540" y="3627651"/>
            <a:ext cx="4947404" cy="2609662"/>
            <a:chOff x="587854" y="2347183"/>
            <a:chExt cx="2164216" cy="1371600"/>
          </a:xfrm>
          <a:solidFill>
            <a:schemeClr val="accent1">
              <a:lumMod val="50000"/>
            </a:schemeClr>
          </a:solidFill>
        </p:grpSpPr>
        <p:sp>
          <p:nvSpPr>
            <p:cNvPr id="5" name="Rectangle 4"/>
            <p:cNvSpPr/>
            <p:nvPr/>
          </p:nvSpPr>
          <p:spPr>
            <a:xfrm>
              <a:off x="587854" y="2347183"/>
              <a:ext cx="2164216" cy="13716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6" name="TextBox 5"/>
            <p:cNvSpPr txBox="1"/>
            <p:nvPr/>
          </p:nvSpPr>
          <p:spPr>
            <a:xfrm>
              <a:off x="687657" y="2459522"/>
              <a:ext cx="1998756" cy="1164692"/>
            </a:xfrm>
            <a:prstGeom prst="rect">
              <a:avLst/>
            </a:prstGeom>
            <a:grpFill/>
          </p:spPr>
          <p:txBody>
            <a:bodyPr wrap="square" lIns="0" tIns="0" rIns="0" bIns="0" rtlCol="0">
              <a:spAutoFit/>
            </a:bodyPr>
            <a:lstStyle/>
            <a:p>
              <a:r>
                <a:rPr lang="en-US" dirty="0">
                  <a:solidFill>
                    <a:schemeClr val="bg1"/>
                  </a:solidFill>
                  <a:latin typeface="+mn-lt"/>
                </a:rPr>
                <a:t>Instead of directly importing the module, </a:t>
              </a:r>
              <a:r>
                <a:rPr lang="en-US" dirty="0" smtClean="0">
                  <a:solidFill>
                    <a:schemeClr val="bg1"/>
                  </a:solidFill>
                  <a:latin typeface="+mn-lt"/>
                </a:rPr>
                <a:t>import the module along </a:t>
              </a:r>
              <a:r>
                <a:rPr lang="en-US" dirty="0">
                  <a:solidFill>
                    <a:schemeClr val="bg1"/>
                  </a:solidFill>
                  <a:latin typeface="+mn-lt"/>
                </a:rPr>
                <a:t>with the package name separated by dot operator.</a:t>
              </a:r>
            </a:p>
            <a:p>
              <a:endParaRPr lang="en-US" dirty="0">
                <a:solidFill>
                  <a:schemeClr val="bg1"/>
                </a:solidFill>
                <a:latin typeface="+mn-lt"/>
              </a:endParaRPr>
            </a:p>
            <a:p>
              <a:r>
                <a:rPr lang="en-IN" dirty="0" smtClean="0">
                  <a:solidFill>
                    <a:schemeClr val="bg1"/>
                  </a:solidFill>
                  <a:latin typeface="+mn-lt"/>
                </a:rPr>
                <a:t>In the given example,  first importing ‘</a:t>
              </a:r>
              <a:r>
                <a:rPr lang="en-IN" dirty="0" err="1" smtClean="0">
                  <a:solidFill>
                    <a:schemeClr val="bg1"/>
                  </a:solidFill>
                  <a:latin typeface="+mn-lt"/>
                </a:rPr>
                <a:t>utils</a:t>
              </a:r>
              <a:r>
                <a:rPr lang="en-IN" dirty="0" smtClean="0">
                  <a:solidFill>
                    <a:schemeClr val="bg1"/>
                  </a:solidFill>
                  <a:latin typeface="+mn-lt"/>
                </a:rPr>
                <a:t>’ module from the custom package, then calling an appropriate function that is defined in the module.</a:t>
              </a:r>
              <a:endParaRPr lang="en-IN" dirty="0">
                <a:solidFill>
                  <a:schemeClr val="bg1"/>
                </a:solidFill>
                <a:latin typeface="+mn-lt"/>
              </a:endParaRPr>
            </a:p>
          </p:txBody>
        </p:sp>
      </p:grpSp>
      <p:grpSp>
        <p:nvGrpSpPr>
          <p:cNvPr id="7" name="Group 6">
            <a:extLst>
              <a:ext uri="{FF2B5EF4-FFF2-40B4-BE49-F238E27FC236}">
                <a16:creationId xmlns:a16="http://schemas.microsoft.com/office/drawing/2014/main" xmlns="" id="{20E4351F-09AF-47F5-A047-DFE4F0AAE300}"/>
              </a:ext>
            </a:extLst>
          </p:cNvPr>
          <p:cNvGrpSpPr/>
          <p:nvPr/>
        </p:nvGrpSpPr>
        <p:grpSpPr>
          <a:xfrm>
            <a:off x="596414" y="1453752"/>
            <a:ext cx="4995530" cy="1993724"/>
            <a:chOff x="2605563" y="1140745"/>
            <a:chExt cx="1984248" cy="1257921"/>
          </a:xfrm>
          <a:solidFill>
            <a:schemeClr val="accent1">
              <a:lumMod val="50000"/>
            </a:schemeClr>
          </a:solidFill>
        </p:grpSpPr>
        <p:sp>
          <p:nvSpPr>
            <p:cNvPr id="8" name="Rectangle 7"/>
            <p:cNvSpPr/>
            <p:nvPr/>
          </p:nvSpPr>
          <p:spPr>
            <a:xfrm>
              <a:off x="2605563" y="1140745"/>
              <a:ext cx="1984248" cy="1257921"/>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nvGrpSpPr>
            <p:cNvPr id="9" name="Group 8"/>
            <p:cNvGrpSpPr/>
            <p:nvPr/>
          </p:nvGrpSpPr>
          <p:grpSpPr>
            <a:xfrm>
              <a:off x="2697067" y="1229140"/>
              <a:ext cx="1832546" cy="1048618"/>
              <a:chOff x="2697067" y="1685224"/>
              <a:chExt cx="1832546" cy="1048618"/>
            </a:xfrm>
            <a:grpFill/>
          </p:grpSpPr>
          <p:sp>
            <p:nvSpPr>
              <p:cNvPr id="10" name="TextBox 9"/>
              <p:cNvSpPr txBox="1"/>
              <p:nvPr/>
            </p:nvSpPr>
            <p:spPr>
              <a:xfrm>
                <a:off x="2749550" y="1938105"/>
                <a:ext cx="1626997" cy="156004"/>
              </a:xfrm>
              <a:prstGeom prst="rect">
                <a:avLst/>
              </a:prstGeom>
              <a:grpFill/>
            </p:spPr>
            <p:txBody>
              <a:bodyPr wrap="square" lIns="0" tIns="0" rIns="0" bIns="0" rtlCol="0">
                <a:spAutoFit/>
              </a:bodyPr>
              <a:lstStyle/>
              <a:p>
                <a:pPr>
                  <a:lnSpc>
                    <a:spcPts val="1600"/>
                  </a:lnSpc>
                </a:pPr>
                <a:endParaRPr lang="en-US" sz="1600" dirty="0">
                  <a:solidFill>
                    <a:schemeClr val="bg1"/>
                  </a:solidFill>
                  <a:latin typeface="+mn-lt"/>
                </a:endParaRPr>
              </a:p>
            </p:txBody>
          </p:sp>
          <p:sp>
            <p:nvSpPr>
              <p:cNvPr id="11" name="TextBox 10"/>
              <p:cNvSpPr txBox="1"/>
              <p:nvPr/>
            </p:nvSpPr>
            <p:spPr>
              <a:xfrm>
                <a:off x="2697067" y="1685224"/>
                <a:ext cx="1832546" cy="1048618"/>
              </a:xfrm>
              <a:prstGeom prst="rect">
                <a:avLst/>
              </a:prstGeom>
              <a:grpFill/>
            </p:spPr>
            <p:txBody>
              <a:bodyPr wrap="square" lIns="0" tIns="0" rIns="0" bIns="0" rtlCol="0">
                <a:spAutoFit/>
              </a:bodyPr>
              <a:lstStyle/>
              <a:p>
                <a:r>
                  <a:rPr lang="en-US" dirty="0" smtClean="0">
                    <a:solidFill>
                      <a:schemeClr val="bg1"/>
                    </a:solidFill>
                    <a:latin typeface="+mn-lt"/>
                  </a:rPr>
                  <a:t>In the Python language, </a:t>
                </a:r>
                <a:r>
                  <a:rPr lang="en-US" dirty="0">
                    <a:solidFill>
                      <a:schemeClr val="bg1"/>
                    </a:solidFill>
                    <a:latin typeface="+mn-lt"/>
                  </a:rPr>
                  <a:t>the type of the package will be module only. </a:t>
                </a:r>
                <a:endParaRPr lang="en-US" dirty="0" smtClean="0">
                  <a:solidFill>
                    <a:schemeClr val="bg1"/>
                  </a:solidFill>
                  <a:latin typeface="+mn-lt"/>
                </a:endParaRPr>
              </a:p>
              <a:p>
                <a:endParaRPr lang="en-US" dirty="0">
                  <a:solidFill>
                    <a:schemeClr val="bg1"/>
                  </a:solidFill>
                  <a:latin typeface="+mn-lt"/>
                </a:endParaRPr>
              </a:p>
              <a:p>
                <a:r>
                  <a:rPr lang="en-IN" dirty="0" smtClean="0">
                    <a:solidFill>
                      <a:schemeClr val="bg1"/>
                    </a:solidFill>
                    <a:latin typeface="+mn-lt"/>
                  </a:rPr>
                  <a:t>The package is just a convenient name used by everyone to differentiate between the module and a folder with a collection of modules.</a:t>
                </a:r>
                <a:endParaRPr lang="en-US" dirty="0">
                  <a:solidFill>
                    <a:schemeClr val="bg1"/>
                  </a:solidFill>
                  <a:latin typeface="+mn-lt"/>
                </a:endParaRPr>
              </a:p>
            </p:txBody>
          </p:sp>
        </p:grpSp>
      </p:grpSp>
      <p:pic>
        <p:nvPicPr>
          <p:cNvPr id="12" name="Picture 11">
            <a:extLst>
              <a:ext uri="{FF2B5EF4-FFF2-40B4-BE49-F238E27FC236}">
                <a16:creationId xmlns:a16="http://schemas.microsoft.com/office/drawing/2014/main" xmlns="" id="{621B926E-C7B7-422B-9888-C6FABB8E49B9}"/>
              </a:ext>
            </a:extLst>
          </p:cNvPr>
          <p:cNvPicPr>
            <a:picLocks noChangeAspect="1"/>
          </p:cNvPicPr>
          <p:nvPr/>
        </p:nvPicPr>
        <p:blipFill>
          <a:blip r:embed="rId3" cstate="print"/>
          <a:stretch>
            <a:fillRect/>
          </a:stretch>
        </p:blipFill>
        <p:spPr>
          <a:xfrm>
            <a:off x="5807968" y="4367602"/>
            <a:ext cx="5616624" cy="1221638"/>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pic>
        <p:nvPicPr>
          <p:cNvPr id="13" name="Picture 12">
            <a:extLst>
              <a:ext uri="{FF2B5EF4-FFF2-40B4-BE49-F238E27FC236}">
                <a16:creationId xmlns:a16="http://schemas.microsoft.com/office/drawing/2014/main" xmlns="" id="{283A26EE-CA5D-4DCC-9F42-322306538F48}"/>
              </a:ext>
            </a:extLst>
          </p:cNvPr>
          <p:cNvPicPr>
            <a:picLocks noChangeAspect="1"/>
          </p:cNvPicPr>
          <p:nvPr/>
        </p:nvPicPr>
        <p:blipFill>
          <a:blip r:embed="rId4" cstate="print"/>
          <a:stretch>
            <a:fillRect/>
          </a:stretch>
        </p:blipFill>
        <p:spPr>
          <a:xfrm>
            <a:off x="5807968" y="1856698"/>
            <a:ext cx="5760640" cy="1399146"/>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334715672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79376" y="3974"/>
            <a:ext cx="10769600" cy="1143000"/>
          </a:xfrm>
        </p:spPr>
        <p:txBody>
          <a:bodyPr/>
          <a:lstStyle/>
          <a:p>
            <a:r>
              <a:rPr altLang="en-US" dirty="0"/>
              <a:t>In this Module You </a:t>
            </a:r>
            <a:r>
              <a:rPr altLang="en-US" dirty="0" smtClean="0"/>
              <a:t>have learnt to</a:t>
            </a:r>
            <a:endParaRPr altLang="en-US" dirty="0"/>
          </a:p>
        </p:txBody>
      </p:sp>
      <p:pic>
        <p:nvPicPr>
          <p:cNvPr id="5"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40" y="1752600"/>
            <a:ext cx="2216054"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609601" y="1691640"/>
            <a:ext cx="710184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000" dirty="0" smtClean="0"/>
              <a:t>Identify modules and packages in Python</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Work with various standard libraries</a:t>
            </a:r>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Prepare custom modules</a:t>
            </a:r>
          </a:p>
          <a:p>
            <a:pPr>
              <a:buNone/>
            </a:pPr>
            <a:endParaRPr lang="en-US" sz="2000" spc="20" dirty="0" smtClean="0"/>
          </a:p>
          <a:p>
            <a:pPr>
              <a:buFont typeface="Wingdings" panose="05000000000000000000" pitchFamily="2" charset="2"/>
              <a:buChar char="§"/>
            </a:pPr>
            <a:r>
              <a:rPr lang="en-US" sz="2000" dirty="0" smtClean="0"/>
              <a:t>Prepare packages and import modules from the packages</a:t>
            </a:r>
            <a:endParaRPr lang="en-US" sz="2000" dirty="0"/>
          </a:p>
        </p:txBody>
      </p:sp>
    </p:spTree>
    <p:custDataLst>
      <p:tags r:id="rId1"/>
    </p:custDataLst>
    <p:extLst>
      <p:ext uri="{BB962C8B-B14F-4D97-AF65-F5344CB8AC3E}">
        <p14:creationId xmlns:p14="http://schemas.microsoft.com/office/powerpoint/2010/main" val="43290140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36160" y="2348880"/>
            <a:ext cx="3200400" cy="1819278"/>
          </a:xfrm>
        </p:spPr>
        <p:txBody>
          <a:bodyPr/>
          <a:lstStyle/>
          <a:p>
            <a:pPr>
              <a:defRPr/>
            </a:pPr>
            <a:r>
              <a:rPr lang="en-US" cap="all" dirty="0">
                <a:solidFill>
                  <a:schemeClr val="tx1">
                    <a:lumMod val="95000"/>
                    <a:lumOff val="5000"/>
                  </a:schemeClr>
                </a:solidFill>
                <a:latin typeface="+mn-lt"/>
              </a:rPr>
              <a:t>THANK </a:t>
            </a:r>
            <a:r>
              <a:rPr lang="en-US" cap="all" dirty="0" smtClean="0">
                <a:solidFill>
                  <a:schemeClr val="tx1">
                    <a:lumMod val="95000"/>
                    <a:lumOff val="5000"/>
                  </a:schemeClr>
                </a:solidFill>
                <a:latin typeface="+mn-lt"/>
              </a:rPr>
              <a:t>you</a:t>
            </a:r>
            <a:endParaRPr b="0" dirty="0">
              <a:solidFill>
                <a:schemeClr val="tx1">
                  <a:lumMod val="95000"/>
                  <a:lumOff val="5000"/>
                </a:schemeClr>
              </a:solidFill>
              <a:latin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124455" y="1752335"/>
            <a:ext cx="5760640" cy="237760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531603" y="4484050"/>
            <a:ext cx="6840760" cy="158417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647274" y="1751780"/>
            <a:ext cx="5304709" cy="237816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79376" y="53752"/>
            <a:ext cx="10769600" cy="1143000"/>
          </a:xfrm>
        </p:spPr>
        <p:txBody>
          <a:bodyPr/>
          <a:lstStyle/>
          <a:p>
            <a:r>
              <a:rPr lang="en-IN" dirty="0" smtClean="0"/>
              <a:t>Python Modules &amp; Packages</a:t>
            </a:r>
            <a:endParaRPr lang="en-IN" dirty="0"/>
          </a:p>
        </p:txBody>
      </p:sp>
      <p:sp>
        <p:nvSpPr>
          <p:cNvPr id="4" name="TextBox 3"/>
          <p:cNvSpPr txBox="1"/>
          <p:nvPr/>
        </p:nvSpPr>
        <p:spPr>
          <a:xfrm>
            <a:off x="6250469" y="1891858"/>
            <a:ext cx="5508612" cy="1877437"/>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Python Package Index is a repository of software for the Python</a:t>
            </a:r>
          </a:p>
          <a:p>
            <a:pPr marL="285750" indent="-285750">
              <a:buFont typeface="Wingdings" panose="05000000000000000000" pitchFamily="2" charset="2"/>
              <a:buChar char="§"/>
            </a:pPr>
            <a:endParaRPr lang="en-US" sz="1600" dirty="0">
              <a:solidFill>
                <a:schemeClr val="bg1"/>
              </a:solidFill>
              <a:latin typeface="+mn-lt"/>
            </a:endParaRPr>
          </a:p>
          <a:p>
            <a:pPr marL="285750" indent="-285750">
              <a:buFont typeface="Wingdings" panose="05000000000000000000" pitchFamily="2" charset="2"/>
              <a:buChar char="§"/>
            </a:pPr>
            <a:r>
              <a:rPr lang="en-US" dirty="0">
                <a:solidFill>
                  <a:schemeClr val="bg1"/>
                </a:solidFill>
                <a:latin typeface="+mn-lt"/>
              </a:rPr>
              <a:t>There are currently 118274 packages in this repository</a:t>
            </a:r>
          </a:p>
          <a:p>
            <a:pPr marL="285750" indent="-285750">
              <a:buFont typeface="Wingdings" panose="05000000000000000000" pitchFamily="2" charset="2"/>
              <a:buChar char="§"/>
            </a:pPr>
            <a:endParaRPr lang="en-US" sz="1600" dirty="0">
              <a:solidFill>
                <a:schemeClr val="bg1"/>
              </a:solidFill>
              <a:latin typeface="+mn-lt"/>
            </a:endParaRPr>
          </a:p>
          <a:p>
            <a:pPr marL="285750" indent="-285750">
              <a:buFont typeface="Wingdings" panose="05000000000000000000" pitchFamily="2" charset="2"/>
              <a:buChar char="§"/>
            </a:pPr>
            <a:r>
              <a:rPr lang="en-US" dirty="0">
                <a:solidFill>
                  <a:schemeClr val="bg1"/>
                </a:solidFill>
                <a:latin typeface="+mn-lt"/>
              </a:rPr>
              <a:t>To use a package from this index run:</a:t>
            </a:r>
          </a:p>
          <a:p>
            <a:r>
              <a:rPr lang="en-US" dirty="0">
                <a:solidFill>
                  <a:schemeClr val="bg1"/>
                </a:solidFill>
                <a:latin typeface="+mn-lt"/>
              </a:rPr>
              <a:t>  </a:t>
            </a:r>
            <a:r>
              <a:rPr lang="en-US" dirty="0" smtClean="0">
                <a:solidFill>
                  <a:schemeClr val="bg1"/>
                </a:solidFill>
                <a:latin typeface="+mn-lt"/>
              </a:rPr>
              <a:t>    "</a:t>
            </a:r>
            <a:r>
              <a:rPr lang="en-US" b="1" dirty="0">
                <a:solidFill>
                  <a:schemeClr val="bg1"/>
                </a:solidFill>
                <a:latin typeface="+mn-lt"/>
              </a:rPr>
              <a:t>pip install &lt;package_name&gt;“ </a:t>
            </a:r>
            <a:r>
              <a:rPr lang="en-US" dirty="0">
                <a:solidFill>
                  <a:schemeClr val="bg1"/>
                </a:solidFill>
                <a:latin typeface="+mn-lt"/>
              </a:rPr>
              <a:t>from command prompt</a:t>
            </a:r>
          </a:p>
        </p:txBody>
      </p:sp>
      <p:sp>
        <p:nvSpPr>
          <p:cNvPr id="5" name="TextBox 4"/>
          <p:cNvSpPr txBox="1"/>
          <p:nvPr/>
        </p:nvSpPr>
        <p:spPr>
          <a:xfrm>
            <a:off x="799130" y="1831990"/>
            <a:ext cx="4944670" cy="2154436"/>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A module is a file containing Python definitions (i.e. functions) and statements</a:t>
            </a:r>
          </a:p>
          <a:p>
            <a:pPr marL="285750" indent="-285750">
              <a:buFont typeface="Wingdings" panose="05000000000000000000" pitchFamily="2" charset="2"/>
              <a:buChar char="§"/>
            </a:pPr>
            <a:endParaRPr lang="en-US" sz="1600" dirty="0">
              <a:solidFill>
                <a:schemeClr val="bg1"/>
              </a:solidFill>
              <a:latin typeface="+mn-lt"/>
            </a:endParaRPr>
          </a:p>
          <a:p>
            <a:pPr marL="285750" indent="-285750">
              <a:buFont typeface="Wingdings" panose="05000000000000000000" pitchFamily="2" charset="2"/>
              <a:buChar char="§"/>
            </a:pPr>
            <a:r>
              <a:rPr lang="en-US" dirty="0">
                <a:solidFill>
                  <a:schemeClr val="bg1"/>
                </a:solidFill>
                <a:latin typeface="+mn-lt"/>
              </a:rPr>
              <a:t>The file name is the module name. The file will be saved with </a:t>
            </a:r>
            <a:r>
              <a:rPr lang="en-US" dirty="0" smtClean="0">
                <a:solidFill>
                  <a:schemeClr val="bg1"/>
                </a:solidFill>
                <a:latin typeface="+mn-lt"/>
              </a:rPr>
              <a:t>the extension </a:t>
            </a:r>
            <a:r>
              <a:rPr lang="en-US" dirty="0">
                <a:solidFill>
                  <a:schemeClr val="bg1"/>
                </a:solidFill>
                <a:latin typeface="+mn-lt"/>
              </a:rPr>
              <a:t>“.py”</a:t>
            </a:r>
          </a:p>
          <a:p>
            <a:pPr marL="285750" indent="-285750">
              <a:buFont typeface="Wingdings" panose="05000000000000000000" pitchFamily="2" charset="2"/>
              <a:buChar char="§"/>
            </a:pPr>
            <a:endParaRPr lang="en-US" sz="1600" dirty="0">
              <a:solidFill>
                <a:schemeClr val="bg1"/>
              </a:solidFill>
              <a:latin typeface="+mn-lt"/>
            </a:endParaRPr>
          </a:p>
          <a:p>
            <a:pPr marL="285750" indent="-285750">
              <a:buFont typeface="Wingdings" panose="05000000000000000000" pitchFamily="2" charset="2"/>
              <a:buChar char="§"/>
            </a:pPr>
            <a:r>
              <a:rPr lang="en-US" dirty="0">
                <a:solidFill>
                  <a:schemeClr val="bg1"/>
                </a:solidFill>
                <a:latin typeface="+mn-lt"/>
              </a:rPr>
              <a:t>Packages are a way of structuring one or more modules together</a:t>
            </a:r>
          </a:p>
        </p:txBody>
      </p:sp>
      <p:sp>
        <p:nvSpPr>
          <p:cNvPr id="7" name="TextBox 6"/>
          <p:cNvSpPr txBox="1"/>
          <p:nvPr/>
        </p:nvSpPr>
        <p:spPr>
          <a:xfrm>
            <a:off x="2819635" y="4628066"/>
            <a:ext cx="6552728" cy="1282402"/>
          </a:xfrm>
          <a:prstGeom prst="rect">
            <a:avLst/>
          </a:prstGeom>
          <a:noFill/>
        </p:spPr>
        <p:txBody>
          <a:bodyPr wrap="square" lIns="0" tIns="0" rIns="0" bIns="0" rtlCol="0">
            <a:spAutoFit/>
          </a:bodyPr>
          <a:lstStyle/>
          <a:p>
            <a:pPr marL="285750" indent="-285750" algn="just">
              <a:lnSpc>
                <a:spcPts val="1867"/>
              </a:lnSpc>
              <a:spcAft>
                <a:spcPts val="800"/>
              </a:spcAft>
              <a:buFont typeface="Wingdings" panose="05000000000000000000" pitchFamily="2" charset="2"/>
              <a:buChar char="§"/>
            </a:pPr>
            <a:r>
              <a:rPr lang="en-US" b="1" dirty="0">
                <a:solidFill>
                  <a:schemeClr val="bg1"/>
                </a:solidFill>
                <a:latin typeface="+mn-lt"/>
              </a:rPr>
              <a:t>numpy </a:t>
            </a:r>
            <a:r>
              <a:rPr lang="en-US" dirty="0">
                <a:solidFill>
                  <a:schemeClr val="bg1"/>
                </a:solidFill>
                <a:latin typeface="+mn-lt"/>
              </a:rPr>
              <a:t>: Used for array manipulations</a:t>
            </a:r>
          </a:p>
          <a:p>
            <a:pPr marL="285750" indent="-285750" algn="just">
              <a:lnSpc>
                <a:spcPts val="1867"/>
              </a:lnSpc>
              <a:spcAft>
                <a:spcPts val="800"/>
              </a:spcAft>
              <a:buFont typeface="Wingdings" panose="05000000000000000000" pitchFamily="2" charset="2"/>
              <a:buChar char="§"/>
            </a:pPr>
            <a:r>
              <a:rPr lang="en-US" b="1" dirty="0">
                <a:solidFill>
                  <a:schemeClr val="bg1"/>
                </a:solidFill>
                <a:latin typeface="+mn-lt"/>
                <a:ea typeface="Roboto" panose="02000000000000000000" pitchFamily="2" charset="0"/>
                <a:cs typeface="Open Sans" panose="020B0606030504020204" pitchFamily="34" charset="0"/>
              </a:rPr>
              <a:t>os: </a:t>
            </a:r>
            <a:r>
              <a:rPr lang="en-US" dirty="0">
                <a:solidFill>
                  <a:schemeClr val="bg1"/>
                </a:solidFill>
                <a:latin typeface="+mn-lt"/>
                <a:ea typeface="Roboto" panose="02000000000000000000" pitchFamily="2" charset="0"/>
                <a:cs typeface="Open Sans" panose="020B0606030504020204" pitchFamily="34" charset="0"/>
              </a:rPr>
              <a:t>Provides useful operating system dependent functionality</a:t>
            </a:r>
          </a:p>
          <a:p>
            <a:pPr marL="285750" lvl="2" indent="-285750" algn="just">
              <a:lnSpc>
                <a:spcPts val="1867"/>
              </a:lnSpc>
              <a:spcAft>
                <a:spcPts val="800"/>
              </a:spcAft>
              <a:buFont typeface="Wingdings" panose="05000000000000000000" pitchFamily="2" charset="2"/>
              <a:buChar char="§"/>
            </a:pPr>
            <a:r>
              <a:rPr lang="en-US" b="1" dirty="0">
                <a:solidFill>
                  <a:schemeClr val="bg1"/>
                </a:solidFill>
                <a:latin typeface="+mn-lt"/>
                <a:ea typeface="Roboto" panose="02000000000000000000" pitchFamily="2" charset="0"/>
                <a:cs typeface="Open Sans" panose="020B0606030504020204" pitchFamily="34" charset="0"/>
              </a:rPr>
              <a:t>pandas</a:t>
            </a:r>
            <a:r>
              <a:rPr lang="en-US" dirty="0">
                <a:solidFill>
                  <a:schemeClr val="bg1"/>
                </a:solidFill>
                <a:latin typeface="+mn-lt"/>
                <a:ea typeface="Roboto" panose="02000000000000000000" pitchFamily="2" charset="0"/>
                <a:cs typeface="Open Sans" panose="020B0606030504020204" pitchFamily="34" charset="0"/>
              </a:rPr>
              <a:t>: Used for data analysis and transformations</a:t>
            </a:r>
          </a:p>
          <a:p>
            <a:pPr marL="285750" lvl="1" indent="-285750" algn="just">
              <a:lnSpc>
                <a:spcPts val="1867"/>
              </a:lnSpc>
              <a:spcAft>
                <a:spcPts val="800"/>
              </a:spcAft>
              <a:buFont typeface="Wingdings" panose="05000000000000000000" pitchFamily="2" charset="2"/>
              <a:buChar char="§"/>
            </a:pPr>
            <a:r>
              <a:rPr lang="en-US" b="1" dirty="0">
                <a:solidFill>
                  <a:schemeClr val="bg1"/>
                </a:solidFill>
                <a:latin typeface="+mn-lt"/>
                <a:ea typeface="Roboto" panose="02000000000000000000" pitchFamily="2" charset="0"/>
                <a:cs typeface="Open Sans" panose="020B0606030504020204" pitchFamily="34" charset="0"/>
              </a:rPr>
              <a:t>matplotlib: </a:t>
            </a:r>
            <a:r>
              <a:rPr lang="en-US" dirty="0">
                <a:solidFill>
                  <a:schemeClr val="bg1"/>
                </a:solidFill>
                <a:latin typeface="+mn-lt"/>
                <a:ea typeface="Roboto" panose="02000000000000000000" pitchFamily="2" charset="0"/>
                <a:cs typeface="Open Sans" panose="020B0606030504020204" pitchFamily="34" charset="0"/>
              </a:rPr>
              <a:t>Used for plotting and </a:t>
            </a:r>
            <a:r>
              <a:rPr lang="en-US" dirty="0" smtClean="0">
                <a:solidFill>
                  <a:schemeClr val="bg1"/>
                </a:solidFill>
                <a:latin typeface="+mn-lt"/>
                <a:ea typeface="Roboto" panose="02000000000000000000" pitchFamily="2" charset="0"/>
                <a:cs typeface="Open Sans" panose="020B0606030504020204" pitchFamily="34" charset="0"/>
              </a:rPr>
              <a:t>visualization</a:t>
            </a:r>
            <a:r>
              <a:rPr lang="en-US" sz="1600" dirty="0" smtClean="0">
                <a:solidFill>
                  <a:schemeClr val="bg1"/>
                </a:solidFill>
                <a:latin typeface="+mn-lt"/>
              </a:rPr>
              <a:t> </a:t>
            </a:r>
            <a:endParaRPr lang="en-US" sz="1600" dirty="0">
              <a:solidFill>
                <a:schemeClr val="bg1"/>
              </a:solidFill>
              <a:latin typeface="+mn-lt"/>
            </a:endParaRPr>
          </a:p>
        </p:txBody>
      </p:sp>
    </p:spTree>
    <p:extLst>
      <p:ext uri="{BB962C8B-B14F-4D97-AF65-F5344CB8AC3E}">
        <p14:creationId xmlns:p14="http://schemas.microsoft.com/office/powerpoint/2010/main" val="96841372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398" y="3250794"/>
            <a:ext cx="8933898" cy="86409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65484" y="1340769"/>
            <a:ext cx="8924333" cy="86409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07368" y="161820"/>
            <a:ext cx="10769600" cy="1143000"/>
          </a:xfrm>
        </p:spPr>
        <p:txBody>
          <a:bodyPr/>
          <a:lstStyle/>
          <a:p>
            <a:r>
              <a:rPr lang="en-IN" dirty="0" smtClean="0"/>
              <a:t>Importing Modules</a:t>
            </a:r>
            <a:endParaRPr lang="en-IN" dirty="0"/>
          </a:p>
        </p:txBody>
      </p:sp>
      <p:sp>
        <p:nvSpPr>
          <p:cNvPr id="4" name="TextBox 3"/>
          <p:cNvSpPr txBox="1"/>
          <p:nvPr/>
        </p:nvSpPr>
        <p:spPr>
          <a:xfrm>
            <a:off x="695400" y="1535935"/>
            <a:ext cx="8604420"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Modules or packages can be imported </a:t>
            </a:r>
            <a:r>
              <a:rPr lang="en-US" dirty="0" smtClean="0">
                <a:solidFill>
                  <a:schemeClr val="bg1"/>
                </a:solidFill>
                <a:latin typeface="+mn-lt"/>
              </a:rPr>
              <a:t>into </a:t>
            </a:r>
            <a:r>
              <a:rPr lang="en-US" dirty="0">
                <a:solidFill>
                  <a:schemeClr val="bg1"/>
                </a:solidFill>
                <a:latin typeface="+mn-lt"/>
              </a:rPr>
              <a:t>our program using </a:t>
            </a:r>
            <a:r>
              <a:rPr lang="en-US" dirty="0" smtClean="0">
                <a:solidFill>
                  <a:schemeClr val="bg1"/>
                </a:solidFill>
                <a:latin typeface="+mn-lt"/>
              </a:rPr>
              <a:t>“import</a:t>
            </a:r>
            <a:r>
              <a:rPr lang="en-US" dirty="0">
                <a:solidFill>
                  <a:schemeClr val="bg1"/>
                </a:solidFill>
                <a:latin typeface="+mn-lt"/>
              </a:rPr>
              <a:t>” keyword, followed by the module’s name</a:t>
            </a:r>
          </a:p>
        </p:txBody>
      </p:sp>
      <p:pic>
        <p:nvPicPr>
          <p:cNvPr id="5" name="Picture 4"/>
          <p:cNvPicPr>
            <a:picLocks noChangeAspect="1"/>
          </p:cNvPicPr>
          <p:nvPr/>
        </p:nvPicPr>
        <p:blipFill>
          <a:blip r:embed="rId3" cstate="print"/>
          <a:stretch>
            <a:fillRect/>
          </a:stretch>
        </p:blipFill>
        <p:spPr>
          <a:xfrm>
            <a:off x="565485" y="2370496"/>
            <a:ext cx="8924333" cy="568681"/>
          </a:xfrm>
          <a:prstGeom prst="rect">
            <a:avLst/>
          </a:prstGeom>
          <a:ln>
            <a:solidFill>
              <a:schemeClr val="accent1"/>
            </a:solidFill>
          </a:ln>
          <a:effectLst>
            <a:outerShdw blurRad="50800" dist="38100" dir="2700000" algn="tl" rotWithShape="0">
              <a:prstClr val="black">
                <a:alpha val="40000"/>
              </a:prstClr>
            </a:outerShdw>
          </a:effectLst>
        </p:spPr>
      </p:pic>
      <p:sp>
        <p:nvSpPr>
          <p:cNvPr id="6" name="TextBox 5"/>
          <p:cNvSpPr txBox="1"/>
          <p:nvPr/>
        </p:nvSpPr>
        <p:spPr>
          <a:xfrm>
            <a:off x="695400" y="3398418"/>
            <a:ext cx="8752770"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Use help functions to know the description and available routines (or functions) within the imported module </a:t>
            </a:r>
          </a:p>
        </p:txBody>
      </p:sp>
      <p:pic>
        <p:nvPicPr>
          <p:cNvPr id="7" name="Picture 6"/>
          <p:cNvPicPr>
            <a:picLocks noChangeAspect="1"/>
          </p:cNvPicPr>
          <p:nvPr/>
        </p:nvPicPr>
        <p:blipFill>
          <a:blip r:embed="rId4" cstate="print"/>
          <a:stretch>
            <a:fillRect/>
          </a:stretch>
        </p:blipFill>
        <p:spPr>
          <a:xfrm>
            <a:off x="568888" y="4269214"/>
            <a:ext cx="8920918" cy="2016224"/>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4751178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16632"/>
            <a:ext cx="10769600" cy="1143000"/>
          </a:xfrm>
        </p:spPr>
        <p:txBody>
          <a:bodyPr/>
          <a:lstStyle/>
          <a:p>
            <a:r>
              <a:rPr lang="en-US" dirty="0" smtClean="0"/>
              <a:t>Different Ways in Importing Modules</a:t>
            </a:r>
            <a:endParaRPr lang="en-IN" dirty="0"/>
          </a:p>
        </p:txBody>
      </p:sp>
      <p:grpSp>
        <p:nvGrpSpPr>
          <p:cNvPr id="4" name="Group 3">
            <a:extLst>
              <a:ext uri="{FF2B5EF4-FFF2-40B4-BE49-F238E27FC236}">
                <a16:creationId xmlns:a16="http://schemas.microsoft.com/office/drawing/2014/main" xmlns="" id="{5EFE29AF-D10E-462D-B069-E1BB250E7625}"/>
              </a:ext>
            </a:extLst>
          </p:cNvPr>
          <p:cNvGrpSpPr/>
          <p:nvPr/>
        </p:nvGrpSpPr>
        <p:grpSpPr>
          <a:xfrm>
            <a:off x="545640" y="3695892"/>
            <a:ext cx="4758272" cy="2447754"/>
            <a:chOff x="687407" y="2392370"/>
            <a:chExt cx="1984248" cy="1341639"/>
          </a:xfrm>
          <a:solidFill>
            <a:schemeClr val="accent1">
              <a:lumMod val="50000"/>
            </a:schemeClr>
          </a:solidFill>
        </p:grpSpPr>
        <p:sp>
          <p:nvSpPr>
            <p:cNvPr id="5" name="Rectangle 4"/>
            <p:cNvSpPr/>
            <p:nvPr/>
          </p:nvSpPr>
          <p:spPr>
            <a:xfrm>
              <a:off x="687407" y="2392370"/>
              <a:ext cx="1984248" cy="1341639"/>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nvGrpSpPr>
            <p:cNvPr id="8" name="Group 7"/>
            <p:cNvGrpSpPr/>
            <p:nvPr/>
          </p:nvGrpSpPr>
          <p:grpSpPr>
            <a:xfrm>
              <a:off x="1342455" y="3598789"/>
              <a:ext cx="471552" cy="69850"/>
              <a:chOff x="3350387" y="2999294"/>
              <a:chExt cx="471552" cy="69850"/>
            </a:xfrm>
            <a:grpFill/>
          </p:grpSpPr>
          <p:sp>
            <p:nvSpPr>
              <p:cNvPr id="9" name="Oval 8"/>
              <p:cNvSpPr/>
              <p:nvPr/>
            </p:nvSpPr>
            <p:spPr>
              <a:xfrm>
                <a:off x="3350387"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0" name="Oval 9"/>
              <p:cNvSpPr/>
              <p:nvPr/>
            </p:nvSpPr>
            <p:spPr>
              <a:xfrm>
                <a:off x="3449940"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1" name="Oval 10"/>
              <p:cNvSpPr/>
              <p:nvPr/>
            </p:nvSpPr>
            <p:spPr>
              <a:xfrm>
                <a:off x="3552985"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2" name="Oval 11"/>
              <p:cNvSpPr/>
              <p:nvPr/>
            </p:nvSpPr>
            <p:spPr>
              <a:xfrm>
                <a:off x="3652538"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3" name="Oval 12"/>
              <p:cNvSpPr/>
              <p:nvPr/>
            </p:nvSpPr>
            <p:spPr>
              <a:xfrm>
                <a:off x="3752089"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grpSp>
      <p:pic>
        <p:nvPicPr>
          <p:cNvPr id="14" name="Picture 13"/>
          <p:cNvPicPr>
            <a:picLocks noChangeAspect="1"/>
          </p:cNvPicPr>
          <p:nvPr/>
        </p:nvPicPr>
        <p:blipFill>
          <a:blip r:embed="rId3" cstate="print"/>
          <a:stretch>
            <a:fillRect/>
          </a:stretch>
        </p:blipFill>
        <p:spPr>
          <a:xfrm>
            <a:off x="5574450" y="3793167"/>
            <a:ext cx="5400600" cy="1092606"/>
          </a:xfrm>
          <a:prstGeom prst="rect">
            <a:avLst/>
          </a:prstGeom>
          <a:ln>
            <a:solidFill>
              <a:schemeClr val="accent1"/>
            </a:solidFill>
          </a:ln>
          <a:effectLst>
            <a:glow rad="63500">
              <a:schemeClr val="accent1">
                <a:satMod val="175000"/>
                <a:alpha val="40000"/>
              </a:schemeClr>
            </a:glow>
          </a:effectLst>
        </p:spPr>
      </p:pic>
      <p:pic>
        <p:nvPicPr>
          <p:cNvPr id="15" name="Picture 14"/>
          <p:cNvPicPr>
            <a:picLocks noChangeAspect="1"/>
          </p:cNvPicPr>
          <p:nvPr/>
        </p:nvPicPr>
        <p:blipFill>
          <a:blip r:embed="rId4" cstate="print"/>
          <a:stretch>
            <a:fillRect/>
          </a:stretch>
        </p:blipFill>
        <p:spPr>
          <a:xfrm>
            <a:off x="5574450" y="1957548"/>
            <a:ext cx="5040560" cy="1039404"/>
          </a:xfrm>
          <a:prstGeom prst="rect">
            <a:avLst/>
          </a:prstGeom>
          <a:solidFill>
            <a:schemeClr val="tx2"/>
          </a:solidFill>
          <a:ln>
            <a:solidFill>
              <a:schemeClr val="accent1"/>
            </a:solidFill>
          </a:ln>
          <a:effectLst>
            <a:glow rad="63500">
              <a:schemeClr val="accent1">
                <a:satMod val="175000"/>
                <a:alpha val="40000"/>
              </a:schemeClr>
            </a:glow>
          </a:effectLst>
        </p:spPr>
      </p:pic>
      <p:sp>
        <p:nvSpPr>
          <p:cNvPr id="16" name="Folded Corner 15"/>
          <p:cNvSpPr/>
          <p:nvPr/>
        </p:nvSpPr>
        <p:spPr>
          <a:xfrm>
            <a:off x="5606424" y="5019988"/>
            <a:ext cx="5368626" cy="852785"/>
          </a:xfrm>
          <a:prstGeom prst="foldedCorner">
            <a:avLst/>
          </a:prstGeom>
          <a:solidFill>
            <a:schemeClr val="accent1">
              <a:lumMod val="20000"/>
              <a:lumOff val="80000"/>
              <a:alpha val="31000"/>
            </a:schemeClr>
          </a:solidFill>
          <a:ln>
            <a:solidFill>
              <a:schemeClr val="accent1">
                <a:alpha val="4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ln w="0"/>
              <a:solidFill>
                <a:schemeClr val="tx1"/>
              </a:solidFill>
              <a:effectLst>
                <a:outerShdw blurRad="38100" dist="19050" dir="2700000" algn="tl" rotWithShape="0">
                  <a:schemeClr val="dk1">
                    <a:alpha val="40000"/>
                  </a:schemeClr>
                </a:outerShdw>
              </a:effectLst>
            </a:endParaRPr>
          </a:p>
          <a:p>
            <a:r>
              <a:rPr lang="en-US" dirty="0" smtClean="0">
                <a:ln w="0"/>
                <a:solidFill>
                  <a:schemeClr val="tx1"/>
                </a:solidFill>
                <a:effectLst>
                  <a:outerShdw blurRad="38100" dist="19050" dir="2700000" algn="tl" rotWithShape="0">
                    <a:schemeClr val="dk1">
                      <a:alpha val="40000"/>
                    </a:schemeClr>
                  </a:outerShdw>
                </a:effectLst>
              </a:rPr>
              <a:t>Note</a:t>
            </a: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Importing </a:t>
            </a:r>
            <a:r>
              <a:rPr lang="en-US" dirty="0">
                <a:ln w="0"/>
                <a:solidFill>
                  <a:schemeClr val="tx1"/>
                </a:solidFill>
                <a:effectLst>
                  <a:outerShdw blurRad="38100" dist="19050" dir="2700000" algn="tl" rotWithShape="0">
                    <a:schemeClr val="dk1">
                      <a:alpha val="40000"/>
                    </a:schemeClr>
                  </a:outerShdw>
                </a:effectLst>
              </a:rPr>
              <a:t>all the definitions using * operator is not </a:t>
            </a:r>
            <a:r>
              <a:rPr lang="en-US" dirty="0" smtClean="0">
                <a:ln w="0"/>
                <a:solidFill>
                  <a:schemeClr val="tx1"/>
                </a:solidFill>
                <a:effectLst>
                  <a:outerShdw blurRad="38100" dist="19050" dir="2700000" algn="tl" rotWithShape="0">
                    <a:schemeClr val="dk1">
                      <a:alpha val="40000"/>
                    </a:schemeClr>
                  </a:outerShdw>
                </a:effectLst>
              </a:rPr>
              <a:t>recommended</a:t>
            </a:r>
          </a:p>
          <a:p>
            <a:endParaRPr lang="en-US" dirty="0">
              <a:ln w="0"/>
              <a:solidFill>
                <a:schemeClr val="tx1"/>
              </a:solidFill>
              <a:effectLst>
                <a:outerShdw blurRad="38100" dist="19050" dir="2700000" algn="tl" rotWithShape="0">
                  <a:schemeClr val="dk1">
                    <a:alpha val="40000"/>
                  </a:schemeClr>
                </a:outerShdw>
              </a:effectLst>
            </a:endParaRPr>
          </a:p>
        </p:txBody>
      </p:sp>
      <p:grpSp>
        <p:nvGrpSpPr>
          <p:cNvPr id="17" name="Group 16">
            <a:extLst>
              <a:ext uri="{FF2B5EF4-FFF2-40B4-BE49-F238E27FC236}">
                <a16:creationId xmlns:a16="http://schemas.microsoft.com/office/drawing/2014/main" xmlns="" id="{F4136159-2892-40F2-92BF-5FDD08FAD60C}"/>
              </a:ext>
            </a:extLst>
          </p:cNvPr>
          <p:cNvGrpSpPr/>
          <p:nvPr/>
        </p:nvGrpSpPr>
        <p:grpSpPr>
          <a:xfrm>
            <a:off x="533400" y="1493624"/>
            <a:ext cx="4770512" cy="1986203"/>
            <a:chOff x="2577973" y="1118495"/>
            <a:chExt cx="1984248" cy="1505109"/>
          </a:xfrm>
          <a:solidFill>
            <a:schemeClr val="accent1">
              <a:lumMod val="50000"/>
            </a:schemeClr>
          </a:solidFill>
        </p:grpSpPr>
        <p:sp>
          <p:nvSpPr>
            <p:cNvPr id="18" name="Rectangle 17"/>
            <p:cNvSpPr/>
            <p:nvPr/>
          </p:nvSpPr>
          <p:spPr>
            <a:xfrm>
              <a:off x="2577973" y="1118495"/>
              <a:ext cx="1984248" cy="1505109"/>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nvGrpSpPr>
            <p:cNvPr id="19" name="Group 18"/>
            <p:cNvGrpSpPr/>
            <p:nvPr/>
          </p:nvGrpSpPr>
          <p:grpSpPr>
            <a:xfrm>
              <a:off x="2608862" y="1176986"/>
              <a:ext cx="1925844" cy="1236107"/>
              <a:chOff x="2608862" y="1633070"/>
              <a:chExt cx="1925844" cy="1236107"/>
            </a:xfrm>
            <a:grpFill/>
          </p:grpSpPr>
          <p:sp>
            <p:nvSpPr>
              <p:cNvPr id="21" name="TextBox 20"/>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1600" dirty="0">
                  <a:solidFill>
                    <a:schemeClr val="bg1"/>
                  </a:solidFill>
                  <a:latin typeface="+mn-lt"/>
                </a:endParaRPr>
              </a:p>
            </p:txBody>
          </p:sp>
          <p:sp>
            <p:nvSpPr>
              <p:cNvPr id="22" name="TextBox 21"/>
              <p:cNvSpPr txBox="1"/>
              <p:nvPr/>
            </p:nvSpPr>
            <p:spPr>
              <a:xfrm>
                <a:off x="2608862" y="1633070"/>
                <a:ext cx="1925844" cy="1236107"/>
              </a:xfrm>
              <a:prstGeom prst="rect">
                <a:avLst/>
              </a:prstGeom>
              <a:grpFill/>
            </p:spPr>
            <p:txBody>
              <a:bodyPr wrap="square" lIns="0" tIns="0" rIns="0" bIns="0" rtlCol="0">
                <a:spAutoFit/>
              </a:bodyPr>
              <a:lstStyle/>
              <a:p>
                <a:r>
                  <a:rPr lang="en-US" dirty="0" smtClean="0">
                    <a:solidFill>
                      <a:schemeClr val="bg1"/>
                    </a:solidFill>
                    <a:latin typeface="+mn-lt"/>
                  </a:rPr>
                  <a:t>Note that it is possible to call those functions directly without using the module name and dot operator.</a:t>
                </a:r>
              </a:p>
              <a:p>
                <a:endParaRPr lang="en-US" sz="1600" dirty="0" smtClean="0">
                  <a:solidFill>
                    <a:schemeClr val="bg1"/>
                  </a:solidFill>
                  <a:latin typeface="+mn-lt"/>
                </a:endParaRPr>
              </a:p>
              <a:p>
                <a:r>
                  <a:rPr lang="en-US" dirty="0" smtClean="0">
                    <a:solidFill>
                      <a:schemeClr val="bg1"/>
                    </a:solidFill>
                    <a:latin typeface="+mn-lt"/>
                  </a:rPr>
                  <a:t>One can also import all the functions and use them directly using “*” operator while importing</a:t>
                </a:r>
                <a:endParaRPr lang="en-US" dirty="0">
                  <a:solidFill>
                    <a:schemeClr val="bg1"/>
                  </a:solidFill>
                  <a:latin typeface="+mn-lt"/>
                </a:endParaRPr>
              </a:p>
            </p:txBody>
          </p:sp>
        </p:grpSp>
      </p:grpSp>
      <p:sp>
        <p:nvSpPr>
          <p:cNvPr id="3" name="Rectangle 2"/>
          <p:cNvSpPr/>
          <p:nvPr/>
        </p:nvSpPr>
        <p:spPr>
          <a:xfrm>
            <a:off x="607662" y="3747000"/>
            <a:ext cx="4048177" cy="2277547"/>
          </a:xfrm>
          <a:prstGeom prst="rect">
            <a:avLst/>
          </a:prstGeom>
        </p:spPr>
        <p:txBody>
          <a:bodyPr wrap="square">
            <a:spAutoFit/>
          </a:bodyPr>
          <a:lstStyle/>
          <a:p>
            <a:r>
              <a:rPr lang="en-US" dirty="0">
                <a:solidFill>
                  <a:schemeClr val="bg1"/>
                </a:solidFill>
              </a:rPr>
              <a:t>By default, all the routines will be available when we import a module.</a:t>
            </a:r>
          </a:p>
          <a:p>
            <a:r>
              <a:rPr lang="en-US" dirty="0">
                <a:solidFill>
                  <a:schemeClr val="bg1"/>
                </a:solidFill>
              </a:rPr>
              <a:t>It  also import only those routines which we will be using. </a:t>
            </a:r>
          </a:p>
          <a:p>
            <a:endParaRPr lang="en-US" sz="1600" dirty="0">
              <a:solidFill>
                <a:schemeClr val="bg1"/>
              </a:solidFill>
            </a:endParaRPr>
          </a:p>
          <a:p>
            <a:r>
              <a:rPr lang="en-US" dirty="0">
                <a:solidFill>
                  <a:schemeClr val="bg1"/>
                </a:solidFill>
              </a:rPr>
              <a:t>For example in the below snippet we are importing only three functions/routines from  </a:t>
            </a:r>
            <a:r>
              <a:rPr lang="en-US" dirty="0" smtClean="0">
                <a:solidFill>
                  <a:schemeClr val="bg1"/>
                </a:solidFill>
              </a:rPr>
              <a:t>the ’</a:t>
            </a:r>
            <a:r>
              <a:rPr lang="en-US" dirty="0" err="1" smtClean="0">
                <a:solidFill>
                  <a:schemeClr val="bg1"/>
                </a:solidFill>
              </a:rPr>
              <a:t>os</a:t>
            </a:r>
            <a:r>
              <a:rPr lang="en-US" dirty="0">
                <a:solidFill>
                  <a:schemeClr val="bg1"/>
                </a:solidFill>
              </a:rPr>
              <a:t>’ module.</a:t>
            </a:r>
          </a:p>
        </p:txBody>
      </p:sp>
    </p:spTree>
    <p:extLst>
      <p:ext uri="{BB962C8B-B14F-4D97-AF65-F5344CB8AC3E}">
        <p14:creationId xmlns:p14="http://schemas.microsoft.com/office/powerpoint/2010/main" val="2862436602"/>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16632"/>
            <a:ext cx="10769600" cy="1143000"/>
          </a:xfrm>
        </p:spPr>
        <p:txBody>
          <a:bodyPr/>
          <a:lstStyle/>
          <a:p>
            <a:r>
              <a:rPr lang="en-US" dirty="0"/>
              <a:t>Standard Libraries </a:t>
            </a:r>
            <a:r>
              <a:rPr lang="en-US" dirty="0" smtClean="0"/>
              <a:t>– ‘</a:t>
            </a:r>
            <a:r>
              <a:rPr lang="en-IN" dirty="0" err="1" smtClean="0"/>
              <a:t>os’</a:t>
            </a:r>
            <a:r>
              <a:rPr lang="en-IN" dirty="0" smtClean="0"/>
              <a:t> Module</a:t>
            </a:r>
            <a:endParaRPr lang="en-IN" dirty="0"/>
          </a:p>
        </p:txBody>
      </p:sp>
      <p:grpSp>
        <p:nvGrpSpPr>
          <p:cNvPr id="4" name="Group 3">
            <a:extLst>
              <a:ext uri="{FF2B5EF4-FFF2-40B4-BE49-F238E27FC236}">
                <a16:creationId xmlns:a16="http://schemas.microsoft.com/office/drawing/2014/main" xmlns="" id="{E58D37A1-7AB1-4BEB-BEBC-71B0934B980C}"/>
              </a:ext>
            </a:extLst>
          </p:cNvPr>
          <p:cNvGrpSpPr/>
          <p:nvPr/>
        </p:nvGrpSpPr>
        <p:grpSpPr>
          <a:xfrm>
            <a:off x="666712" y="1500175"/>
            <a:ext cx="2717102" cy="1714511"/>
            <a:chOff x="2566759" y="1078671"/>
            <a:chExt cx="1984248" cy="1446620"/>
          </a:xfrm>
          <a:solidFill>
            <a:schemeClr val="accent1">
              <a:lumMod val="50000"/>
            </a:schemeClr>
          </a:solidFill>
        </p:grpSpPr>
        <p:sp>
          <p:nvSpPr>
            <p:cNvPr id="5" name="Rectangle 4"/>
            <p:cNvSpPr/>
            <p:nvPr/>
          </p:nvSpPr>
          <p:spPr>
            <a:xfrm>
              <a:off x="2566759" y="1078671"/>
              <a:ext cx="1984248" cy="144662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grpSp>
          <p:nvGrpSpPr>
            <p:cNvPr id="6" name="Group 5"/>
            <p:cNvGrpSpPr/>
            <p:nvPr/>
          </p:nvGrpSpPr>
          <p:grpSpPr>
            <a:xfrm>
              <a:off x="2723269" y="1185828"/>
              <a:ext cx="1825943" cy="1168591"/>
              <a:chOff x="2716595" y="1547708"/>
              <a:chExt cx="1825943" cy="1168591"/>
            </a:xfrm>
            <a:grpFill/>
          </p:grpSpPr>
          <p:sp>
            <p:nvSpPr>
              <p:cNvPr id="7" name="TextBox 6"/>
              <p:cNvSpPr txBox="1"/>
              <p:nvPr/>
            </p:nvSpPr>
            <p:spPr>
              <a:xfrm>
                <a:off x="2716595" y="1547708"/>
                <a:ext cx="1825943" cy="1168591"/>
              </a:xfrm>
              <a:prstGeom prst="rect">
                <a:avLst/>
              </a:prstGeom>
              <a:grpFill/>
            </p:spPr>
            <p:txBody>
              <a:bodyPr wrap="square" lIns="0" tIns="0" rIns="0" bIns="0" rtlCol="0">
                <a:spAutoFit/>
              </a:bodyPr>
              <a:lstStyle/>
              <a:p>
                <a:r>
                  <a:rPr lang="en-US" dirty="0">
                    <a:solidFill>
                      <a:schemeClr val="bg1"/>
                    </a:solidFill>
                    <a:latin typeface="+mn-lt"/>
                  </a:rPr>
                  <a:t>Use dot operator to call a routine within a </a:t>
                </a:r>
                <a:r>
                  <a:rPr lang="en-US" dirty="0" smtClean="0">
                    <a:solidFill>
                      <a:schemeClr val="bg1"/>
                    </a:solidFill>
                    <a:latin typeface="+mn-lt"/>
                  </a:rPr>
                  <a:t>module.</a:t>
                </a:r>
                <a:endParaRPr lang="en-US" dirty="0">
                  <a:solidFill>
                    <a:schemeClr val="bg1"/>
                  </a:solidFill>
                  <a:latin typeface="+mn-lt"/>
                </a:endParaRPr>
              </a:p>
              <a:p>
                <a:r>
                  <a:rPr lang="en-US" dirty="0">
                    <a:solidFill>
                      <a:schemeClr val="bg1"/>
                    </a:solidFill>
                    <a:latin typeface="+mn-lt"/>
                  </a:rPr>
                  <a:t>For example use “os.getcwd()”, to know the current working directory</a:t>
                </a:r>
              </a:p>
            </p:txBody>
          </p:sp>
          <p:grpSp>
            <p:nvGrpSpPr>
              <p:cNvPr id="8" name="Group 7"/>
              <p:cNvGrpSpPr/>
              <p:nvPr/>
            </p:nvGrpSpPr>
            <p:grpSpPr>
              <a:xfrm>
                <a:off x="3428571" y="2641954"/>
                <a:ext cx="368507" cy="69850"/>
                <a:chOff x="3453432" y="2641954"/>
                <a:chExt cx="368507" cy="69850"/>
              </a:xfrm>
              <a:grpFill/>
            </p:grpSpPr>
            <p:sp>
              <p:nvSpPr>
                <p:cNvPr id="10" name="Oval 9"/>
                <p:cNvSpPr/>
                <p:nvPr/>
              </p:nvSpPr>
              <p:spPr>
                <a:xfrm>
                  <a:off x="3453432"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1" name="Oval 10"/>
                <p:cNvSpPr/>
                <p:nvPr/>
              </p:nvSpPr>
              <p:spPr>
                <a:xfrm>
                  <a:off x="3552985"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2" name="Oval 11"/>
                <p:cNvSpPr/>
                <p:nvPr/>
              </p:nvSpPr>
              <p:spPr>
                <a:xfrm>
                  <a:off x="3652538"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3" name="Oval 12"/>
                <p:cNvSpPr/>
                <p:nvPr/>
              </p:nvSpPr>
              <p:spPr>
                <a:xfrm>
                  <a:off x="375208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grpSp>
        </p:grpSp>
      </p:grpSp>
      <p:grpSp>
        <p:nvGrpSpPr>
          <p:cNvPr id="14" name="Group 13">
            <a:extLst>
              <a:ext uri="{FF2B5EF4-FFF2-40B4-BE49-F238E27FC236}">
                <a16:creationId xmlns:a16="http://schemas.microsoft.com/office/drawing/2014/main" xmlns="" id="{1B3E8655-F64D-4BCE-A37B-BCA79F51E6B6}"/>
              </a:ext>
            </a:extLst>
          </p:cNvPr>
          <p:cNvGrpSpPr/>
          <p:nvPr/>
        </p:nvGrpSpPr>
        <p:grpSpPr>
          <a:xfrm>
            <a:off x="666712" y="3641812"/>
            <a:ext cx="2696461" cy="928694"/>
            <a:chOff x="607336" y="2614111"/>
            <a:chExt cx="2203693" cy="661656"/>
          </a:xfrm>
          <a:solidFill>
            <a:schemeClr val="accent1">
              <a:lumMod val="50000"/>
            </a:schemeClr>
          </a:solidFill>
        </p:grpSpPr>
        <p:sp>
          <p:nvSpPr>
            <p:cNvPr id="15" name="Rectangle 14"/>
            <p:cNvSpPr/>
            <p:nvPr/>
          </p:nvSpPr>
          <p:spPr>
            <a:xfrm>
              <a:off x="607336" y="2614111"/>
              <a:ext cx="2203693" cy="661656"/>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grpSp>
          <p:nvGrpSpPr>
            <p:cNvPr id="16" name="Group 15"/>
            <p:cNvGrpSpPr/>
            <p:nvPr/>
          </p:nvGrpSpPr>
          <p:grpSpPr>
            <a:xfrm>
              <a:off x="782485" y="2626908"/>
              <a:ext cx="1836504" cy="483698"/>
              <a:chOff x="2687560" y="1938105"/>
              <a:chExt cx="1836504" cy="483698"/>
            </a:xfrm>
            <a:grpFill/>
          </p:grpSpPr>
          <p:sp>
            <p:nvSpPr>
              <p:cNvPr id="18" name="TextBox 17"/>
              <p:cNvSpPr txBox="1"/>
              <p:nvPr/>
            </p:nvSpPr>
            <p:spPr>
              <a:xfrm>
                <a:off x="2749550" y="1938105"/>
                <a:ext cx="1626997" cy="146185"/>
              </a:xfrm>
              <a:prstGeom prst="rect">
                <a:avLst/>
              </a:prstGeom>
              <a:grpFill/>
            </p:spPr>
            <p:txBody>
              <a:bodyPr wrap="square" lIns="0" tIns="0" rIns="0" bIns="0" rtlCol="0">
                <a:spAutoFit/>
              </a:bodyPr>
              <a:lstStyle/>
              <a:p>
                <a:pPr>
                  <a:lnSpc>
                    <a:spcPts val="1600"/>
                  </a:lnSpc>
                </a:pPr>
                <a:endParaRPr lang="en-US" sz="1400" dirty="0">
                  <a:solidFill>
                    <a:schemeClr val="bg1"/>
                  </a:solidFill>
                  <a:latin typeface="+mn-lt"/>
                </a:endParaRPr>
              </a:p>
            </p:txBody>
          </p:sp>
          <p:sp>
            <p:nvSpPr>
              <p:cNvPr id="19" name="TextBox 18"/>
              <p:cNvSpPr txBox="1"/>
              <p:nvPr/>
            </p:nvSpPr>
            <p:spPr>
              <a:xfrm>
                <a:off x="2687560" y="2027101"/>
                <a:ext cx="1836504" cy="394702"/>
              </a:xfrm>
              <a:prstGeom prst="rect">
                <a:avLst/>
              </a:prstGeom>
              <a:grpFill/>
            </p:spPr>
            <p:txBody>
              <a:bodyPr wrap="square" lIns="0" tIns="0" rIns="0" bIns="0" rtlCol="0">
                <a:spAutoFit/>
              </a:bodyPr>
              <a:lstStyle/>
              <a:p>
                <a:r>
                  <a:rPr lang="en-US" dirty="0">
                    <a:solidFill>
                      <a:schemeClr val="bg1"/>
                    </a:solidFill>
                    <a:latin typeface="+mn-lt"/>
                  </a:rPr>
                  <a:t>Change working directory</a:t>
                </a:r>
              </a:p>
            </p:txBody>
          </p:sp>
        </p:grpSp>
      </p:grpSp>
      <p:grpSp>
        <p:nvGrpSpPr>
          <p:cNvPr id="25" name="Group 24">
            <a:extLst>
              <a:ext uri="{FF2B5EF4-FFF2-40B4-BE49-F238E27FC236}">
                <a16:creationId xmlns:a16="http://schemas.microsoft.com/office/drawing/2014/main" xmlns="" id="{D770EB33-C151-42EA-89DA-6026D1B9DB87}"/>
              </a:ext>
            </a:extLst>
          </p:cNvPr>
          <p:cNvGrpSpPr/>
          <p:nvPr/>
        </p:nvGrpSpPr>
        <p:grpSpPr>
          <a:xfrm>
            <a:off x="666713" y="5054530"/>
            <a:ext cx="2717103" cy="1143009"/>
            <a:chOff x="2511639" y="3603865"/>
            <a:chExt cx="2037827" cy="857256"/>
          </a:xfrm>
          <a:solidFill>
            <a:schemeClr val="accent1">
              <a:lumMod val="50000"/>
            </a:schemeClr>
          </a:solidFill>
        </p:grpSpPr>
        <p:sp>
          <p:nvSpPr>
            <p:cNvPr id="26" name="Rectangle 25"/>
            <p:cNvSpPr/>
            <p:nvPr/>
          </p:nvSpPr>
          <p:spPr>
            <a:xfrm>
              <a:off x="2511639" y="3603865"/>
              <a:ext cx="2037827" cy="857256"/>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grpSp>
          <p:nvGrpSpPr>
            <p:cNvPr id="27" name="Group 26"/>
            <p:cNvGrpSpPr/>
            <p:nvPr/>
          </p:nvGrpSpPr>
          <p:grpSpPr>
            <a:xfrm>
              <a:off x="2672374" y="3711022"/>
              <a:ext cx="1714512" cy="623247"/>
              <a:chOff x="2735379" y="1848465"/>
              <a:chExt cx="1714512" cy="623247"/>
            </a:xfrm>
            <a:grpFill/>
          </p:grpSpPr>
          <p:sp>
            <p:nvSpPr>
              <p:cNvPr id="29" name="TextBox 28"/>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1400" dirty="0">
                  <a:solidFill>
                    <a:schemeClr val="bg1"/>
                  </a:solidFill>
                  <a:latin typeface="+mn-lt"/>
                </a:endParaRPr>
              </a:p>
            </p:txBody>
          </p:sp>
          <p:sp>
            <p:nvSpPr>
              <p:cNvPr id="30" name="TextBox 29"/>
              <p:cNvSpPr txBox="1"/>
              <p:nvPr/>
            </p:nvSpPr>
            <p:spPr>
              <a:xfrm>
                <a:off x="2735379" y="1848465"/>
                <a:ext cx="1714512" cy="623247"/>
              </a:xfrm>
              <a:prstGeom prst="rect">
                <a:avLst/>
              </a:prstGeom>
              <a:grpFill/>
            </p:spPr>
            <p:txBody>
              <a:bodyPr wrap="square" lIns="0" tIns="0" rIns="0" bIns="0" rtlCol="0">
                <a:spAutoFit/>
              </a:bodyPr>
              <a:lstStyle/>
              <a:p>
                <a:r>
                  <a:rPr lang="en-US" dirty="0">
                    <a:solidFill>
                      <a:schemeClr val="bg1"/>
                    </a:solidFill>
                    <a:latin typeface="+mn-lt"/>
                  </a:rPr>
                  <a:t>Get all files under the current working </a:t>
                </a:r>
                <a:r>
                  <a:rPr lang="en-US" dirty="0" smtClean="0">
                    <a:solidFill>
                      <a:schemeClr val="bg1"/>
                    </a:solidFill>
                    <a:latin typeface="+mn-lt"/>
                  </a:rPr>
                  <a:t>directory</a:t>
                </a:r>
                <a:endParaRPr lang="en-US" sz="1600" dirty="0">
                  <a:solidFill>
                    <a:schemeClr val="bg1"/>
                  </a:solidFill>
                  <a:latin typeface="+mn-lt"/>
                </a:endParaRPr>
              </a:p>
            </p:txBody>
          </p:sp>
        </p:grpSp>
      </p:grpSp>
      <p:pic>
        <p:nvPicPr>
          <p:cNvPr id="36" name="Picture 35"/>
          <p:cNvPicPr>
            <a:picLocks noChangeAspect="1"/>
          </p:cNvPicPr>
          <p:nvPr/>
        </p:nvPicPr>
        <p:blipFill>
          <a:blip r:embed="rId3" cstate="print"/>
          <a:stretch>
            <a:fillRect/>
          </a:stretch>
        </p:blipFill>
        <p:spPr>
          <a:xfrm>
            <a:off x="3595670" y="1857364"/>
            <a:ext cx="5472223" cy="966435"/>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pic>
        <p:nvPicPr>
          <p:cNvPr id="37" name="Picture 36"/>
          <p:cNvPicPr>
            <a:picLocks noChangeAspect="1"/>
          </p:cNvPicPr>
          <p:nvPr/>
        </p:nvPicPr>
        <p:blipFill>
          <a:blip r:embed="rId4" cstate="print"/>
          <a:stretch>
            <a:fillRect/>
          </a:stretch>
        </p:blipFill>
        <p:spPr>
          <a:xfrm>
            <a:off x="3595670" y="3713250"/>
            <a:ext cx="5472223" cy="777727"/>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pic>
        <p:nvPicPr>
          <p:cNvPr id="38" name="Picture 37"/>
          <p:cNvPicPr>
            <a:picLocks noChangeAspect="1"/>
          </p:cNvPicPr>
          <p:nvPr/>
        </p:nvPicPr>
        <p:blipFill>
          <a:blip r:embed="rId5" cstate="print"/>
          <a:stretch>
            <a:fillRect/>
          </a:stretch>
        </p:blipFill>
        <p:spPr>
          <a:xfrm>
            <a:off x="3595670" y="5268844"/>
            <a:ext cx="5472224" cy="801143"/>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121006888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3393" y="404664"/>
            <a:ext cx="10604499" cy="511013"/>
          </a:xfrm>
        </p:spPr>
        <p:txBody>
          <a:bodyPr/>
          <a:lstStyle/>
          <a:p>
            <a:r>
              <a:rPr lang="en-US" sz="4000" b="1" cap="none" dirty="0" smtClean="0">
                <a:solidFill>
                  <a:schemeClr val="tx1"/>
                </a:solidFill>
                <a:latin typeface="+mj-lt"/>
                <a:ea typeface="+mj-ea"/>
                <a:cs typeface="+mj-cs"/>
              </a:rPr>
              <a:t>‘</a:t>
            </a:r>
            <a:r>
              <a:rPr lang="en-US" sz="4000" b="1" cap="none" dirty="0" err="1" smtClean="0">
                <a:solidFill>
                  <a:schemeClr val="tx1"/>
                </a:solidFill>
                <a:latin typeface="+mj-lt"/>
                <a:ea typeface="+mj-ea"/>
                <a:cs typeface="+mj-cs"/>
              </a:rPr>
              <a:t>os</a:t>
            </a:r>
            <a:r>
              <a:rPr lang="en-US" sz="4000" b="1" cap="none" dirty="0" smtClean="0">
                <a:solidFill>
                  <a:schemeClr val="tx1"/>
                </a:solidFill>
                <a:latin typeface="+mj-lt"/>
                <a:ea typeface="+mj-ea"/>
                <a:cs typeface="+mj-cs"/>
              </a:rPr>
              <a:t>’</a:t>
            </a:r>
            <a:r>
              <a:rPr lang="en-US" sz="4000" b="1" dirty="0" smtClean="0">
                <a:solidFill>
                  <a:schemeClr val="tx1"/>
                </a:solidFill>
                <a:latin typeface="+mj-lt"/>
                <a:ea typeface="+mj-ea"/>
                <a:cs typeface="+mj-cs"/>
              </a:rPr>
              <a:t> </a:t>
            </a:r>
            <a:r>
              <a:rPr lang="en-US" sz="4000" b="1" cap="none" dirty="0" smtClean="0">
                <a:solidFill>
                  <a:schemeClr val="tx1"/>
                </a:solidFill>
                <a:latin typeface="+mj-lt"/>
                <a:ea typeface="+mj-ea"/>
                <a:cs typeface="+mj-cs"/>
              </a:rPr>
              <a:t>Module</a:t>
            </a:r>
            <a:endParaRPr lang="en-IN" sz="4000" b="1" cap="none" dirty="0">
              <a:solidFill>
                <a:schemeClr val="tx1"/>
              </a:solidFill>
              <a:latin typeface="+mj-lt"/>
              <a:ea typeface="+mj-ea"/>
              <a:cs typeface="+mj-cs"/>
            </a:endParaRPr>
          </a:p>
        </p:txBody>
      </p:sp>
      <p:pic>
        <p:nvPicPr>
          <p:cNvPr id="2050" name="Picture 2"/>
          <p:cNvPicPr>
            <a:picLocks noChangeAspect="1" noChangeArrowheads="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sharpenSoften amount="74000"/>
                    </a14:imgEffect>
                  </a14:imgLayer>
                </a14:imgProps>
              </a:ext>
              <a:ext uri="{28A0092B-C50C-407E-A947-70E740481C1C}">
                <a14:useLocalDpi xmlns:a14="http://schemas.microsoft.com/office/drawing/2010/main" val="0"/>
              </a:ext>
            </a:extLst>
          </a:blip>
          <a:srcRect/>
          <a:stretch>
            <a:fillRect/>
          </a:stretch>
        </p:blipFill>
        <p:spPr bwMode="auto">
          <a:xfrm>
            <a:off x="479376" y="1340768"/>
            <a:ext cx="3744416" cy="12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sharpenSoften amount="56000"/>
                    </a14:imgEffect>
                  </a14:imgLayer>
                </a14:imgProps>
              </a:ext>
              <a:ext uri="{28A0092B-C50C-407E-A947-70E740481C1C}">
                <a14:useLocalDpi xmlns:a14="http://schemas.microsoft.com/office/drawing/2010/main" val="0"/>
              </a:ext>
            </a:extLst>
          </a:blip>
          <a:srcRect/>
          <a:stretch>
            <a:fillRect/>
          </a:stretch>
        </p:blipFill>
        <p:spPr bwMode="auto">
          <a:xfrm>
            <a:off x="4871866" y="1340768"/>
            <a:ext cx="3701300" cy="143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7" cstate="print">
            <a:duotone>
              <a:prstClr val="black"/>
              <a:schemeClr val="accent1">
                <a:tint val="45000"/>
                <a:satMod val="400000"/>
              </a:schemeClr>
            </a:duotone>
            <a:extLst>
              <a:ext uri="{BEBA8EAE-BF5A-486C-A8C5-ECC9F3942E4B}">
                <a14:imgProps xmlns:a14="http://schemas.microsoft.com/office/drawing/2010/main">
                  <a14:imgLayer r:embed="rId8">
                    <a14:imgEffect>
                      <a14:sharpenSoften amount="44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8239" y="3420163"/>
            <a:ext cx="406383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23393" y="2642002"/>
            <a:ext cx="3600400" cy="646331"/>
          </a:xfrm>
          <a:prstGeom prst="rect">
            <a:avLst/>
          </a:prstGeom>
        </p:spPr>
        <p:txBody>
          <a:bodyPr wrap="square">
            <a:spAutoFit/>
          </a:bodyPr>
          <a:lstStyle/>
          <a:p>
            <a:r>
              <a:rPr lang="en-US" dirty="0"/>
              <a:t>Returns "True" or "False" depending if it is a file or not</a:t>
            </a:r>
            <a:endParaRPr lang="en-IN" dirty="0"/>
          </a:p>
        </p:txBody>
      </p:sp>
      <p:sp>
        <p:nvSpPr>
          <p:cNvPr id="4" name="Rectangle 3"/>
          <p:cNvSpPr/>
          <p:nvPr/>
        </p:nvSpPr>
        <p:spPr>
          <a:xfrm>
            <a:off x="4998625" y="2773832"/>
            <a:ext cx="3458670" cy="646331"/>
          </a:xfrm>
          <a:prstGeom prst="rect">
            <a:avLst/>
          </a:prstGeom>
        </p:spPr>
        <p:txBody>
          <a:bodyPr wrap="square">
            <a:spAutoFit/>
          </a:bodyPr>
          <a:lstStyle/>
          <a:p>
            <a:r>
              <a:rPr lang="en-US" dirty="0"/>
              <a:t>Returns "True" or "False" depending if it is directory or not</a:t>
            </a:r>
          </a:p>
        </p:txBody>
      </p:sp>
      <p:sp>
        <p:nvSpPr>
          <p:cNvPr id="5" name="Rectangle 4"/>
          <p:cNvSpPr/>
          <p:nvPr/>
        </p:nvSpPr>
        <p:spPr>
          <a:xfrm>
            <a:off x="5087888" y="3797623"/>
            <a:ext cx="4032447" cy="147732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endParaRPr lang="en-US" b="1" dirty="0" smtClean="0">
              <a:solidFill>
                <a:schemeClr val="bg1"/>
              </a:solidFill>
            </a:endParaRPr>
          </a:p>
          <a:p>
            <a:r>
              <a:rPr lang="en-US" b="1" dirty="0" err="1" smtClean="0">
                <a:solidFill>
                  <a:schemeClr val="bg1"/>
                </a:solidFill>
              </a:rPr>
              <a:t>os.path.getsize</a:t>
            </a:r>
            <a:r>
              <a:rPr lang="en-US" b="1" dirty="0" smtClean="0">
                <a:solidFill>
                  <a:schemeClr val="bg1"/>
                </a:solidFill>
              </a:rPr>
              <a:t>(path</a:t>
            </a:r>
            <a:r>
              <a:rPr lang="en-US" dirty="0">
                <a:solidFill>
                  <a:schemeClr val="bg1"/>
                </a:solidFill>
              </a:rPr>
              <a:t>)  - Returns the size in bytes of path.  Raises an </a:t>
            </a:r>
            <a:r>
              <a:rPr lang="en-US" dirty="0" err="1">
                <a:solidFill>
                  <a:schemeClr val="bg1"/>
                </a:solidFill>
              </a:rPr>
              <a:t>OSError</a:t>
            </a:r>
            <a:r>
              <a:rPr lang="en-US" dirty="0">
                <a:solidFill>
                  <a:schemeClr val="bg1"/>
                </a:solidFill>
              </a:rPr>
              <a:t> if the file does not exist or is inaccessible</a:t>
            </a:r>
            <a:r>
              <a:rPr lang="en-US" dirty="0" smtClean="0">
                <a:solidFill>
                  <a:schemeClr val="bg1"/>
                </a:solidFill>
              </a:rPr>
              <a:t>.</a:t>
            </a:r>
          </a:p>
          <a:p>
            <a:r>
              <a:rPr lang="en-US"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87770035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65413" y="476672"/>
            <a:ext cx="10604499" cy="511013"/>
          </a:xfrm>
        </p:spPr>
        <p:txBody>
          <a:bodyPr>
            <a:noAutofit/>
          </a:bodyPr>
          <a:lstStyle/>
          <a:p>
            <a:r>
              <a:rPr lang="en-US" sz="4000" b="1" cap="none" dirty="0" smtClean="0">
                <a:solidFill>
                  <a:schemeClr val="tx1"/>
                </a:solidFill>
                <a:latin typeface="+mj-lt"/>
                <a:ea typeface="+mj-ea"/>
                <a:cs typeface="+mj-cs"/>
              </a:rPr>
              <a:t>‘sys’ Module</a:t>
            </a:r>
            <a:endParaRPr lang="en-US" sz="4000" b="1" cap="none" dirty="0">
              <a:solidFill>
                <a:schemeClr val="tx1"/>
              </a:solidFill>
              <a:latin typeface="+mj-lt"/>
              <a:ea typeface="+mj-ea"/>
              <a:cs typeface="+mj-cs"/>
            </a:endParaRPr>
          </a:p>
        </p:txBody>
      </p:sp>
      <p:sp>
        <p:nvSpPr>
          <p:cNvPr id="14" name="Rectangle 13"/>
          <p:cNvSpPr/>
          <p:nvPr/>
        </p:nvSpPr>
        <p:spPr>
          <a:xfrm>
            <a:off x="695401" y="1448185"/>
            <a:ext cx="5760640" cy="369332"/>
          </a:xfrm>
          <a:prstGeom prst="rect">
            <a:avLst/>
          </a:prstGeom>
          <a:ln>
            <a:solidFill>
              <a:schemeClr val="tx1"/>
            </a:solidFill>
            <a:prstDash val="dash"/>
          </a:ln>
        </p:spPr>
        <p:txBody>
          <a:bodyPr wrap="square">
            <a:spAutoFit/>
          </a:bodyPr>
          <a:lstStyle/>
          <a:p>
            <a:r>
              <a:rPr lang="en-US" b="1" dirty="0" err="1"/>
              <a:t>sys.argv</a:t>
            </a:r>
            <a:r>
              <a:rPr lang="en-US" b="1" dirty="0"/>
              <a:t> </a:t>
            </a:r>
            <a:r>
              <a:rPr lang="en-US" b="1" dirty="0" smtClean="0"/>
              <a:t> - T</a:t>
            </a:r>
            <a:r>
              <a:rPr lang="en-US" dirty="0" smtClean="0"/>
              <a:t>his </a:t>
            </a:r>
            <a:r>
              <a:rPr lang="en-US" dirty="0"/>
              <a:t>tells the arguments passed to the </a:t>
            </a:r>
            <a:r>
              <a:rPr lang="en-US" dirty="0" smtClean="0"/>
              <a:t>program</a:t>
            </a:r>
          </a:p>
        </p:txBody>
      </p:sp>
      <p:sp>
        <p:nvSpPr>
          <p:cNvPr id="4" name="Rectangle 3"/>
          <p:cNvSpPr/>
          <p:nvPr/>
        </p:nvSpPr>
        <p:spPr>
          <a:xfrm>
            <a:off x="851009" y="2546682"/>
            <a:ext cx="2488055" cy="1200329"/>
          </a:xfrm>
          <a:prstGeom prst="rect">
            <a:avLst/>
          </a:prstGeom>
          <a:solidFill>
            <a:schemeClr val="accent1">
              <a:lumMod val="20000"/>
              <a:lumOff val="80000"/>
              <a:alpha val="25000"/>
            </a:schemeClr>
          </a:solidFill>
          <a:ln>
            <a:solidFill>
              <a:schemeClr val="tx1">
                <a:alpha val="37000"/>
              </a:schemeClr>
            </a:solidFill>
          </a:ln>
        </p:spPr>
        <p:txBody>
          <a:bodyPr wrap="square">
            <a:spAutoFit/>
          </a:bodyPr>
          <a:lstStyle/>
          <a:p>
            <a:r>
              <a:rPr lang="en-IN" dirty="0" smtClean="0"/>
              <a:t>import </a:t>
            </a:r>
            <a:r>
              <a:rPr lang="en-IN" dirty="0"/>
              <a:t>sys </a:t>
            </a:r>
            <a:endParaRPr lang="en-IN" dirty="0" smtClean="0"/>
          </a:p>
          <a:p>
            <a:r>
              <a:rPr lang="en-IN" dirty="0" smtClean="0"/>
              <a:t>print </a:t>
            </a:r>
            <a:r>
              <a:rPr lang="en-IN" dirty="0"/>
              <a:t>( </a:t>
            </a:r>
            <a:r>
              <a:rPr lang="en-IN" dirty="0" err="1"/>
              <a:t>len</a:t>
            </a:r>
            <a:r>
              <a:rPr lang="en-IN" dirty="0"/>
              <a:t>( </a:t>
            </a:r>
            <a:r>
              <a:rPr lang="en-IN" dirty="0" err="1"/>
              <a:t>sys.argv</a:t>
            </a:r>
            <a:r>
              <a:rPr lang="en-IN" dirty="0"/>
              <a:t>)) </a:t>
            </a:r>
            <a:endParaRPr lang="en-IN" dirty="0" smtClean="0"/>
          </a:p>
          <a:p>
            <a:r>
              <a:rPr lang="en-IN" dirty="0" smtClean="0"/>
              <a:t>for </a:t>
            </a:r>
            <a:r>
              <a:rPr lang="en-IN" dirty="0"/>
              <a:t>item in </a:t>
            </a:r>
            <a:r>
              <a:rPr lang="en-IN" dirty="0" err="1"/>
              <a:t>sys.argv</a:t>
            </a:r>
            <a:r>
              <a:rPr lang="en-IN" dirty="0" smtClean="0"/>
              <a:t>:</a:t>
            </a:r>
          </a:p>
          <a:p>
            <a:r>
              <a:rPr lang="en-IN" dirty="0"/>
              <a:t> </a:t>
            </a:r>
            <a:r>
              <a:rPr lang="en-IN" dirty="0" smtClean="0"/>
              <a:t>      print(item) </a:t>
            </a:r>
            <a:endParaRPr lang="en-IN" dirty="0"/>
          </a:p>
        </p:txBody>
      </p:sp>
      <p:sp>
        <p:nvSpPr>
          <p:cNvPr id="6" name="Rectangle 5"/>
          <p:cNvSpPr/>
          <p:nvPr/>
        </p:nvSpPr>
        <p:spPr>
          <a:xfrm>
            <a:off x="716775" y="2160628"/>
            <a:ext cx="1378262" cy="369332"/>
          </a:xfrm>
          <a:prstGeom prst="rect">
            <a:avLst/>
          </a:prstGeom>
        </p:spPr>
        <p:txBody>
          <a:bodyPr wrap="none">
            <a:spAutoFit/>
          </a:bodyPr>
          <a:lstStyle/>
          <a:p>
            <a:r>
              <a:rPr lang="en-IN" b="1" dirty="0"/>
              <a:t>printpath.py</a:t>
            </a:r>
          </a:p>
        </p:txBody>
      </p:sp>
      <p:sp>
        <p:nvSpPr>
          <p:cNvPr id="7" name="Rectangle 6"/>
          <p:cNvSpPr/>
          <p:nvPr/>
        </p:nvSpPr>
        <p:spPr>
          <a:xfrm>
            <a:off x="841397" y="4374388"/>
            <a:ext cx="3742435" cy="369332"/>
          </a:xfrm>
          <a:prstGeom prst="rect">
            <a:avLst/>
          </a:prstGeom>
        </p:spPr>
        <p:txBody>
          <a:bodyPr wrap="none">
            <a:spAutoFit/>
          </a:bodyPr>
          <a:lstStyle/>
          <a:p>
            <a:r>
              <a:rPr lang="en-IN" dirty="0"/>
              <a:t>$ python3 printpath.py one two three</a:t>
            </a:r>
          </a:p>
        </p:txBody>
      </p:sp>
      <p:sp>
        <p:nvSpPr>
          <p:cNvPr id="9" name="Rectangle 8"/>
          <p:cNvSpPr/>
          <p:nvPr/>
        </p:nvSpPr>
        <p:spPr>
          <a:xfrm>
            <a:off x="5375921" y="2348880"/>
            <a:ext cx="5518483" cy="923330"/>
          </a:xfrm>
          <a:prstGeom prst="rect">
            <a:avLst/>
          </a:prstGeom>
          <a:solidFill>
            <a:schemeClr val="accent1">
              <a:lumMod val="50000"/>
            </a:schemeClr>
          </a:solidFill>
          <a:ln>
            <a:solidFill>
              <a:schemeClr val="tx1">
                <a:alpha val="37000"/>
              </a:schemeClr>
            </a:solidFill>
          </a:ln>
        </p:spPr>
        <p:txBody>
          <a:bodyPr wrap="square">
            <a:spAutoFit/>
          </a:bodyPr>
          <a:lstStyle/>
          <a:p>
            <a:r>
              <a:rPr lang="en-US" b="1" dirty="0" err="1">
                <a:solidFill>
                  <a:schemeClr val="bg1"/>
                </a:solidFill>
              </a:rPr>
              <a:t>sys.exit</a:t>
            </a:r>
            <a:r>
              <a:rPr lang="en-US" b="1" dirty="0">
                <a:solidFill>
                  <a:schemeClr val="bg1"/>
                </a:solidFill>
              </a:rPr>
              <a:t>() </a:t>
            </a:r>
            <a:r>
              <a:rPr lang="en-US" dirty="0" smtClean="0">
                <a:solidFill>
                  <a:schemeClr val="bg1"/>
                </a:solidFill>
              </a:rPr>
              <a:t>: </a:t>
            </a:r>
            <a:r>
              <a:rPr lang="en-US" dirty="0" smtClean="0">
                <a:solidFill>
                  <a:schemeClr val="bg1"/>
                </a:solidFill>
              </a:rPr>
              <a:t>The </a:t>
            </a:r>
            <a:r>
              <a:rPr lang="en-US" dirty="0">
                <a:solidFill>
                  <a:schemeClr val="bg1"/>
                </a:solidFill>
              </a:rPr>
              <a:t>most often used command by the Python command interpreter to get out of the Python command prompt and back to the OS console ( or terminal)</a:t>
            </a:r>
            <a:endParaRPr lang="en-IN" dirty="0">
              <a:solidFill>
                <a:schemeClr val="bg1"/>
              </a:solidFill>
            </a:endParaRPr>
          </a:p>
        </p:txBody>
      </p:sp>
      <p:sp>
        <p:nvSpPr>
          <p:cNvPr id="10" name="Rectangle 9"/>
          <p:cNvSpPr/>
          <p:nvPr/>
        </p:nvSpPr>
        <p:spPr>
          <a:xfrm>
            <a:off x="5375921" y="3569634"/>
            <a:ext cx="5552099" cy="923330"/>
          </a:xfrm>
          <a:prstGeom prst="rect">
            <a:avLst/>
          </a:prstGeom>
          <a:solidFill>
            <a:schemeClr val="accent1">
              <a:lumMod val="50000"/>
            </a:schemeClr>
          </a:solidFill>
          <a:ln>
            <a:solidFill>
              <a:schemeClr val="tx1">
                <a:alpha val="37000"/>
              </a:schemeClr>
            </a:solidFill>
          </a:ln>
        </p:spPr>
        <p:txBody>
          <a:bodyPr wrap="square">
            <a:spAutoFit/>
          </a:bodyPr>
          <a:lstStyle/>
          <a:p>
            <a:r>
              <a:rPr lang="en-US" b="1" dirty="0" err="1">
                <a:solidFill>
                  <a:schemeClr val="bg1"/>
                </a:solidFill>
              </a:rPr>
              <a:t>sys.float_info</a:t>
            </a:r>
            <a:r>
              <a:rPr lang="en-US" b="1" dirty="0">
                <a:solidFill>
                  <a:schemeClr val="bg1"/>
                </a:solidFill>
              </a:rPr>
              <a:t>  </a:t>
            </a:r>
            <a:r>
              <a:rPr lang="en-US" b="1" dirty="0" smtClean="0">
                <a:solidFill>
                  <a:schemeClr val="bg1"/>
                </a:solidFill>
              </a:rPr>
              <a:t>: </a:t>
            </a:r>
            <a:r>
              <a:rPr lang="en-US" dirty="0" smtClean="0">
                <a:solidFill>
                  <a:schemeClr val="bg1"/>
                </a:solidFill>
              </a:rPr>
              <a:t>This </a:t>
            </a:r>
            <a:r>
              <a:rPr lang="en-US" dirty="0">
                <a:solidFill>
                  <a:schemeClr val="bg1"/>
                </a:solidFill>
              </a:rPr>
              <a:t>is a structure and contains the internal max and min value representation of the float data type</a:t>
            </a:r>
            <a:endParaRPr lang="en-IN" dirty="0">
              <a:solidFill>
                <a:schemeClr val="bg1"/>
              </a:solidFill>
            </a:endParaRPr>
          </a:p>
        </p:txBody>
      </p:sp>
      <p:sp>
        <p:nvSpPr>
          <p:cNvPr id="17" name="Rectangle 16"/>
          <p:cNvSpPr/>
          <p:nvPr/>
        </p:nvSpPr>
        <p:spPr>
          <a:xfrm>
            <a:off x="5375920" y="4744340"/>
            <a:ext cx="5552099" cy="646331"/>
          </a:xfrm>
          <a:prstGeom prst="rect">
            <a:avLst/>
          </a:prstGeom>
          <a:solidFill>
            <a:schemeClr val="accent1">
              <a:lumMod val="50000"/>
            </a:schemeClr>
          </a:solidFill>
          <a:ln>
            <a:solidFill>
              <a:schemeClr val="tx1">
                <a:alpha val="37000"/>
              </a:schemeClr>
            </a:solidFill>
          </a:ln>
        </p:spPr>
        <p:txBody>
          <a:bodyPr wrap="square">
            <a:spAutoFit/>
          </a:bodyPr>
          <a:lstStyle/>
          <a:p>
            <a:r>
              <a:rPr lang="en-IN" b="1" dirty="0" err="1">
                <a:solidFill>
                  <a:schemeClr val="bg1"/>
                </a:solidFill>
              </a:rPr>
              <a:t>s</a:t>
            </a:r>
            <a:r>
              <a:rPr lang="en-IN" b="1" dirty="0" err="1" smtClean="0">
                <a:solidFill>
                  <a:schemeClr val="bg1"/>
                </a:solidFill>
              </a:rPr>
              <a:t>ys.version</a:t>
            </a:r>
            <a:r>
              <a:rPr lang="en-IN" b="1" dirty="0" smtClean="0">
                <a:solidFill>
                  <a:schemeClr val="bg1"/>
                </a:solidFill>
              </a:rPr>
              <a:t> : </a:t>
            </a:r>
            <a:r>
              <a:rPr lang="en-IN" dirty="0" smtClean="0">
                <a:solidFill>
                  <a:schemeClr val="bg1"/>
                </a:solidFill>
              </a:rPr>
              <a:t>It displays the version of the Python interpreter currently being used. </a:t>
            </a:r>
            <a:endParaRPr lang="en-IN" dirty="0">
              <a:solidFill>
                <a:schemeClr val="bg1"/>
              </a:solidFill>
            </a:endParaRPr>
          </a:p>
        </p:txBody>
      </p:sp>
      <p:sp>
        <p:nvSpPr>
          <p:cNvPr id="2" name="Rectangle 1"/>
          <p:cNvSpPr/>
          <p:nvPr/>
        </p:nvSpPr>
        <p:spPr>
          <a:xfrm>
            <a:off x="848537" y="3998269"/>
            <a:ext cx="1070999" cy="338554"/>
          </a:xfrm>
          <a:prstGeom prst="rect">
            <a:avLst/>
          </a:prstGeom>
        </p:spPr>
        <p:txBody>
          <a:bodyPr wrap="none">
            <a:spAutoFit/>
          </a:bodyPr>
          <a:lstStyle/>
          <a:p>
            <a:r>
              <a:rPr lang="en-US" sz="1600" b="1" dirty="0"/>
              <a:t>Execution:</a:t>
            </a:r>
            <a:endParaRPr lang="en-IN" sz="1600" b="1" dirty="0"/>
          </a:p>
        </p:txBody>
      </p:sp>
    </p:spTree>
    <p:extLst>
      <p:ext uri="{BB962C8B-B14F-4D97-AF65-F5344CB8AC3E}">
        <p14:creationId xmlns:p14="http://schemas.microsoft.com/office/powerpoint/2010/main" val="391758237"/>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69576" y="404664"/>
            <a:ext cx="10604499" cy="511013"/>
          </a:xfrm>
        </p:spPr>
        <p:txBody>
          <a:bodyPr/>
          <a:lstStyle/>
          <a:p>
            <a:r>
              <a:rPr lang="en-US" sz="4000" b="1" cap="none" dirty="0" smtClean="0">
                <a:solidFill>
                  <a:schemeClr val="tx1"/>
                </a:solidFill>
              </a:rPr>
              <a:t>‘</a:t>
            </a:r>
            <a:r>
              <a:rPr lang="en-US" sz="4000" b="1" cap="none" dirty="0" err="1" smtClean="0">
                <a:solidFill>
                  <a:schemeClr val="tx1"/>
                </a:solidFill>
              </a:rPr>
              <a:t>datetime</a:t>
            </a:r>
            <a:r>
              <a:rPr lang="en-US" sz="4000" b="1" cap="none" dirty="0" smtClean="0">
                <a:solidFill>
                  <a:schemeClr val="tx1"/>
                </a:solidFill>
              </a:rPr>
              <a:t>’</a:t>
            </a:r>
            <a:r>
              <a:rPr lang="en-US" sz="4000" b="1" dirty="0" smtClean="0">
                <a:solidFill>
                  <a:schemeClr val="tx1"/>
                </a:solidFill>
              </a:rPr>
              <a:t> </a:t>
            </a:r>
            <a:r>
              <a:rPr lang="en-US" sz="4000" b="1" cap="none" dirty="0" smtClean="0">
                <a:solidFill>
                  <a:schemeClr val="tx1"/>
                </a:solidFill>
              </a:rPr>
              <a:t>Module</a:t>
            </a:r>
            <a:endParaRPr lang="en-IN" sz="4000" b="1" cap="none" dirty="0">
              <a:solidFill>
                <a:schemeClr val="tx1"/>
              </a:solidFill>
            </a:endParaRPr>
          </a:p>
        </p:txBody>
      </p:sp>
      <p:sp>
        <p:nvSpPr>
          <p:cNvPr id="6" name="Rectangle 5"/>
          <p:cNvSpPr/>
          <p:nvPr/>
        </p:nvSpPr>
        <p:spPr>
          <a:xfrm>
            <a:off x="869574" y="1340768"/>
            <a:ext cx="8032377" cy="923330"/>
          </a:xfrm>
          <a:prstGeom prst="rect">
            <a:avLst/>
          </a:prstGeom>
          <a:solidFill>
            <a:schemeClr val="accent1">
              <a:lumMod val="50000"/>
            </a:schemeClr>
          </a:solidFill>
        </p:spPr>
        <p:txBody>
          <a:bodyPr wrap="square">
            <a:spAutoFit/>
          </a:bodyPr>
          <a:lstStyle/>
          <a:p>
            <a:pPr marL="285750" indent="-285750">
              <a:buFont typeface="Arial" pitchFamily="34" charset="0"/>
              <a:buChar char="•"/>
            </a:pPr>
            <a:r>
              <a:rPr lang="en-US" dirty="0" smtClean="0">
                <a:solidFill>
                  <a:schemeClr val="bg1"/>
                </a:solidFill>
              </a:rPr>
              <a:t>Functions </a:t>
            </a:r>
            <a:r>
              <a:rPr lang="en-US" dirty="0">
                <a:solidFill>
                  <a:schemeClr val="bg1"/>
                </a:solidFill>
              </a:rPr>
              <a:t>are available for this module to print the current date and time. </a:t>
            </a:r>
            <a:endParaRPr lang="en-US" dirty="0" smtClean="0">
              <a:solidFill>
                <a:schemeClr val="bg1"/>
              </a:solidFill>
            </a:endParaRPr>
          </a:p>
          <a:p>
            <a:pPr marL="285750" indent="-285750">
              <a:buFont typeface="Arial" pitchFamily="34" charset="0"/>
              <a:buChar char="•"/>
            </a:pPr>
            <a:r>
              <a:rPr lang="en-US" dirty="0" smtClean="0">
                <a:solidFill>
                  <a:schemeClr val="bg1"/>
                </a:solidFill>
              </a:rPr>
              <a:t>User </a:t>
            </a:r>
            <a:r>
              <a:rPr lang="en-US" dirty="0">
                <a:solidFill>
                  <a:schemeClr val="bg1"/>
                </a:solidFill>
              </a:rPr>
              <a:t>has to import date library to start using the different functions </a:t>
            </a:r>
            <a:endParaRPr lang="en-US" dirty="0" smtClean="0">
              <a:solidFill>
                <a:schemeClr val="bg1"/>
              </a:solidFill>
            </a:endParaRPr>
          </a:p>
          <a:p>
            <a:pPr marL="285750" indent="-285750">
              <a:buFont typeface="Arial" pitchFamily="34" charset="0"/>
              <a:buChar char="•"/>
            </a:pPr>
            <a:r>
              <a:rPr lang="en-US" dirty="0" smtClean="0">
                <a:solidFill>
                  <a:schemeClr val="bg1"/>
                </a:solidFill>
              </a:rPr>
              <a:t>To </a:t>
            </a:r>
            <a:r>
              <a:rPr lang="en-US" dirty="0">
                <a:solidFill>
                  <a:schemeClr val="bg1"/>
                </a:solidFill>
              </a:rPr>
              <a:t>get the epoch time use, </a:t>
            </a:r>
            <a:r>
              <a:rPr lang="en-US" b="1" i="1" dirty="0" err="1">
                <a:solidFill>
                  <a:schemeClr val="bg1"/>
                </a:solidFill>
              </a:rPr>
              <a:t>time.gmtime</a:t>
            </a:r>
            <a:r>
              <a:rPr lang="en-US" b="1" i="1" dirty="0">
                <a:solidFill>
                  <a:schemeClr val="bg1"/>
                </a:solidFill>
              </a:rPr>
              <a:t>(0)</a:t>
            </a:r>
            <a:r>
              <a:rPr lang="en-US" dirty="0"/>
              <a:t> </a:t>
            </a:r>
            <a:r>
              <a:rPr lang="en-US" dirty="0" smtClean="0">
                <a:solidFill>
                  <a:schemeClr val="bg1"/>
                </a:solidFill>
              </a:rPr>
              <a:t>function</a:t>
            </a:r>
            <a:r>
              <a:rPr lang="en-US" dirty="0">
                <a:solidFill>
                  <a:schemeClr val="bg1"/>
                </a:solidFill>
              </a:rPr>
              <a:t>. </a:t>
            </a:r>
          </a:p>
        </p:txBody>
      </p:sp>
      <p:sp>
        <p:nvSpPr>
          <p:cNvPr id="3" name="Rectangle 2"/>
          <p:cNvSpPr/>
          <p:nvPr/>
        </p:nvSpPr>
        <p:spPr>
          <a:xfrm>
            <a:off x="869574" y="2344812"/>
            <a:ext cx="9402890" cy="2031325"/>
          </a:xfrm>
          <a:prstGeom prst="rect">
            <a:avLst/>
          </a:prstGeom>
          <a:solidFill>
            <a:schemeClr val="accent1">
              <a:lumMod val="50000"/>
            </a:schemeClr>
          </a:solidFill>
        </p:spPr>
        <p:txBody>
          <a:bodyPr wrap="square">
            <a:spAutoFit/>
          </a:bodyPr>
          <a:lstStyle/>
          <a:p>
            <a:r>
              <a:rPr lang="en-US" dirty="0">
                <a:solidFill>
                  <a:schemeClr val="bg1"/>
                </a:solidFill>
              </a:rPr>
              <a:t>The </a:t>
            </a:r>
            <a:r>
              <a:rPr lang="en-US" dirty="0" err="1">
                <a:solidFill>
                  <a:schemeClr val="bg1"/>
                </a:solidFill>
              </a:rPr>
              <a:t>datetime</a:t>
            </a:r>
            <a:r>
              <a:rPr lang="en-US" dirty="0">
                <a:solidFill>
                  <a:schemeClr val="bg1"/>
                </a:solidFill>
              </a:rPr>
              <a:t> module has functions and classes to parsing date and time functions :</a:t>
            </a:r>
          </a:p>
          <a:p>
            <a:pPr marL="285750" indent="-285750">
              <a:buFont typeface="Arial" pitchFamily="34" charset="0"/>
              <a:buChar char="•"/>
            </a:pPr>
            <a:r>
              <a:rPr lang="en-US" b="1" dirty="0">
                <a:solidFill>
                  <a:schemeClr val="bg1"/>
                </a:solidFill>
              </a:rPr>
              <a:t>print </a:t>
            </a:r>
            <a:r>
              <a:rPr lang="en-US" b="1" dirty="0" smtClean="0">
                <a:solidFill>
                  <a:schemeClr val="bg1"/>
                </a:solidFill>
              </a:rPr>
              <a:t>(</a:t>
            </a:r>
            <a:r>
              <a:rPr lang="en-US" b="1" i="1" dirty="0" err="1" smtClean="0">
                <a:solidFill>
                  <a:schemeClr val="bg1"/>
                </a:solidFill>
              </a:rPr>
              <a:t>dir</a:t>
            </a:r>
            <a:r>
              <a:rPr lang="en-US" b="1" i="1" dirty="0" smtClean="0">
                <a:solidFill>
                  <a:schemeClr val="bg1"/>
                </a:solidFill>
              </a:rPr>
              <a:t>(</a:t>
            </a:r>
            <a:r>
              <a:rPr lang="en-US" b="1" i="1" dirty="0" err="1" smtClean="0">
                <a:solidFill>
                  <a:schemeClr val="bg1"/>
                </a:solidFill>
              </a:rPr>
              <a:t>datetime</a:t>
            </a:r>
            <a:r>
              <a:rPr lang="en-US" b="1" dirty="0">
                <a:solidFill>
                  <a:schemeClr val="bg1"/>
                </a:solidFill>
              </a:rPr>
              <a:t>)) </a:t>
            </a:r>
            <a:r>
              <a:rPr lang="en-US" dirty="0">
                <a:solidFill>
                  <a:schemeClr val="bg1"/>
                </a:solidFill>
              </a:rPr>
              <a:t>will print </a:t>
            </a:r>
            <a:r>
              <a:rPr lang="en-US" dirty="0" smtClean="0">
                <a:solidFill>
                  <a:schemeClr val="bg1"/>
                </a:solidFill>
              </a:rPr>
              <a:t>all the members of the </a:t>
            </a:r>
            <a:r>
              <a:rPr lang="en-US" dirty="0" err="1" smtClean="0">
                <a:solidFill>
                  <a:schemeClr val="bg1"/>
                </a:solidFill>
              </a:rPr>
              <a:t>datetime</a:t>
            </a:r>
            <a:r>
              <a:rPr lang="en-US" dirty="0" smtClean="0">
                <a:solidFill>
                  <a:schemeClr val="bg1"/>
                </a:solidFill>
              </a:rPr>
              <a:t>. </a:t>
            </a:r>
            <a:endParaRPr lang="en-US" dirty="0">
              <a:solidFill>
                <a:schemeClr val="bg1"/>
              </a:solidFill>
            </a:endParaRPr>
          </a:p>
          <a:p>
            <a:pPr marL="285750" indent="-285750">
              <a:buFont typeface="Arial" pitchFamily="34" charset="0"/>
              <a:buChar char="•"/>
            </a:pPr>
            <a:r>
              <a:rPr lang="en-US" b="1" dirty="0">
                <a:solidFill>
                  <a:schemeClr val="bg1"/>
                </a:solidFill>
              </a:rPr>
              <a:t>print </a:t>
            </a:r>
            <a:r>
              <a:rPr lang="en-US" b="1" dirty="0" smtClean="0">
                <a:solidFill>
                  <a:schemeClr val="bg1"/>
                </a:solidFill>
              </a:rPr>
              <a:t>(</a:t>
            </a:r>
            <a:r>
              <a:rPr lang="en-US" b="1" i="1" dirty="0" err="1" smtClean="0">
                <a:solidFill>
                  <a:schemeClr val="bg1"/>
                </a:solidFill>
              </a:rPr>
              <a:t>dir</a:t>
            </a:r>
            <a:r>
              <a:rPr lang="en-US" b="1" i="1" dirty="0" smtClean="0">
                <a:solidFill>
                  <a:schemeClr val="bg1"/>
                </a:solidFill>
              </a:rPr>
              <a:t>(</a:t>
            </a:r>
            <a:r>
              <a:rPr lang="en-US" b="1" i="1" dirty="0" err="1" smtClean="0">
                <a:solidFill>
                  <a:schemeClr val="bg1"/>
                </a:solidFill>
              </a:rPr>
              <a:t>datetime.datetime</a:t>
            </a:r>
            <a:r>
              <a:rPr lang="en-US" i="1" dirty="0">
                <a:solidFill>
                  <a:schemeClr val="bg1"/>
                </a:solidFill>
              </a:rPr>
              <a:t>)</a:t>
            </a:r>
            <a:r>
              <a:rPr lang="en-US" dirty="0">
                <a:solidFill>
                  <a:schemeClr val="bg1"/>
                </a:solidFill>
              </a:rPr>
              <a:t>) will print the list of methods within this class. </a:t>
            </a:r>
          </a:p>
          <a:p>
            <a:pPr marL="285750" indent="-285750">
              <a:buFont typeface="Arial" pitchFamily="34" charset="0"/>
              <a:buChar char="•"/>
            </a:pPr>
            <a:r>
              <a:rPr lang="en-US" dirty="0" smtClean="0">
                <a:solidFill>
                  <a:schemeClr val="bg1"/>
                </a:solidFill>
              </a:rPr>
              <a:t>‘</a:t>
            </a:r>
            <a:r>
              <a:rPr lang="en-US" b="1" i="1" dirty="0">
                <a:solidFill>
                  <a:schemeClr val="bg1"/>
                </a:solidFill>
              </a:rPr>
              <a:t>now()</a:t>
            </a:r>
            <a:r>
              <a:rPr lang="en-US" dirty="0">
                <a:solidFill>
                  <a:schemeClr val="bg1"/>
                </a:solidFill>
              </a:rPr>
              <a:t>’, prints the current local date and time. Same as </a:t>
            </a:r>
            <a:r>
              <a:rPr lang="en-US" b="1" i="1" dirty="0">
                <a:solidFill>
                  <a:schemeClr val="bg1"/>
                </a:solidFill>
              </a:rPr>
              <a:t>‘today()’ </a:t>
            </a:r>
          </a:p>
          <a:p>
            <a:pPr marL="285750" indent="-285750">
              <a:buFont typeface="Arial" pitchFamily="34" charset="0"/>
              <a:buChar char="•"/>
            </a:pPr>
            <a:r>
              <a:rPr lang="en-US" dirty="0">
                <a:solidFill>
                  <a:schemeClr val="bg1"/>
                </a:solidFill>
              </a:rPr>
              <a:t>The method </a:t>
            </a:r>
            <a:r>
              <a:rPr lang="en-US" b="1" i="1" dirty="0" err="1">
                <a:solidFill>
                  <a:schemeClr val="bg1"/>
                </a:solidFill>
              </a:rPr>
              <a:t>utcnow</a:t>
            </a:r>
            <a:r>
              <a:rPr lang="en-US" b="1" i="1" dirty="0">
                <a:solidFill>
                  <a:schemeClr val="bg1"/>
                </a:solidFill>
              </a:rPr>
              <a:t>() </a:t>
            </a:r>
            <a:r>
              <a:rPr lang="en-US" dirty="0">
                <a:solidFill>
                  <a:schemeClr val="bg1"/>
                </a:solidFill>
              </a:rPr>
              <a:t>prints the UTC date and </a:t>
            </a:r>
            <a:r>
              <a:rPr lang="en-US" dirty="0" smtClean="0">
                <a:solidFill>
                  <a:schemeClr val="bg1"/>
                </a:solidFill>
              </a:rPr>
              <a:t>time</a:t>
            </a:r>
          </a:p>
          <a:p>
            <a:pPr marL="285750" indent="-285750">
              <a:buFont typeface="Arial" pitchFamily="34" charset="0"/>
              <a:buChar char="•"/>
            </a:pPr>
            <a:r>
              <a:rPr lang="en-US" b="1" dirty="0" err="1" smtClean="0">
                <a:solidFill>
                  <a:schemeClr val="bg1"/>
                </a:solidFill>
              </a:rPr>
              <a:t>time.strptime</a:t>
            </a:r>
            <a:r>
              <a:rPr lang="en-US" b="1" dirty="0" smtClean="0">
                <a:solidFill>
                  <a:schemeClr val="bg1"/>
                </a:solidFill>
              </a:rPr>
              <a:t>()</a:t>
            </a:r>
            <a:r>
              <a:rPr lang="en-US" dirty="0" smtClean="0">
                <a:solidFill>
                  <a:schemeClr val="bg1"/>
                </a:solidFill>
              </a:rPr>
              <a:t> is a </a:t>
            </a:r>
            <a:r>
              <a:rPr lang="en-US" dirty="0">
                <a:solidFill>
                  <a:schemeClr val="bg1"/>
                </a:solidFill>
              </a:rPr>
              <a:t>string parser, this will convert a string format to </a:t>
            </a:r>
            <a:r>
              <a:rPr lang="en-US" dirty="0" err="1">
                <a:solidFill>
                  <a:schemeClr val="bg1"/>
                </a:solidFill>
              </a:rPr>
              <a:t>datetime</a:t>
            </a:r>
            <a:r>
              <a:rPr lang="en-US" dirty="0" smtClean="0">
                <a:solidFill>
                  <a:schemeClr val="bg1"/>
                </a:solidFill>
              </a:rPr>
              <a:t>.</a:t>
            </a:r>
          </a:p>
          <a:p>
            <a:pPr marL="285750" indent="-285750">
              <a:buFont typeface="Arial" pitchFamily="34" charset="0"/>
              <a:buChar char="•"/>
            </a:pPr>
            <a:r>
              <a:rPr lang="en-US" b="1" dirty="0" err="1">
                <a:solidFill>
                  <a:schemeClr val="bg1"/>
                </a:solidFill>
              </a:rPr>
              <a:t>Datetime.strftime</a:t>
            </a:r>
            <a:r>
              <a:rPr lang="en-US" dirty="0">
                <a:solidFill>
                  <a:schemeClr val="bg1"/>
                </a:solidFill>
              </a:rPr>
              <a:t>() is a string formatter.  This will format a </a:t>
            </a:r>
            <a:r>
              <a:rPr lang="en-US" dirty="0" err="1">
                <a:solidFill>
                  <a:schemeClr val="bg1"/>
                </a:solidFill>
              </a:rPr>
              <a:t>datetime</a:t>
            </a:r>
            <a:r>
              <a:rPr lang="en-US" dirty="0">
                <a:solidFill>
                  <a:schemeClr val="bg1"/>
                </a:solidFill>
              </a:rPr>
              <a:t> object to string format</a:t>
            </a:r>
            <a:r>
              <a:rPr lang="en-US" dirty="0" smtClean="0">
                <a:solidFill>
                  <a:schemeClr val="bg1"/>
                </a:solidFill>
              </a:rPr>
              <a:t>.</a:t>
            </a:r>
            <a:endParaRPr lang="en-IN" dirty="0">
              <a:solidFill>
                <a:schemeClr val="bg1"/>
              </a:solidFill>
            </a:endParaRPr>
          </a:p>
        </p:txBody>
      </p:sp>
      <p:sp>
        <p:nvSpPr>
          <p:cNvPr id="4" name="Rectangle 3"/>
          <p:cNvSpPr/>
          <p:nvPr/>
        </p:nvSpPr>
        <p:spPr>
          <a:xfrm>
            <a:off x="869574" y="4581128"/>
            <a:ext cx="5298434" cy="1200329"/>
          </a:xfrm>
          <a:prstGeom prst="rect">
            <a:avLst/>
          </a:prstGeom>
          <a:solidFill>
            <a:schemeClr val="accent1">
              <a:lumMod val="20000"/>
              <a:lumOff val="80000"/>
              <a:alpha val="19000"/>
            </a:schemeClr>
          </a:solidFill>
          <a:ln>
            <a:solidFill>
              <a:schemeClr val="tx1">
                <a:alpha val="50000"/>
              </a:schemeClr>
            </a:solidFill>
          </a:ln>
        </p:spPr>
        <p:txBody>
          <a:bodyPr wrap="square">
            <a:spAutoFit/>
          </a:bodyPr>
          <a:lstStyle/>
          <a:p>
            <a:r>
              <a:rPr lang="en-US" dirty="0"/>
              <a:t>from </a:t>
            </a:r>
            <a:r>
              <a:rPr lang="en-US" dirty="0" err="1"/>
              <a:t>datetime</a:t>
            </a:r>
            <a:r>
              <a:rPr lang="en-US" dirty="0"/>
              <a:t> import </a:t>
            </a:r>
            <a:r>
              <a:rPr lang="en-US" dirty="0" err="1"/>
              <a:t>datetime</a:t>
            </a:r>
            <a:endParaRPr lang="en-US" dirty="0"/>
          </a:p>
          <a:p>
            <a:r>
              <a:rPr lang="en-US" dirty="0"/>
              <a:t>now = </a:t>
            </a:r>
            <a:r>
              <a:rPr lang="en-US" dirty="0" err="1"/>
              <a:t>datetime.now</a:t>
            </a:r>
            <a:r>
              <a:rPr lang="en-US" dirty="0"/>
              <a:t>() # current date and time</a:t>
            </a:r>
          </a:p>
          <a:p>
            <a:r>
              <a:rPr lang="en-US" dirty="0" err="1"/>
              <a:t>date_time</a:t>
            </a:r>
            <a:r>
              <a:rPr lang="en-US" dirty="0"/>
              <a:t> = </a:t>
            </a:r>
            <a:r>
              <a:rPr lang="en-US" dirty="0" err="1"/>
              <a:t>now.strftime</a:t>
            </a:r>
            <a:r>
              <a:rPr lang="en-US" dirty="0"/>
              <a:t>("%m/%d/%Y, %H:%M:%S")</a:t>
            </a:r>
          </a:p>
          <a:p>
            <a:r>
              <a:rPr lang="en-US" dirty="0"/>
              <a:t>print("date and time:",</a:t>
            </a:r>
            <a:r>
              <a:rPr lang="en-US" dirty="0" err="1"/>
              <a:t>date_time</a:t>
            </a:r>
            <a:r>
              <a:rPr lang="en-US" dirty="0"/>
              <a:t>)</a:t>
            </a:r>
            <a:endParaRPr lang="en-IN" dirty="0"/>
          </a:p>
        </p:txBody>
      </p:sp>
      <p:sp>
        <p:nvSpPr>
          <p:cNvPr id="5" name="Rectangle 4"/>
          <p:cNvSpPr/>
          <p:nvPr/>
        </p:nvSpPr>
        <p:spPr>
          <a:xfrm>
            <a:off x="6240016" y="4554814"/>
            <a:ext cx="5285547" cy="1200329"/>
          </a:xfrm>
          <a:prstGeom prst="rect">
            <a:avLst/>
          </a:prstGeom>
          <a:solidFill>
            <a:schemeClr val="accent1">
              <a:lumMod val="20000"/>
              <a:lumOff val="80000"/>
              <a:alpha val="19000"/>
            </a:schemeClr>
          </a:solidFill>
          <a:ln>
            <a:solidFill>
              <a:schemeClr val="tx1">
                <a:alpha val="49000"/>
              </a:schemeClr>
            </a:solidFill>
          </a:ln>
        </p:spPr>
        <p:txBody>
          <a:bodyPr wrap="square">
            <a:spAutoFit/>
          </a:bodyPr>
          <a:lstStyle/>
          <a:p>
            <a:r>
              <a:rPr lang="en-US" dirty="0"/>
              <a:t>from </a:t>
            </a:r>
            <a:r>
              <a:rPr lang="en-US" dirty="0" err="1"/>
              <a:t>datetime</a:t>
            </a:r>
            <a:r>
              <a:rPr lang="en-US" dirty="0"/>
              <a:t> import </a:t>
            </a:r>
            <a:r>
              <a:rPr lang="en-US" dirty="0" err="1"/>
              <a:t>datetime</a:t>
            </a:r>
            <a:endParaRPr lang="en-US" dirty="0"/>
          </a:p>
          <a:p>
            <a:r>
              <a:rPr lang="en-US" dirty="0"/>
              <a:t>timestamp = 1528797322</a:t>
            </a:r>
          </a:p>
          <a:p>
            <a:r>
              <a:rPr lang="en-US" dirty="0" err="1"/>
              <a:t>date_time</a:t>
            </a:r>
            <a:r>
              <a:rPr lang="en-US" dirty="0"/>
              <a:t> = </a:t>
            </a:r>
            <a:r>
              <a:rPr lang="en-US" dirty="0" err="1"/>
              <a:t>datetime.fromtimestamp</a:t>
            </a:r>
            <a:r>
              <a:rPr lang="en-US" dirty="0"/>
              <a:t>(timestamp</a:t>
            </a:r>
            <a:r>
              <a:rPr lang="en-US" dirty="0" smtClean="0"/>
              <a:t>)</a:t>
            </a:r>
            <a:endParaRPr lang="en-US" dirty="0"/>
          </a:p>
          <a:p>
            <a:r>
              <a:rPr lang="en-US" dirty="0" err="1" smtClean="0"/>
              <a:t>Dt_str</a:t>
            </a:r>
            <a:r>
              <a:rPr lang="en-US" dirty="0" smtClean="0"/>
              <a:t> </a:t>
            </a:r>
            <a:r>
              <a:rPr lang="en-US" dirty="0"/>
              <a:t>= </a:t>
            </a:r>
            <a:r>
              <a:rPr lang="en-US" dirty="0" err="1"/>
              <a:t>date_time.strftime</a:t>
            </a:r>
            <a:r>
              <a:rPr lang="en-US" dirty="0"/>
              <a:t>("%m/%d/%Y, %H:%M:%S</a:t>
            </a:r>
            <a:r>
              <a:rPr lang="en-US" dirty="0" smtClean="0"/>
              <a:t>")</a:t>
            </a:r>
            <a:endParaRPr lang="en-US" dirty="0"/>
          </a:p>
        </p:txBody>
      </p:sp>
    </p:spTree>
    <p:extLst>
      <p:ext uri="{BB962C8B-B14F-4D97-AF65-F5344CB8AC3E}">
        <p14:creationId xmlns:p14="http://schemas.microsoft.com/office/powerpoint/2010/main" val="3820675110"/>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FOLDER_UPDATED" val="1"/>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KuNhUu0TMlRzQQAAF8SAAAdAAAAdW5pdmVyc2FsL2NvbW1vbl9tZXNzYWdlcy5sbmetWG1v2zYQ/l6g/4EQUGADurQd0KIYEge0xDhCZMqV6DjZMAiMxNhEJNHTi9Ps037Nfth+yY6UnNhtCklJgDgwKd9zx3t57qjD469ZijaiKKXKj6wPB+8tJPJYJTJfHllzdvLLZwuVFc8TnqpcHFm5stDx6PWrw5Tny5ovBXx//Qqhw0yUJSzLkV49rJFMjqzZOLL96QzTy8jzJ340difWyFbZmud3yFNL9dOvnz5//fDx08+H71q5PjDhFHvePhAySB/f9wCiLPC9CNCIF1FywayR/j9Mzp8zz6XEGrVfhknPAnJujfT/Trl5EBDKotBzHRK5YUR9ZnzhEUYca3SparTiG4EqhTZS3KJqJSCOlSwEKlOZmAexgo28Fl3KHH+KXRoFJGSBazPXp9YoVEVx99bA8rpaqQLUlSiRJb9KRWJ0QsaY5+tClKCaV5BRCP6qlYRfqozL/KBb9YJ6PnYiPJtFUxKGeALOZfeHAqQ9+FtZreBZItRbUHGbp4on6LoQAOiHiK/XqYybX8pwXWgLZym/67QiwAuXTiLm+14YEepsd6wRyRPkFFwfdiBKgEMSAEDBS1E8QTYyuW7EEU7TYQin7uTUgw/TJpzK5SqFTzXUjhmBTJiJvEsKMpUEkONhuPADRzsNVCGO1rwsb1WR7GXpbjy7gF1q+1AINtsBZxpjCwz5IYG9ikLEVReYh+fUPo3GjMLXMQHnerzO41VPOaiQR5N0NyVriNVu4nXmf4sWjf0LKHFgJH+IhH8GRHQ2ROKShEAeJOySofjcnWBNBZp8tsywZZ6Y60JP7xCPY5DTId1IVZewo10C/GA4qDwYpiYkX+aQSi72fkBwDSpE3KyWciPAjiIRRaci4FybODqzv8zd36MT7HrEiSDVgYAiZpqB1pjxO5SrCvFkw/NYoCsRcx3TO3iWyMQ807ln9P9Vy78Rr1q+fdNSNXXIxZuh9uyx+yNm1SXYVFUiW1ddqrXDWvOfYoWusx+a0OfoT9Mf2oTiwPVfJjKlzOq0aQPPjs+9ZUNj1GnEMz3VP1ovbUnY8P3YBcIaS9VfgsCcoXsajAZpfymXnoCiWdM2oK+4+fUAndRvAahCT8U4B1ftmXCu6b6//IKMQ5dBz1iIq1JWnQOZqcYmQI+HNoYJOBWVeCjGK3GtYPZLBd80cxl0RhPpzoDujH17rYK5zAOTKQAu25GqRKnMwP6kB+Z8SrYeaAh+7yQLVaeJKd5U3hiSB9/Wmfh+oLwuVGZ2U15uk7dpMsfPsaI5XNAonQ0YSe7rr3d8dsrv6VEKCQ5gCLExtfXkYutaTXsKQQloV3gs3A4+UAsZr+IVNNNrVedJT6DmFuOQEwxg7ZlDwYt49d8///bE+MaSZhe1u78NAtEjGbAguQf7g6pKlH92gTA83pcziz5S7a1vK9fzEshcyMIXuV3xprVkKoOtg269kORt0DBj2D6dQh2EJu1VXcDoNgRhioMz4DJzM7BGU17cABEypdJBKMbVOgGrYdofLt51lcpcDJF9XivRB2buLMKOY95CQPHBJfOm6ZkJ3HLi9nVEqpa9wexTTIFnv8ETiayGAgaE3L9l0Ddpc2v14FoMCdSjKk1r27IYEEWzfqCJzfed7n5VmldBh+923gz9D1BLAwQUAAIACACrjYVLLbmuBDIDAACWDAAAJwAAAHVuaXZlcnNhbC9mbGFzaF9wdWJsaXNoaW5nX3NldHRpbmdzLnhtbNVXW2/aMBR+51dYmfpY0gu9DAWqqoCG1gIqbGufKhMfiFXHzmIHSp/2a/bD9kt2HAMFtevSC9L2gMDn8p37sQlO7mJBJpBqrmTN2y3veARkqBiX45r3ZdDaPvaINlQyKpSEmieVR07qpSDJhoLrqA/GoKgmCCN1NTE1LzImqfr+dDotc52klqtEZhBfl0MV+0kKGqSB1E8EneGXmSWgvTlCAQD8xErO1eqlEiGBQ7pQLBNAOEPPJbdBUdESVEee78SGNLwdpyqT7EwJlZJ0PKx5Hw5PK4f7+wsZB9XgMUibE11HoiWbKmWMWy+o6PN7IBHwcYTuHlU8MuXMRDVvr2JRUNp/jJJju9CpRTlTmANp5vAxGMqooe7o7Bm4M3pBcCQ2kzTm4QA5xMZf8xqDm0/Xveblebvz+WbQ7Z4P2j3nRK7jr+ME/rqhAB1SWRrC0k5AjaFhhH6jzogKDYG/SlqIjZRcc86eyVAJzH2uhW0UD4F1aAwr1ejfctlCyV2PjDAQMat53QQk6VOJHcANFTxcAuhsqA03eeVbc+nTlFNBEA9bFMhF33twwWUojGiqYdW1BUfbvIf1byoTjMxURgS/BWIUwRxkMf6KgKwWiIxSFedUbCFDtOBoccJhCuwkz+sc8E+GrtFEnKEm9msiwDgL3zN+T4YwUiniAp1gdyOda4dffhFwQrV+AKULH7f65+1G86bdaTSvtmyAlE2oDF8IjkWHODEbwaczIpVZ6GE6QpppyIvCOMt5RWIrv74MmseZcGV+72KsQG+wJJux8pLC/NWDwmYjOskH0Q5XDo0jyLEkDhMZIa4MLjMoChhSSZQUM0JDXG3ajvWEq0wjxQ2wg9av99DpEy7z0xjXG1pMGaSFIHd29/YrB4dHxx+rZf/Xj5/bzyrNl35PUGvObf2zZ9f+cvU/3oaBbzf104vbpNm/u7d7l82vRXLbaV4NCpW12S8E1y0i1f1cROrSXTS9lUumkAu4mMZu0HA1CR5zA+w92+wVrfLmO9712mZaZYNxv3VE/puw3Wn5bFx7Jwb+kw9Zy4m55DEmw67H5eu3flDZwZfnk6xSCdHW/0vUS78BUEsDBBQAAgAIAKuNhUuPpNBQ6gIAAHwKAAAhAAAAdW5pdmVyc2FsL2ZsYXNoX3NraW5fc2V0dGluZ3MueG1sjVbRbuIwEHy/r0C59+YgAVopIEFKpEq9a3Wt+m7Cklg4dmQ79Pj7s2OncYCUtKqEZ2fs9Xp2aSQOmC5/jEZRWnEOVL5DURIkYVRWHOJKSFYsPMkr8HxDY4TxN5AS00xopMFGeLfwtpWUjN6ljEq11x1lvEDEW/5MkiR8XEd+zbylYkfgQzV7lEJ7THx/PwviIRJ7xjqczceTPkHKihLR0zPL2N0WpYeMs4ruTGrqp0+Wn0rgBNODzmg1+zWe9jEJFvJJQtHJKVnFm/lkmKTkIATolObTMJisb6oI2gJpTpqOwzC4H6hpj/r+9meyIxZY1rLpRv/2yUqUQbfIs1U4C4J+PlW7n7/KfLP6XiDhn1TUcBJMJ+NeKkEn4N3NH5N4vnroVbCyKs+yWScPSX/6nGW6oF1NuAoe+h/xS0MY2qn2q6/8OJ8mNwX6Qvqgmy1iy3NhDPvR7ftItytn5FXX9Wwg6EffEljquRH5zcrERM4+Xyqp+gOWe0SEIrhQS3pVSb+iSjTbdLGW9xc+Md05JAu0jA9GqgJik69D7OItP47X9ahw8/vCnAQ5HC3oZNiCLfOPKusF0wFb5hvBO3ih5HRBP48YTfPEa2Qf8/vqqyhQpJZNvZpVE9UnPevGFc7RFmg4BdvBUuh03nEB+tUiv8ZMSv5FThFFR5whiRn9rXnbU30ZEflnAeu0676KJJYErtmtzlENafe96nXXjTbataP5UmgvZ9YjqWb4wkNSojQv1JeS8EZWt/DqfczX4aVEj0nFB/5E92yoqED8APydMTL4HMokDCYz01x99Mh3qhD51+sc2U2uPQCtii3wjXo3DI1xupjh5TjLifqTHxg+YdcV9ASNUuZqO4rwly8dwJoAEE/zxrVmYSJFRSQmcISm9x2gvnDfzSKhXNpnuJV8hr10LWeRQZ60o6K1isvrBq4IPlRerDt03MAA20u0FfXNOp1/ay4340x7zyUZwHqps7WKX9ZQgfq/zv9QSwMEFAACAAgAq42FS0OtHccfAwAAJwwAACYAAAB1bml2ZXJzYWwvaHRtbF9wdWJsaXNoaW5nX3NldHRpbmdzLnhtbN1WzW4aMRC+8xTWVjmGzQ9NUrRLFAWiRE0ABdomp8isB9aK196ubQg59Wn6YH2Szq6BgELTTRRUqQe0eDzzzTc/Hjs4fkgEGUOmuZKht1vd8QjISDEuR6H3pX+2feQRbahkVCgJoSeVR44blSC1A8F13ANjUFUThJG6nprQi41J674/mUyqXKdZvquENYivq5FK/DQDDdJA5qeCTvFjpilob4ZQAgB/iZIzs0alQkjgkK4UswIIZ8hc8jwoKs5NIjzfaQ1odD/KlJXsVAmVkWw0CL0PBye1g/39uY5DavIEZJ4S3UBhLjZ1yhjPSVDR449AYuCjGNke1jwy4czEobdXy1FQ23+OUmC7yGmOcqowBdLM4BMwlFFD3dL5M/Bg9FzgRGwqacKjPu6QPPzQa/bvzm+7revLi/bnu36nc9m/6DoShY2/ihP4q44CJKRsFsHCT0CNoVGMvNFmSIWGwF8WzdWGSq6Qy9dkoASmvrDCLkoGwNo0QZLdM+mRITIX09DrpCBJj0qsODdU8Ghhoe1AG26KSp/NtE8yTgXBamJLArnqeU8+XUqimGYalrnMd3Se6KjxTVnByFRZIvg9EKMIBm0T/BcDWa4IGWYqKaSCakO04OhxzGEC7LhI5AzwT45u0UVi0RL7MxVgnIfvlj+SAQxVhrhAx9jNKOfa4VdfBZxSrZ9A6ZzjVu/yotm6u2g3WzdbeYCUjamMXgmOVYYkNRvBp1MilZnbYToiajUURWGcFXtlYqu+vQyaJ1a4Mr93MZagN1iSzXh5TWH+yqC025iOi4OYH64CGo8gx5I4TNyIcJpwaaEsYEQlUVJMCY1wlun8WI+5shol7gA7aP12hs6ecFmsRni5oMeMQVYKcmd3b7/28eDw6FO96v/68XP7RaPZlO8KmrtzY/70xTm/mPXPp2Hg56N5/aQ2mX02qAf/blJ3r1tfy2Sz3brplypkq1cKrlNGq/O5jNa1u1q6S9dKKQo4ikbuaOEwEjzhBth7NtYbmmPtNc5f7A7XT5tpjg1GuvYY/CeRutXi+bfy3gv8tQ/SCspXH/eNym9QSwMEFAACAAgAq42FS6bCKiijAQAAAQYAAB8AAAB1bml2ZXJzYWwvaHRtbF9za2luX3NldHRpbmdzLmpzjZRNb4IwGMfvfgrCrosZ77oboCRLPCzZbssOFSsSS0vawnTG7z7LfGlLmYML/fPj/7yUp4eRdbrs3LaerUP33K1f1XWnQaFx2sBHVUcDeiV0m6FyBd/LCqISQ1tD2sunV/l4I0zGNu5Ml/s3YcskP5uIN2uAmIzXBgtq0JhBaw3al0HbmQJ/K5Wdq/qtSGrzsuGc4HFOMIeYjzGhFegY+yHLMn+WyAVqMGkhvYOuQQ4V03QyCb10iLw5Jn4YOa7M5aSqAd4vSEHGS5BvC0oavLrGP10yvdnXkJ42fHsOG4dPTiADqGT8hcNKD5zF6Txyh8maQsbgOW4U+J6bGGEElhBJvoHj+97kD1Qx7hek0W3JSn6hg7m4ZboGBex1KYz90PNUDJ+8DN2M5nGf43DHfwnf9QLXUQgE9pD2rGZZGsVTBSR1U/dDJtk0U1OjpBAd6aF+7E3Vnl9RRMCqxMWlilkUZEZOJCtsh37JW6HnXVNGiGgjtDFMZDV0cPxj6rlxcJkWdWGaeWQSsUkcPqt0sb2KSj5cP0jE+sP6vJeNbjc6/gBQSwMEFAACAAgArI2FS1gFLWtiDwAAeRwAABcAAAB1bml2ZXJzYWwvdW5pdmVyc2FsLnBuZ+1ZaVhT57beHjhiSwn12BY1DHo9LbVakCIQCEMdWuoAThyRGY2CCElA2EAICQpttTWB69EjKENaUaZAIgYIJpCI1qQ2QKoMAWIINYYAmyQNcTMFyN2Be8/9fZ/7lx/72c/35d17rfWu91t7rSc/HA0Ntnt387sAANgd+Gb/cQCwcgSAv9DXrUV26g7iI5HbmvTjwXsBVrfjOLKwTtwTsgcAGotsF07/FVm/k/pNRDoAoJ5arjViYs1ZAHBEHdi/Jyw7VqtQslMSY8QGIzsbt7CeTdvc+77XNx/0/LT1TJ2127qf3rHe+qlX1S8//vNu9tag3Ze3vBv7+/lL99Zf/XbzfmvrqO27P6j9oH77m/iPQ4oaj3YN6Ef9r2jqqRpZxdzbsnaT3/MdZGk93HmnebrzDhzrSWbYMseVPu6LsglohnIR7iPrMGlmMdEKAAbOv93XvN/r2YL+YKp/hrlcGw8AlyhhUbQ81w7Dr8/cmz3/AgBlX3uJDqT6T4/dz0Riv7QvLDm6RhoBbliDBHasIe2Py1gi0RXBOd6NVO31QXZHNlrbAMD72zAIemMHsvHLOhQAbPk6FWHFIx8xe3U9QuWXtBFkfWYVugpdha5CV6Gr0FXoKnQVugpdha5C/7/Q0ScTeW4s5Oe//V/flF43kj2JnmE7t6pCmOThuX/2lROXvutzjZ1Rycp5caB5gtq/qO23Ai6pSors+TgOFKHQTKntX/FkabiuKJxoVtcizefpn+NG2wtUL9gUAlwblJNATmSHg3kQNQuyAh6fdqOob8i0B8YofWm4hiPcCs4dTb3TBuKJoKcx/ZQ4so2Youc/ai+Q8XlKxTxwpHCuU+YRezPU5FZlWpMaDR6f2WhqhJ47EMjn+CzOnWo0ub9POjXgOjGDKuREXgSFfHjN1Es9rR+vf5ieEQQUMkNTXy22aJpNdzmsKGWEz2hbDWPc40is1slRUe63gwf7/hIufOvOLI0z5Pc56JeuZOZo+kvjcr4gCHSVeaZwV67xR4cAzS9xQiM9PETTqpsX20cPDsPgEin3z4C8TLXmz1GZsinnzWthjFdm8VxmO/2+rvEYzrxwhGr+TdtVRL/DFdGSmmONAzEa5rnexXpTQFze4SMibCW/7do4FXAMb2cOaQu6CwiUREWJ8R61RZHD+H4Ec9/vPPkFXRqtyH5axAr4PapuV62HBIK2PLxbiVqYaKFOXBEks6+eDoI9mdoYOa+F4kSTwWB8ILXi/pl72HXK3UoWt7HJ4grkLdL2+TfT7pyc4Z+5x2LDtWo3MbGUTWAShATu6G2x04mplKWjkrFbAekIY9WBkFKb132NUL7sT2xwIWxyzFfdnHjcICD4cdrCEq9nkWbOMORng+B0ptXkHA9NnbJhlakZeYHp1r2X5zBbEONVSaX15JTeAd/A5Io7XB1RoScNR7INrfVHa8W/t8xNJHedgG69V6ibK/n9c3I//QBiHBL9PUOyFvP9fGsXyYTQSGi3OFAVGNnXYBJYiy9P/1CQFi8PKe3bNDa35YZqHFUvlj4wRfTzQ+BmqvO2MO8ubtLQJ5AzWtJoXKxnG5tIis8OfvZJSxd3nIebqCh6R/EQeeG3hEFOZud99xYdWc+Uz2W9+Bw9srEbcj8s5cEVIK67cp4jVMzr96U61mAfT/Zu0hhelIdMvDc99Z6/uMfplNTmTwnjnINt6agc9k4odUZX2xWels3xoMJacqAb5Q+Fe1TA29vyk/ZKsqnW/iH/nJTnYTGsLdkm/nr8ll1qzTUGNYsv9SXyQAZijnklkEzm22WCXfm4uSc8qGlfBpReowM4nnm0c4hA2/0xb1p5VtAcQJ3j5H6Rj+vBqWrfd8wSwqK++6ag3L70pcv25tNYvfdydPh+RXGIqWo5xqalKykFEdyUS/vumX8bhu9FmS3yr2PMbc1bPLocXvRm4TevQtATO7MosXnFRdFpOWC8MNcmqVj5Rwn+DlEm39gS4B1qwjo+ZRljmCOzvWhqDjxW4CKcimbr+VkYwcJSVGhVH+yVUOENWRJYf0JSa3pIcGlKUvYiaS181Gb3vdh5vvMADTTq6qK8H29FzW1obT7C17jHZt+VFyvnqhLjbgvKvGnjHF6DYfHiUlopDPriSwmLlmBE3qd0SrEfzeTL7qmv6lJKRbAxM9rvDaj+T6XmfUeboY8xoj1nfBpoAzXyTaMFhwuZqMfi6QYrvQH1ZUy4jXnbvCguq06/470JTRNeENLjJ3dGe1FQ9wyYWj00v94HNI8qrWpNkTJ8KbH1ZIcHakxS5TkPH2OSGKkGxvAL3W4kf7eM7BNYtd+Ii6S0mi6RQInL2ZRI6kC0UkYZi72Z1YdIqGmCs6AQJIQbA/NqKMMlsWwryTiMmnW0lYzfnx5UlU+pk59mL9YUabtl+rvytRxCp7fRu0TG7P+ZhWZ/p5o6HoJmbzA+fzQvYDG1Dwgpteoij+q0oeUw6wqe4dOO2pSrRtgnbNoOlaL2+h5e3Dmxpa0lnVJuL4DiBaZNvbAR+1doVO6NT5LjKsN20uToFycmqDJtUZJR9cCt6NeB3cqjXKxyuhGUihvTdxptQxOHXTpvXX/5Odlbyu9VLD0oIy4Njd8KSBb7U8mqZ7hhb/h12tDYGKLZzfZmyElLTXBRxfOHm1mLM9lXyJOmr1N7k/dSgkbZ5zdyjxUfcgqzby6ql9dDLgtjUazOKJkMBKcSorlFBGwnz0Pe2eHBll399lwq7dLGC5EN4Q09mO1ebrKFD6NBUmfQ3vqWIzGBb5wKf3a2VUwP7E8F0hTGtDKwzqFsyDfTeNNvh5fe/kJ1JPaNTmtA1K1e4JA2HcLlzDT3WMrHJvfWfe2f0hxu9gi+tNQQOm7hH3VpDwJQZcHxtIJJtbrRzJD+JlN/4WYP+x2XyZJ/ayWUtd3edtZFkVkC4lpqwdp1Gy/vavmK0iDBKcRqkiIRp/isW4R1xk2mPOoq+l+vtEbDlJEst+0YuI5qrtSN7lg+dqdjRS9LhinaDAlSQvw+3HyljD5h4U0RmBAnKVA25rE5epBkHRwTZ6RJjND+GDcw6mmJd+hZ+objqukTrniEIBp+1/D1TewkKL/yydl6zRR88VV/LvYQrgK3Nni8RfxJvtXVZEZRMUOp2HQ7IoTNiVZ9l9gT+HPUdD3akybX0cYVslDuZIRPQrgCi4WWWSC4cNhzAMl7OtlIpdZYjZOE3LJYUVNaf571Yad6qT57kilHWaSIQ/fONBNgikIPdngwG414+vntuPJia7Habvekn/Z95FNMWolcxuUlC/AmSxUldO4i8D2rsuKwyxzE9A7ydNtOQt3D4EoG2K9VI1xUE2Qaqu4SdgbkV1bRs3bccvFpgPq1eWJx3YWFWUw/i+1RviIQGv6oUibgC9iL861CyUjNnMbwdLadHjFjeNPYhnAQ8BFP2/jDyMCIUpgtm3AiUlQTdtzhi//isapA3CVXpMDjXFuhweq0T84r5KL7y7x0msruq3ON/01M6VxKePsD2q81bJDkmze+LGzqpNYibDmKGpzaK/PLZsmuDAlBfWqnKmFbmEgGup7NfIG/YnnYF/Mb5rY3S+mFEbXmJOLaeo5BbWVEuXcQPWdnhhy3oeNFTUnNg9ZxGTUJZpVSE+DhUkbav7jmUc5Jdu5zuqtxnf0AixxYyBVIBjpYnt0LN0EiutjC4+HEtjE7Y1MaibRYb3Gbc41U2nctNYbFhnSHkPrdw9OUuyfNePGHXDETUwMzUhsFSIr26TzmIYxN8dvTfI2AXiFwl1tR1mciSuza4JBSGVjhzVZitnNz6Y4S7MnUXtxP8o/k6wq/M1PHdjCV8/Rixv6vstBPg2NNb2+QLgxv7lF89CdekV7TO8g0+Mc5OMGvPTJFcDNZkj22UtqxGrqNET0dspLtrhce0KgW4TCyiKJaKlgqNuBtkLR9qir/MW1LwDSJo9bSKTNVG8L4Yy0dSExdA2uNoOKd1vUfHvLC//LMMRKmxIRDgcJtGZ0jNQxKwFoevpE+cipb4iKkwjZCgUnzQfK/naqmFVnRNTna/cmJWJrDnZ9fV/LLl5XPOfCsC1PZFDZTzRcsH77pY/KEYbcV3vY5qswqDNLjWT60nCuBpuy23fLTDrKdGNZ3BErCzPCi4UbRQRDnQ1IbBYmg3pRHbZ5fsMXgAt+2MKICoCSldC17qS+OwHA3jVX47Cv/YVNicn/tp4PqycMWQX2y4gLz3D07RZvi4RoU/NiJeGHGVxPC1SGngwQqTQQCt4NlLb5H3dRGTcT56jrkjPacWT2DfFcQF5onY1JT4ULZ4inylxKYjf119ILCeM5Fouk83n7jKJEidWn8DHxE9SBQydk3loWyd1nHDtCZygxjlqVX4iun2zKF6RUZEJKismA4vDbUdKxuT+rh2KWXDuzADMmRaK9RgXBh0NXxp37Q6O8yX17dELu0oKc8yS2zU6zxDocq3E0lDPcD/26OLFZSLuGy3yYzsGMzvt35K33Y2MvwwEGWOdBa/OaZe+7SBvFum5pzvsprDJNCmxtt5lmlsPoD4qYNZ9s+7fuCd076yv6Sqlb6NsvEMN6N0lg6j0ez41lcSODe4bHe8UjI/9iukVLdGJ7iFonmkAJ5JOeL6UTZQa7Awt/FTtl1ZJJ4jvEsfiAZFOi2/QPGoiVWvWp92uw3fYP9TvHpzbq5h0Vvo/SgvJlGGPScsRqZRS2afVnB/AXikHhWKWOHVy+avfsHsZjuC891x5NgDZ4ft1k42yF2ySi2D4VM6rfz9w3cttFglt9V9eQY6sGjyJncwXDK2t2Gu2HcR9IVtw4y9j/6KNOX4M/W6/4eGolMD4mGPc3Q93xoQ1bZgv61Ap9yscdWQARlZMJ5+4RHgoApqfClc7zRSThLc0EEBOzq/aHQ+DcnvrNPhfj3OvhAWdMQFnNwojP6iSDRRJ3x8sEvxokSvYj0cYItMFL7eqeTC4ujT1ORTmlOK0GluDZf5W+az3tFnuI75s3XoYdcRH9elwUunkXaa1EG968AcATMrzy25phQaiC7k7sn2n2CVO80psmJQcY3leFeRQPIIAhbi9e6mPjCiPY/+qNCl6J19SxmkmIjAIxgV0bA0/BYXssGZCRETWUnR5+iQH9Q/wMAHm91JtJtmWZyPWMdAKReFUepntQtUaDrVMsfYz01ouwFJbegcikgs5axHgDiXfo+KjZTkGKlNAfyIilG9OIWBBdS93HddtZCVMOSC4plCIr4uMMyewIHvgrdz9obn/9fUEsDBBQAAgAIAKyNhUsFoh2bSgAAAGoAAAAbAAAAdW5pdmVyc2FsL3VuaXZlcnNhbC5wbmcueG1ss7GvyM1RKEstKs7Mz7NVMtQzULK34+WyKShKLctMLVeoAIoBBSFASaESyDVCcMszU0oybJXMzZHEMlIz0zNKbJVMzS3hgvpAIwFQSwECAAAUAAIACABElFdHI7RO+/sCAACwCAAAFAAAAAAAAAABAAAAAAAAAAAAdW5pdmVyc2FsL3BsYXllci54bWxQSwECAAAUAAIACACrjYVLtEzJUc0EAABfEgAAHQAAAAAAAAABAAAAAAAtAwAAdW5pdmVyc2FsL2NvbW1vbl9tZXNzYWdlcy5sbmdQSwECAAAUAAIACACrjYVLLbmuBDIDAACWDAAAJwAAAAAAAAABAAAAAAA1CAAAdW5pdmVyc2FsL2ZsYXNoX3B1Ymxpc2hpbmdfc2V0dGluZ3MueG1sUEsBAgAAFAACAAgAq42FS4+k0FDqAgAAfAoAACEAAAAAAAAAAQAAAAAArAsAAHVuaXZlcnNhbC9mbGFzaF9za2luX3NldHRpbmdzLnhtbFBLAQIAABQAAgAIAKuNhUtDrR3HHwMAACcMAAAmAAAAAAAAAAEAAAAAANUOAAB1bml2ZXJzYWwvaHRtbF9wdWJsaXNoaW5nX3NldHRpbmdzLnhtbFBLAQIAABQAAgAIAKuNhUumwiooowEAAAEGAAAfAAAAAAAAAAEAAAAAADgSAAB1bml2ZXJzYWwvaHRtbF9za2luX3NldHRpbmdzLmpzUEsBAgAAFAACAAgArI2FS1gFLWtiDwAAeRwAABcAAAAAAAAAAAAAAAAAGBQAAHVuaXZlcnNhbC91bml2ZXJzYWwucG5nUEsBAgAAFAACAAgArI2FSwWiHZtKAAAAagAAABsAAAAAAAAAAQAAAAAAryMAAHVuaXZlcnNhbC91bml2ZXJzYWwucG5nLnhtbFBLBQYAAAAACAAIAGACAAAyJAAAAAA="/>
  <p:tag name="ISPRING_SCORM_RATE_SLIDES" val="0"/>
  <p:tag name="ISPRING_ULTRA_SCORM_COURSE_ID" val="3DC5003E-FE14-4619-8618-439D90897FC3"/>
  <p:tag name="ISPRING_FIRST_PUBLISH" val="1"/>
  <p:tag name="ISPRING_PRESENTATION_TITLE" val="09_Arrays_D26"/>
  <p:tag name="ISPRING_PROJECT_VERSION" val="9"/>
  <p:tag name="ISPRING_LMS_API_VERSION" val="SCORM 1.2"/>
  <p:tag name="ISPRING_CMI5_LAUNCH_METHOD" val="any window"/>
  <p:tag name="ISPRING_SCORM_PASSING_SCORE" val="80.000000"/>
  <p:tag name="ISPRING_CURRENT_PLAYER_ID" val="universal"/>
  <p:tag name="ISPRINGCLOUDFOLDERID" val="1"/>
  <p:tag name="ISPRINGONLINEFOLDERID" val="1"/>
  <p:tag name="ISPRING_UUID" val="{E974DB03-1111-4B4D-ABCD-A0996982F471}"/>
  <p:tag name="ISPRING_PRESENTATION_COURSE_TITLE" val="09_Arrays_D26"/>
  <p:tag name="ISPRING_RESOURCE_FOLDER" val="E:\Keerthika\Propel 2019\Java\Arrays\Arrays"/>
  <p:tag name="ISPRING_PRESENTATION_PATH" val="E:\Keerthika\Propel 2019\Java\Arrays\Arrays.pptx"/>
  <p:tag name="ISPRING_SCREEN_RECS_UPDATED" val="E:\Keerthika\Propel 2019\Java\Arrays\Arrays"/>
  <p:tag name="ISPRING_PLAYERS_CUSTOMIZATION_2" val="UEsDBBQAAgAIADsHY1A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AhYolQ+mVGv8gFAAATFgAAHQAAAHVuaXZlcnNhbC9jb21tb25fbWVzc2FnZXMubG5nrVjdbts2FL4f0HcgBBTYgC5tB7QohsQFJTGxEFlSJTpuNgwCIzE2EUn09OPEu9rT7MH2JDukZMduV0hKehFDonK+c0h+3zmHPP34kGdow8tKyOLMeHvyxkC8SGQqiuWZMafnP38wUFWzImWZLPiZUUgDfZy8+OE0Y8WyYUsOzy9+QOg051UFr9VEvT2+I5GeGYEZY8siUeSYLokDF1+TMI4s4uHQ8WPPp3E0DwI/pMQ2JnTFUSXyJmM1xIREhQpZo6pZr2VZ8xSJAtXwLyxJwIO4EZmotyiXKT993fnsDyG6dLwY3Kvn3bDjOvQ6nvk2MSakYDcZhJGUnBeo5Czl5XN8eH44w24Hbovq+egLTAlghpetHyskMGDHC4dOjYkFmGqp7kW9QiJal7CbiG9Y1rRr2u13nzsTW5cx9WMcBLE5p9T3YhebxDUmJkvu+qwtfxZg7zp2/Qs/Np0LCEvma1ZskSuX8sdf3n94ePvu/U+jYCJYRfcYCGmkd28GAHk09N0Y0Igbe+QzNSbqd5ydP6eu48Eudg/jrIOQXBkT9dtrNw9D4oEwXMcmsRNplai1cIlWybVs0IptOKol2gh+rzXBi1qUHCWyqOFRfVKPomh6mWX7Mww0CklEQ8eiju8Zk0iW5fZVK7amXskSHFYobdmbaq+KV+r7uuQVeGzZJZVAQbapzJkoTvpdLzzXx7am2Qz4jS9geel+WoB0BK9JvREpl6/AxX2RSZaiW5ASEn6E2HqdiaRLHR3zg4xte6MI8cLxLoDuvhuBbO3diEoGKbJLpiY7EiXEEQkBoGQVL59gG2u2a3OEs2wcwtS5mLrwR1UIU7FcZfBXj40jIMCEgPfmCuAq5PQAR9HCD221aOAKMbRmVXUvy/SIp4f72QfseJYPUrDoAbgqEXtg4IeAilWWPKn7wSBKrPndKQumCgSMqU4HSlR5U9Ugm3yd8ZrraIWaCks0pW74rQSFZZxtWu6D9yoDMvbS3MVzz5rGJt0nUZc1RbIaaAfi/F99HKqhAZoccr43pg4tNv3PkF8gHfpjLPxLyIKXYyyuSQSLTKI+Gw9fORdY7xJkvl1S2qW9hKkck227FkCxaSNkU8GIWhJITXpHqpNxbiLyaQ4sdrD7jezaou76j6XYQPEGAvKy1xEkfIvYSlSf5s5v8Tl2XF2rv6Qe2+peh6UbViQcyJYwtadb+JaKVH9TtNf+/2zEX4jVbVToZVcnPJt8fjk2nqPS8g1FsLrm+bruc60WrAv/KVEoiX8zhCFTf5r/fSv6XXbmoHl99v4cNclj9qg3iGeu1PDd+t6RRG2pMR1IWKaQwy0ItDiqnEJXkg23mqpAtbOp6O/QH+0c7xxsgrbSQSl0itsRsXp+B+BJ9FSMaAq7oiOPoDnKoW4Nt72CWR+Ff6VKzHD7BTEjh0KdWvCbStS9nnUGGFyRdQJ4eik+6HKPyhN1qAshewC43B8+M5FD/OkAzPmM7FagLSpHM1nIJkt1wsjEnS4ssLZNzr/un29LmevRjFU7wbSF7eNzomgnF7ZOgxEd2F7zg/fnQPJP36WI4BAaHwt7luqWLJUfsoFGIB+1FC6Nds0W6ChndbKCAn4rmyIdCNQe22xyjgGsm3PEWZms/v37n4EYX0TSjqJu9NdRIKoNhMxL9mC/e7Lm1R+jQdRM9hiRpljNH+p+oLmpiRTF/vk5tH+3t30WFJvHIeuXIVbdCXtnN/DATR0QwHc5x7K2kuYyh6GTfr9U3W1pvmBKsTWdgQQjrTjZlNCpjkHYMc7y5yGcAzvxWgAEXQcVdcYReWBKcmNQ1X0RJGd9sjMmM1beQWanUmajYtMbqBRVj5vT49VJU2eiGBX58+qqmjB1ghjbtr5HgpXMRHLXNh4pnFKT7kIpk8vBYNYUe1A4vsDjqajHAoaE7O+J1E2IvnVwJVOXsAPSjK7Vu7QMma99f8x7m69L9/6t0te3p68PbnP/A1BLAwQUAAIACAAhYolQc2py5qUAAACCAQAALgAAAHVuaXZlcnNhbC9wbGF5YmFja19hbmRfbmF2aWdhdGlvbl9zZXR0aW5ncy54bWx1kEEKgzAQRfeewhsIXYdA16VFqBcYcSoDSSYko+DtTURtadNl3vt/woyKKEJujLqqawWT8FMgiJYwoWre72wjzHh1ZEGIXcKCcc+VTG4YZt8GjOhkU/oFJqb8Dz8+bw0s56B4xAumXOjIor6UCpvJJQczjRvrFo/akCXBQTVfPEfRQW/whkvPEIbHGdiX/qtzNy03WbzzgNoHtl5U84GqdLLj7itQSwMEFAACAAgAIWKJUBfhkL2uAwAARhIAACcAAAB1bml2ZXJzYWwvZmxhc2hfcHVibGlzaGluZ19zZXR0aW5ncy54bWztWNtu2kwQvucpVq56WZy06SkyRG0wKioBFLuHXEWLd8Gr7MH17kLpVZ+mD9Yn6awXCDRp6rRB7f+rSAh7dubbmdlvZrCjo4+CoxktNVOyFew39wJEZaYIk9NW8CbtPngWIG2wJJgrSVuBVAE6ajeiwo4503lCjQFVjQBG6sPCtILcmOIwDOfzeZPponSrilsD+LqZKREWJdVUGlqGBccL+DGLgupgiVADAL5CyaVZu9FAKPJIJ4pYThEj4LlkLijMuxzrPAi92hhnF9NSWUmOFVclKqfjVnCvW31WOh6qwwSVLie6DUInNoeYEOa8wDxhnyjKKZvm4O7TgwDNGTF5K3h44FBAO7yKUmH70LFDOVaQA2mW8IIaTLDB/tbvZ+hHo1cCLyILiQXLUlhBLv5W0EnPk36vE58PhmmcnL9KT/reh1sYpfH7tJbRq7NRfNrvDV6fp8NhP+2NLq0g5C2Po3A7pAhCV7bM6DqiCBuDsxwyBDYTzDWNwk3RSo05ruDMsBlkn36XkInlPLFFoUrTNqWllRubwrV7P4CJJkpuZdndo7HiQKLKKagHMaZkgAXdoFVywWQXNPcDNIE88UUrGBZUogRLoDIzmLNsDaDtWBtmKgp3l9ovSoY5AjyoNYpOkuDSBR9ZluNS003XVivaEShrv1OWE7RQFnF2QZFRCFJsBVzlFG0yDU1KJSop1IJBmjPYccbonJKjKl9LwB9tdAZbCAuWUHgFp8bv8MGyT2hMJ6oEXIpnUKYgZ9rjN28FXGCtL0Hxysf7nqS9QSd+f98FiMkMy+yW4MApKgqzE3y8QFKZlR2kI8NW0+pQCCPVWp3Ymr9+DGtawznf0Wls4WsmLMd3Cb9OyAb0Do98N7vc5uB/6kHtbXM8qwrdFW8FDSXO4EgyP0vckrtkctkIa0BmWCIl+QLhDHqzdo1jxpTVIPEtwjusf91Hbw9Ere6m0EBhx5LQshbk3v7DRwePnzx99vywGX79/OXBjUbLqTXi2G3nx9bxjXPrim1XlcLxh2zY3zQsa5j3Bml8+uI47b3tpWfXAFQhXe33Uehm0fWjyc26v3YyjU7jt3XOdgCZqEWrOKkFN6yjNXxdR+vUj9LRxhit5QK0xqkvdWiOnAkGTNgZzf8bVP3tf1Ge67uh6v8477/bIv6l/c/Qfaet+c4Sv525JD7pvRz2O/86xp/KoL9bP3xvPW1H4bUvHtyKYJIJSKv7j7Z+W9F+fLAHz+/XLjUagLb97qfd+AZQSwMEFAACAAgAIWKJULkGdZF9AwAAqAwAACEAAAB1bml2ZXJzYWwvZmxhc2hfc2tpbl9zZXR0aW5ncy54bWyVV11P4zoQfd9fUeW+U+gHsFJaqS2ttFruLloQ724ztBaOHdmTsv33dxw7idMmkEuFVM+c45nxHI8hNu9cDo6gDVdyFo2i+bfBIN7lWoPEF0gzwRAGWa5hlRtU6SxCnUM0dDAllH4GRC73xlpK24Ans2ibIyp5tVMSaa8rqXTKRDT/53Y8mYzG8bBAfsVSlFpfzhvbQR1mc79Y3zz0ofgY68339fV1F2Gn0ozJ06Paq6st273vtcplYuMUP120wykDLbh8J+RqcXt9M+1CCm7wB0LayGmzWK3vRv0omQZjwKZ0N52MR8svWYJtQZSRpjeTyfi+J6cO9Xn1Z7QjNxwL2nRtP120jO3h/xwyNYZ2PyfcrRefExD+ou370n46oYKdQDc3Hz/YTydDZXl2ls1y833TKd9Mq7090PMKHu6mmy85QrGErl9/gi3IBrKCvL+/Ha+6GEbwhNqgdOKk+GkL/FleqMh/DYdEbO+2VuLJNuFseliFbAXM7ZCJh+XK+cxBffzOkS4TzN+YMAQITTXoiSp8Yrkpt2naatwf+OAyCUDeUCNelchTWLl8A2DTXuNXq2UxVwJoZQry03C8wAXGGvmLTvUCGRhr5LNt1m8pThfwc4/jlHJYMt/Lzw+fvCAZLcvjKlel10Z6tJfcBKG9ocSkKoF5oaoXnoJtWjwsbC6l4UVOsWRHvmdIT9O/Frc9FcWYeHjm8EJrl1WMHAW0qW2ncm0oGXK/+mq9sFo8juLeDbPAR3jDEt001k2xj0Uo1WLdFLr3HtuCVAfn1gOkt2QWpUy/g35RSpho4HmzqNjHPcuXFDuu6TEF/UO+qb4kqRB6R1DuEvaFM0S2O6SUU2eE6lRdc9t7GPu4bc2VeboFvSZNcChF2bQ53IHvD4J+8ZXDByRNQofTMfFA20nGK80HBi8CYHp3KG+EWzhPmgvkAo5QjpXAUBTcVVls6Aa01WsF1pRlYOmlST+GaqmEuKajhfBKebUznKeH7pFtTVFaY6x8NfPLWWn1GoKcwYupsTX52w6R2tU4UZajekam0beoXvvy2REWkqfFHCIHVrJp8ziOUCrzB1M4y4Qv7HUK9umqNqsqbPF0Uey0nY/aKIXnfNS+0BWdC57aP9XCSVvYvwVvwU84bRXTya8K0ngcWtyOTWXS61kMbhr5aYbxMDC5/lSdoO/0H8r8P1BLAwQUAAIACAAhYolQ2e0o1KkDAADQEQAAJgAAAHVuaXZlcnNhbC9odG1sX3B1Ymxpc2hpbmdfc2V0dGluZ3MueG1s7VjdbhpHFL7nKUZb5TJskrpNai1YqVlkFAzIu03jK2vYGdhR5mc7PxBylafpg/VJemYHMMTEXUcmVaoiWbBn5nznnG++OceQnH0QHC2oNkzJTvS8/SxCVBaKMDnvRL/l/aevImQslgRzJWknkipCZ91WUrkpZ6bMqLWw1SCAkea0sp2otLY6jePlctlmptJ+VXFnAd+0CyXiSlNDpaU6rjhewZtdVdREa4QGAPAnlFy7dVsthJKAdKmI4xQxAplL5ovC/MIKHsVh1xQX7+daOUnOFVca6fm0E/3Qr1+bPQGpxwSVnhLTBaM321NMCPNJYJ6xjxSVlM1LyPblSYSWjNiyE7048SiwO76LUmOHyrFHOVdAgbRreEEtJtji8BjiWfrBmo0hmMhKYsGKHFaQL78T9fKbbDjopTejcZ5mNxf55TDk8ACnPH2XN3K6uJ6kV8PB6M1NPh4P88Hk1gtK3ss4ifdLSqB05XRBtxUl2FpclMAQ+MwwNzSJd02bbcxLBReWLYB9+hkhM8d55qpKadu12tE6jV3jNr0vwCQzJfdY9s9oqjhoqE4KroOYUjLCAjiY9GWEZkAMX3WicUUlyrAE6TKLOSu2HsZNjWW2lmx/vfu1ZpgjkCXcLYous+g2ZiilKLE2dDeXzYrxiim6vyvHCVophzh7T5FVCDh1Aj6VFO1KC820ErWVY2OR4QwiLhhdUnJWE7QG/FKgawghHHjCRas4tSHCH459RFM6UxpwKV7AtQQ7MwG//SDgChtzC4o3OT4JqhyMeum7J75ATBZYFg8EBxFRUdmj4OMVkspu/ICOAjtD60MhjNRrTWprf/0xbHUM5/xIp7GHb5hwHD8m/JaQHegjHvlxojzk4P8xg8ZhS7yoL7q/vDU0XHEGR1KE4eGX/Ecm152vAWSBJVKSrxAuoBkb3zgWTDkDltAiQsLm63MM/iDU+mkOcxgiakJ1I8hnz1/8ePLTzy9f/XLajv/69OfTe53WY2rCsQ8X5tT5vYPqjm9faeH1Q3b875uODdwHozy9en2eD94O8usDAHVJd/t9Evvhc3gW+eH2+Sia/nuzaHKVvm1ymiOovZGQ0qwR3LjJrvGbJruuwvCc7AzORilAM5yHyw3tkDPB4OyPJuzvQ5wH/1Fi96oz6Pk44vwPM32wDfzP9LfStDnUclFGBfNO36j3Phrp+6xl6eXg1/Gwd1T6WDP+vgvNPi594Wn77Xnv63ISH/zloAX2/V9huq2/AVBLAwQUAAIACAAhYolQJ1ZZ+a0BAABPBgAAHwAAAHVuaXZlcnNhbC9odG1sX3NraW5fc2V0dGluZ3MuanONlF1vgjAUhu/9FYbdLkYF/NidH5As8WLJdrfsokBFYmlJW5nO+N9nkWlbDlN6Q18e3vac9pxjp3t+nNjpvnSP1Xs1fzPnlYaVJvkOP5s6adFzpTuCZAn+yHJMMoodCyn/fr3KpxsBGTu0Mo0O78pWaH4OU1/WiAgdLwALDmgC0EpA+wa0PaD9GIHVQV0C0rIc7aRktBczKjGVPcp4jirGeRq5njd09fgsmJWY30HXKMaGaTiZBYNlG3lzDMJp0O/rXMzyAtHDiqWsF6F4m3K2o0ntWj06vTkUmJ/Pe3sBFrNRf+DrAMmEfJU4txcOZ4tgPGwnC46FwPW6Y99zh3MQJijCRPP1B57nTv5BDeNmQBZdZiKTf7QfqKHTBUrxA1k6J/TsBXDjYNbkJN7L+nTmahgEQQfMG1buUg0DZMWuaC45D6ehcYEKzlKVEWB3y7EfgihhKMloepdTm1W29d2YTEbuQgerhtGLGE+ut6KRulsy6pM1yoxZZbYBCjRv6y0PNAYJFrewVl1B/YhAIoXE9nZmi+VVNPYj7Waj5p/dL736we3ED2/cXrlz+gVQSwMEFAACAAgAIWKJUL9megtrAAAAcgAAABwAAAB1bml2ZXJzYWwvbG9jYWxfc2V0dGluZ3MueG1sDcwxDoMwDEDRnVNY3mnLxkBgY2uXwgEs4laRHBsRqyq3J9sfnv4w/bPAj4+STAN2twcC62Yx6Tfgusxtj1CcNJKYckA1hGlsBrGN5M3uFRbYhU4+Fs41nF+Uq1zVkwtHaOFZf5/EEe9jcwFQSwMEFAACAAgAImKJUIguT3/NEAAA8CMAABcAAAB1bml2ZXJzYWwvdW5pdmVyc2FsLnBuZ+1ae1iS5/t/XS1b23BtWS1TNluZs+aqqSWeKstDqaWVeUDq55wrA01FVARs1uhsLsvK1JrnE6SFJAisuaS0SUsOKr6aOUVBwEOAgi/8gLa++32va////pDr4uV93s/7PM993899f5775nrO7Qv2+3DJqiUAAHwY4O8bCgALHAHgndzFi4xPjh0+s9H4Y5ES6rcDoHSuHjM2FsZvD9oOAA25788dfdfYfi/JPyIFAGCtpq8FN7HqWwBYcybAd/uB9Bg5OHAha7ZINDnrvcMVAft8w4VV9zc9XddWe3qD4lrrZfuVHy7d1Ij4+OLR/dfTl65buenXI19d910Xs+HkJxPc/9m774r/lUcfrl9vc/rzFTufR984uIjakpCBm7o5m9WBC8dymDED1bPq0pfbSUzp7elqLwG2M6O4RqoMCxcPXwuPac4cPLOCUkzSzybA9RNkCwDoxLj4qfywT4gZnqExWZOP074DgOwH0jxs8+X8RJJOLD9t1Cd3D/YptmxuhuuNcTA20/tqQoprNNlYt3cAwAMjcAjx1PSlyC+Z3oxSPQ0DPzTeJS7PM6LRy/7lmo/Ydf7Cfz4dSGdk1OoUif8YxRIARveu2lFmHGPT1R8/Mlre51nZ577G1fhoy7HFps6/zcPz8Dw8D8/D8/A8PA/Pw/PwPDwPz8Pz8Dw8D8/D/z/gswi///MnD9p5YG7ETdy0dSTY1PHKulAAyL5g/y/XZIn/7LXcrFGpUwlUGs4xvEJQY6DernCDpoQDvRJAdbooDVNB0qRYAGVQK2eSS80NaIcTIVv5yfcroUeJ3iksGEk5zUlSnYsfGKDIxFVDv1INQme2/kZq7Em3BKQwk8U7qSmyHxYRVQUDUyFVDIMqJdUbDvgE2h7Gcdf1DSQSXxX0Yol7H1/a96xGhbj0BLErUHAcZ9l/XCoZJXoB2acz3y1HrBv0kB55GKXkzjE5BkpaxO3wegkGKkmu9M8IPZ4ydeED4Ovhet8Mjn6F/lumIvHFxpyLb+CxRYRaqWmYhYmqdqYsis2Iu/JHvSHMd8lEd5HOKmmvYeuPusmqPc3wiS9qJDs0HoNZLT8lNzNUpPP+Fna1r+Evq+IGRnJjH8JzGfk6i5Av835yCP0qnK4PWer4S6xqqx7govVvhyj72DHDfjgZKzMsy0vezfPSjQvobFV9bS5pbkguL0rMGrIRTctFhJEtJc0xnTiODkxAzb1aAW8ump7lV3qptAwKVRc72cwjKFTcl+UFMQxtN9dL/aSFflPR1LGVD8XwW1D6qQIUql+P398l9JA1aZvVGYkI5KX9mvsKDRHatpYndHbZ7abuhNL55X1W6aHn8j3y/lJo21X3bp1ewyGpcuBzL9sW/LbTeosLb1CFnYi4G2p5kVZXMvenA24JHEO1o0aKaMUJLJFFFhJlOS1r2GD9NXhK1zCGYV7c6WYSg3aR1nKroq1KLCWG/8JXqab5D8nTJbco1w92UIeF3+iyJHxP+CeMBhzo8R7YzcQUn8aMI91Cdri5eiy0XxtSFk0xLpB9aGcZbEYqa7jfTZZeVKFj1jZ3bG5mZT6T3sniKAThKAIkOA019LTehY2Its81jF0G054FcVa4KO1qXYKCojR0hcYLDUXLcI2vKoik4KBwVMItbY9v+2xqrJKR8bF5etLwGt4DPbRihMpIjW3d+VnolG/7sFRocLQffqb4eJks+yETHR7P1OSEdZYiVqJyUZqtQqdIFc3ugrUbtwKRJt5kVHh1J3OAp2UMNBlOWG+2/qzS+BzchuVxd3IMVkSF9DFH+1owoNsTkmt1lvlfOvOaF5SbJk7q9K9GD2UGCznMY3b2eZsL9EUmKRKPl9Vda+hTN6WMEtkpo7C9CGwankUbveEeRUxvKpkehbVpcvSt3Ib3L8Z2gWmfMmM5K7r8IzAIJM4swTAZNdtcy4Nm3Vzzh0sgeUlipWe5DV70e0p7kGa427XGdH/1+SWWbKQHTtZ5LGdiTqQv7rR2HNAzlenQtlkb0khuNJRLehEimi3izE6LLO+UBy8UpDDGO6rkE7cq6o5JFz72QhI4IXT+ShdQqycZutxGIthTMm8WHLtDOtGkS7+/Jg7FIXuLI6kuvzMU3e51qia2d/QhAgejoxpG/+DW3ufhrxqXVXMMwgiUEW7gAXMExQttb6Sp6T19ZZ3ZcLsDyV7goxnic9LMVq/L/tvU+Mkyv0D0FW9d/EC3j5CTMJSZPsJ2vY2NQg7I566bTRsk7HxVgf6jAX3ATU0pjO/BpZenjdN2RtJFwXHy8QJs9j3nSqMrwCqdZQ2Hj1seQvRiesXSth/JL1fnhfI40LYMUc5c7+7xaWdVX4y4q7cttSsfApi/lheaXFuknkuyiRFXuqDp9YxcN0SoWhXlbSAatUyA8sNk94Q4AulhHQ0jU8fmihp5+L2Ql3waxOE5sjfexVjQtVO2QACi9xTtp/I+6xuRH3l24IPV7EBsIa9s/HIQThy3oZLoXFESYFxOsNDaUdfGcu0Dvynv1MvFP7r7K13LjG7UOpYYisiGxl8QxVr9hBZp0rRyXDa0z3ZvPkSUw3DfG5cbt5UQ0VGLbdGz4M/2mr3tsn8P6hgFfdTt900JzFDemPtnoNVPMsat77xHkV3j4mzr5Qn9jBAXXmMTVwbgN+Kqv48wUlNJ69pdgT2auAQWBXCsFB5FJ4RfqYurz5Bqac6Hp+XURnlH1BDYxs71lMTyTTzafhNcFyp8FIeLijgV2hGhNkZRJaxXxKjPUakCdyLDH92zPwkdrNPiHvt67jaFTZSEr9wFsv0EWttqkkjldFaql5ckVOsiRUW3MBlb7OPkD9oHYfLnbGS3HJHz4hJLXOnJ30jadhtj6B1r68dOj8tK03xpYVEIDq2r22qVlMFgsYUaXU/nGzNUx9Xfv6Mj1JysuPvi0odWjwhr4mxvXx97+gPNtodekBDVCCuW3Um7dL/CUcbAPmcqeLeUzzMflylkRMh9cYz4egoj3z8CpeEeqxcRCEWR5DgWY39HDTYSJdMpDj4otGMyq3TMtvVknbD6DYPVwTaHvLvLto6S0xZsux7unjbRHu0Jw76MkT1kKyzHrQFQS5Vpwr/A3FLw0eRgKCZ/iZE7rQPLFbiNJLDJABNqnPZeDqLzkzVxJVGarGhEPfa7qsKK1exlSJsXvdlpiZ+OtvXbBnPE3K0PMEp2mpnVnFzb9V/uh+Zon9RgH2Co2Hu8KIQeY5tmdnay5VIs6njLC1Ym1gbsnviozyFUncNr3DFIET5KWeEou3ZT4YPjKCau5fdiRJwCiF2P7nG/009HcptUYQUfO2J//p71TmPwqnps9672BuxhNeFbAjJXcFfRUNhdEAZT8nz/2gAFnnDRdAv+3SN0Tua+45bdQeFm4Tq82u5i8Rpal4l1ImJtFz1pVPocJwuDUqpMbNRVvfXmosAxUxh65TWWPHw4BqhchdtTbceFHJEmrih/q4cPKKemUheM79S5HmNB36PFonMVurkPuNGBZXz37pCag931qt5d7Xdb5ZnoFI04sXeRMheJ0yHrvv6Sq6bRBW+2+MNGflR5ePd9DY+00RNa+/8WLzItHuwnyM2bhPCwrvMEXXlWOgB+QzbDdAHrJ+xVE0sqPnHUzF6IYXoGqoflDmcx5/M997X3wkQWJ36/P66p1yO7DiwTaGS+Ya/qY4Z/so8zsGEzoky5/XC3+wbVDD+1I8jhtXBlORNqOj6nZR3ucOeitOad5930OoZkKLO4JHNtXI9bNyg3M/b9ujicUA6Kgs1kxipDqem+/MulbBRCn5y+eypJ0mSWGFMKc2fQSWBqBdXGxu4HHXHd8Or4JtH2FM9EkcXkoJgCs0oVnUr15GmOiVS67bh41pIDHUhL9jl65rU9F/Ih6yuq9sAVjlzhIPuiC2GsqUFyPl9141oKS2o2W/tGlpKgZGaKmP1Y1bMtPI+fKbViRka2AWX0TRs1tkmeT7PwbCpVmIJxg65J8nwwVfeXzANLBbzDAwWR3rITI5Hx5Wn2WN15umJDnJtakaQVd+PO4qv4Iq0+SftXaJbDxkXbidWSLDdwE9nyjyKjW6JTlJnZyOP4A131cavZ9inBBcsd49AFoqeVTEorrf/QhrrDcjVJcjYfW9J+9Ea/n9kTHQ5kH7iY9boUztIfme5w5sydpRJVteFKkkFHrVzqlBRpCquG5BOSCLVm1g7/HsPshkbLx3HQBFI6RDG1wxBnaLHuD9JWOS1kHGPYxrwRuhfOZHirIAYKfG0OJbfQdjbkBPa8jmXkjO4ETynYrAgx2IoeSn4IVcsFRDz0gU4uST2Xl7yyQKfdRoOJ5C6G82cIGeTcIaPCdhIX0jZJ7BtLLzWmYZbU/snLuGjyk4aOBCorzdOY1kyndrxDrMF7XYc2BpNt+stdbyQMtSQ+QJhzikL+j6RLYpB4wkZgji41nXat96TcOwXCy5cVFPZvFpkeN9d7HkgDH5gkvr0mtF0b7Vd99VNuUw7ZJLSb7SiF95jfdK//UKYUwNM79aIWMr2oa+3uwB56nlHoJpiGd4Y/B04JYxsonJAyvvIPYvJ4HzX9TWb7G2JgtrM2hKTt8t6T11UwAHFJEmkCaua5QEDSdUz4anmGKR6Nd405Wpw7PHHtVO9h4aKsCETzMP/TYvO2vclpMUMs1aeKCv5KCo2+I/mKUYR2Q5ryQ6M/9i6XO2Ax7psmP2L15E0daipZVjtAZf6mRKfKDPluLqH9e0EeHa/ED+AhVwozJmZm3I9KnEksRltNvAx47olS/Iz3+gq7e7SCvm2j9WZsU1UhyWyXgFGT137xJo5kFfRibFeaabek+A9+9zZzz9H6ZBEWDU9MSTmESaklZ9pGJB0gFygNZNJJFROl7ZI/svV4jyHpQKbyuMgiVjXdejx+yR4CKj4To5UdJP931stD9y1bX17INkbrO/+oH9zSdeIBoqoUDo3Gj012dRjmnA1aqTdxMMTzZ4rY2SBzMEBSul4LT7BSvFVq3T8y27+nMDKVb2Cxf3M0qPXeVdb3Ep2IF/Mahy51HL2zgVzAUT1Fnfh7hFdWHKLBsEyav6rUBi8hekhDFZYe1f/s7VPmQ8Wz+x4rCfoVvZI/twlWgt0IzdD+gmTvlwFr/5E8LwLFLOmW9eRTyTPNyxI1rwJEpvFNhV5pvDyh59+KkObt0OygImfaey7cucVuvUrZuoeQ1F/y+UiAiqTvQp0occaZqkl4z1HR5oQe8Ibt33Pnp2Mm178d5RG+f7pYZojTUwpuVY7Ir78HeOx9W1cYC78AtvXLkzUlpbpZmCf0usvBQJ+FQo0VE9gIZJNlJ7MUsrvGcjAQBUUa4K+TY2jFTBWp3VioBmT8AKpbC+Ezv1hSvAunyp0JY/GfvkDF4OU02bHjvbcqo5YDE0kEPRU6p75xevrG6sXvc7mxWr8wxTLHMatDXjAcNPHdLj+C1/BVYzUlMHHR/Q0ZQ1NFyiyJdmOMyyUfCwAzZckBDQ6Vb6vfZ1eTovFjisw+FjOsLJ9v6WRM1LPSp0ElUSMwEnAKVHkOh0WCwt8XAPfm2v28/hyHbgqc1l/1iehv59IKFF5ccLjTXO9/8S+V/hQ/hecp6gcAYOLhwRIP1a/vOz94e7aENdXu9J+zJSpOBWfm1QX5wjfHUgKQlDXlXzmzXociPgcAn0jVE0aLnSN2tl/Dxqnmpnn0LRYAcDvKdMLFpqC21mD5p3XGnZvPq+8YuwMBu4J9KTuO/PC/UEsDBBQAAgAIACJiiVBknszgSwAAAGoAAAAbAAAAdW5pdmVyc2FsL3VuaXZlcnNhbC5wbmcueG1ss7GvyM1RKEstKs7Mz7NVMtQzULK34+WyKShKLctMLVeoAIoBBSFASaESyDVCcMszU0oybJXMLUwRYhmpmekZJbZKphaWcEF9oJEAUEsBAgAAFAACAAgAOwdjUDZhWAJHAwAA4QkAABQAAAAAAAAAAQAAAAAAAAAAAHVuaXZlcnNhbC9wbGF5ZXIueG1sUEsBAgAAFAACAAgAIWKJUPplRr/IBQAAExYAAB0AAAAAAAAAAQAAAAAAeQMAAHVuaXZlcnNhbC9jb21tb25fbWVzc2FnZXMubG5nUEsBAgAAFAACAAgAIWKJUHNqcualAAAAggEAAC4AAAAAAAAAAQAAAAAAfAkAAHVuaXZlcnNhbC9wbGF5YmFja19hbmRfbmF2aWdhdGlvbl9zZXR0aW5ncy54bWxQSwECAAAUAAIACAAhYolQF+GQva4DAABGEgAAJwAAAAAAAAABAAAAAABtCgAAdW5pdmVyc2FsL2ZsYXNoX3B1Ymxpc2hpbmdfc2V0dGluZ3MueG1sUEsBAgAAFAACAAgAIWKJULkGdZF9AwAAqAwAACEAAAAAAAAAAQAAAAAAYA4AAHVuaXZlcnNhbC9mbGFzaF9za2luX3NldHRpbmdzLnhtbFBLAQIAABQAAgAIACFiiVDZ7SjUqQMAANARAAAmAAAAAAAAAAEAAAAAABwSAAB1bml2ZXJzYWwvaHRtbF9wdWJsaXNoaW5nX3NldHRpbmdzLnhtbFBLAQIAABQAAgAIACFiiVAnVln5rQEAAE8GAAAfAAAAAAAAAAEAAAAAAAkWAAB1bml2ZXJzYWwvaHRtbF9za2luX3NldHRpbmdzLmpzUEsBAgAAFAACAAgAIWKJUL9megtrAAAAcgAAABwAAAAAAAAAAQAAAAAA8xcAAHVuaXZlcnNhbC9sb2NhbF9zZXR0aW5ncy54bWxQSwECAAAUAAIACAAiYolQiC5Pf80QAADwIwAAFwAAAAAAAAAAAAAAAACYGAAAdW5pdmVyc2FsL3VuaXZlcnNhbC5wbmdQSwECAAAUAAIACAAiYolQZJ7M4EsAAABqAAAAGwAAAAAAAAABAAAAAACaKQAAdW5pdmVyc2FsL3VuaXZlcnNhbC5wbmcueG1sUEsFBgAAAAAKAAoABgMAAB4qAAAAAA=="/>
  <p:tag name="ISPRING_OUTPUT_FOLDER" val="[[&quot;:\u001E\uFFFD6{A76AED66-ACD3-48C1-8DE6-1B16CF597372}&quot;,&quot;E:\\Keerthika\\Propel 2019\\Java\\Array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FLASHSPRING_ZOOM_TAG" val="57"/>
  <p:tag name="ISPRING_PRESENTATION_INFO_2" val="&lt;?xml version=&quot;1.0&quot; encoding=&quot;UTF-8&quot; standalone=&quot;no&quot; ?&gt;&#10;&lt;presentation2&gt;&#10;&#10;  &lt;slides&gt;&#10;    &lt;slide id=&quot;{DB522417-A28F-49B7-A512-EBD284E98B1D}&quot; pptId=&quot;256&quot;/&gt;&#10;    &lt;slide id=&quot;{26DCA775-C7F8-4632-BA09-9BFB0A0E47F1}&quot; pptId=&quot;295&quot;/&gt;&#10;    &lt;slide id=&quot;{2E67F5C3-2D9F-4115-8333-6B0C1C825E60}&quot; pptId=&quot;321&quot;/&gt;&#10;    &lt;slide id=&quot;{EB375A32-25AD-4FC1-9031-9CC2C68751F0}&quot; pptId=&quot;302&quot;/&gt;&#10;    &lt;slide id=&quot;{402ABED8-A085-4E8F-A6C5-2801643E5EF7}&quot; pptId=&quot;275&quot;/&gt;&#10;    &lt;slide id=&quot;{8FA59327-1493-44AA-B697-E4620789B619}&quot; pptId=&quot;276&quot;/&gt;&#10;    &lt;slide id=&quot;{98FF9F85-2257-4658-8C3B-3D8AE9608859}&quot; pptId=&quot;277&quot;/&gt;&#10;    &lt;slide id=&quot;{9AAF4F88-5D91-4C9B-862A-07EC277387EB}&quot; pptId=&quot;278&quot;/&gt;&#10;    &lt;slide id=&quot;{462795A1-00C7-4DD8-9F3B-132A42A4B4E7}&quot; pptId=&quot;279&quot;/&gt;&#10;    &lt;slide id=&quot;{400EFC79-2544-4574-B0B1-CFF98C58FB6E}&quot; pptId=&quot;280&quot;/&gt;&#10;    &lt;slide id=&quot;{E0DDE03B-34F2-4F82-9144-990C708E4D6C}&quot; pptId=&quot;283&quot;/&gt;&#10;    &lt;slide id=&quot;{FA85E5BD-6954-4FD2-96C9-00A3441E6A72}&quot; pptId=&quot;281&quot;/&gt;&#10;    &lt;slide id=&quot;{2CA6E6AA-3B5B-4D66-A3D9-1B103D05F076}&quot; pptId=&quot;325&quot;/&gt;&#10;    &lt;slide id=&quot;{5257AF2A-7F9C-4A85-B6DF-EB73E3D1E4E3}&quot; pptId=&quot;326&quot;/&gt;&#10;    &lt;slide id=&quot;{1A3819E9-021C-4401-B3A0-71843D74F014}&quot; pptId=&quot;327&quot;/&gt;&#10;    &lt;slide id=&quot;{BA442D57-DBA7-4C75-8C5F-B06FC2EEEE88}&quot; pptId=&quot;328&quot;/&gt;&#10;    &lt;slide id=&quot;{43C371A3-D477-42A2-AD9A-345C241D5BCA}&quot; pptId=&quot;329&quot;/&gt;&#10;    &lt;slide id=&quot;{CCE41E7E-F158-4979-938C-925F7118F308}&quot; pptId=&quot;287&quot;/&gt;&#10;    &lt;slide id=&quot;{640CC52B-C905-43B4-B68F-640935FE9181}&quot; pptId=&quot;288&quot;/&gt;&#10;    &lt;slide id=&quot;{4406ECAA-D05A-459C-89B8-ABE44665F411}&quot; pptId=&quot;289&quot;/&gt;&#10;    &lt;slide id=&quot;{14FED393-BB87-4879-BD6F-81C52B8832C7}&quot; pptId=&quot;290&quot;/&gt;&#10;    &lt;slide id=&quot;{DD5A4463-008D-4423-AA93-FF4A9139F165}&quot; pptId=&quot;330&quot;/&gt;&#10;    &lt;slide id=&quot;{C5C68D1A-2898-4175-910A-97664BE81E42}&quot; pptId=&quot;331&quot;/&gt;&#10;    &lt;slide id=&quot;{AF7B024E-4F5F-423C-96DC-340D919F58C6}&quot; pptId=&quot;332&quot;/&gt;&#10;    &lt;slide id=&quot;{7D342327-6AAE-4BDE-8683-B52BB3D7478B}&quot; pptId=&quot;333&quot;/&gt;&#10;    &lt;slide id=&quot;{1BD94E0E-004C-4D1A-858E-DAB8410C705D}&quot; pptId=&quot;303&quot;/&gt;&#10;    &lt;slide id=&quot;{285B41F8-09CF-4F05-A3F7-3840C17746DE}&quot; pptId=&quot;260&quot;/&gt;&#10;    &lt;slide id=&quot;{319578DA-D86A-4B02-8173-B624D3011C12}&quot; pptId=&quot;261&quot;/&gt;&#10;  &lt;/slides&gt;&#10;&#10;  &lt;narration&gt;&#10;    &lt;audioTracks&gt;&#10;      &lt;audioTrack muted=&quot;false&quot; name=&quot;S1&quot; resource=&quot;5905fc01&quot; slideId=&quot;{DB522417-A28F-49B7-A512-EBD284E98B1D}&quot; startTime=&quot;0&quot; stepIndex=&quot;0&quot; volume=&quot;1&quot;&gt;&#10;        &lt;audio channels=&quot;1&quot; format=&quot;s16p&quot; sampleRate=&quot;22050&quot;/&gt;&#10;      &lt;/audioTrack&gt;&#10;      &lt;audioTrack muted=&quot;false&quot; name=&quot;S2&quot; resource=&quot;17b672d9&quot; slideId=&quot;{26DCA775-C7F8-4632-BA09-9BFB0A0E47F1}&quot; startTime=&quot;0&quot; stepIndex=&quot;0&quot; volume=&quot;1&quot;&gt;&#10;        &lt;audio channels=&quot;1&quot; format=&quot;s16p&quot; sampleRate=&quot;22050&quot;/&gt;&#10;      &lt;/audioTrack&gt;&#10;      &lt;audioTrack muted=&quot;false&quot; name=&quot;S3&quot; resource=&quot;04cb38b7&quot; slideId=&quot;{2E67F5C3-2D9F-4115-8333-6B0C1C825E60}&quot; startTime=&quot;0&quot; stepIndex=&quot;0&quot; volume=&quot;1&quot;&gt;&#10;        &lt;audio channels=&quot;1&quot; format=&quot;s16p&quot; sampleRate=&quot;22050&quot;/&gt;&#10;      &lt;/audioTrack&gt;&#10;      &lt;audioTrack muted=&quot;false&quot; name=&quot;S4&quot; resource=&quot;0788d7ac&quot; slideId=&quot;{EB375A32-25AD-4FC1-9031-9CC2C68751F0}&quot; startTime=&quot;0&quot; stepIndex=&quot;0&quot; volume=&quot;1&quot;&gt;&#10;        &lt;audio channels=&quot;1&quot; format=&quot;s16p&quot; sampleRate=&quot;22050&quot;/&gt;&#10;      &lt;/audioTrack&gt;&#10;      &lt;audioTrack muted=&quot;false&quot; name=&quot;S5&quot; resource=&quot;4c26cd56&quot; slideId=&quot;{402ABED8-A085-4E8F-A6C5-2801643E5EF7}&quot; startTime=&quot;0&quot; stepIndex=&quot;0&quot; volume=&quot;1&quot;&gt;&#10;        &lt;audio channels=&quot;1&quot; format=&quot;s16p&quot; sampleRate=&quot;22050&quot;/&gt;&#10;      &lt;/audioTrack&gt;&#10;      &lt;audioTrack muted=&quot;false&quot; name=&quot;S6&quot; resource=&quot;2218a8e4&quot; slideId=&quot;{8FA59327-1493-44AA-B697-E4620789B619}&quot; startTime=&quot;0&quot; stepIndex=&quot;0&quot; volume=&quot;1&quot;&gt;&#10;        &lt;audio channels=&quot;1&quot; format=&quot;s16p&quot; sampleRate=&quot;22050&quot;/&gt;&#10;      &lt;/audioTrack&gt;&#10;      &lt;audioTrack muted=&quot;false&quot; name=&quot;S7&quot; resource=&quot;bd59c96c&quot; slideId=&quot;{98FF9F85-2257-4658-8C3B-3D8AE9608859}&quot; startTime=&quot;0&quot; stepIndex=&quot;0&quot; volume=&quot;1&quot;&gt;&#10;        &lt;audio channels=&quot;1&quot; format=&quot;s16p&quot; sampleRate=&quot;22050&quot;/&gt;&#10;      &lt;/audioTrack&gt;&#10;      &lt;audioTrack muted=&quot;false&quot; name=&quot;S8&quot; resource=&quot;47064c9d&quot; slideId=&quot;{9AAF4F88-5D91-4C9B-862A-07EC277387EB}&quot; startTime=&quot;0&quot; stepIndex=&quot;0&quot; volume=&quot;1&quot;&gt;&#10;        &lt;audio channels=&quot;1&quot; format=&quot;s16p&quot; sampleRate=&quot;22050&quot;/&gt;&#10;      &lt;/audioTrack&gt;&#10;      &lt;audioTrack muted=&quot;false&quot; name=&quot;S9&quot; resource=&quot;19af9a5c&quot; slideId=&quot;{462795A1-00C7-4DD8-9F3B-132A42A4B4E7}&quot; startTime=&quot;0&quot; stepIndex=&quot;0&quot; volume=&quot;1&quot;&gt;&#10;        &lt;audio channels=&quot;1&quot; format=&quot;s16p&quot; sampleRate=&quot;22050&quot;/&gt;&#10;      &lt;/audioTrack&gt;&#10;      &lt;audioTrack muted=&quot;false&quot; name=&quot;S10&quot; resource=&quot;ab157101&quot; slideId=&quot;{400EFC79-2544-4574-B0B1-CFF98C58FB6E}&quot; startTime=&quot;0&quot; stepIndex=&quot;0&quot; volume=&quot;1&quot;&gt;&#10;        &lt;audio channels=&quot;1&quot; format=&quot;s16p&quot; sampleRate=&quot;22050&quot;/&gt;&#10;      &lt;/audioTrack&gt;&#10;      &lt;audioTrack muted=&quot;false&quot; name=&quot;S11&quot; resource=&quot;4e3d1c0e&quot; slideId=&quot;{E0DDE03B-34F2-4F82-9144-990C708E4D6C}&quot; startTime=&quot;0&quot; stepIndex=&quot;0&quot; volume=&quot;1&quot;&gt;&#10;        &lt;audio channels=&quot;1&quot; format=&quot;s16p&quot; sampleRate=&quot;22050&quot;/&gt;&#10;      &lt;/audioTrack&gt;&#10;      &lt;audioTrack muted=&quot;false&quot; name=&quot;S12&quot; resource=&quot;1d803922&quot; slideId=&quot;{FA85E5BD-6954-4FD2-96C9-00A3441E6A72}&quot; startTime=&quot;0&quot; stepIndex=&quot;0&quot; volume=&quot;1&quot;&gt;&#10;        &lt;audio channels=&quot;1&quot; format=&quot;s16p&quot; sampleRate=&quot;22050&quot;/&gt;&#10;      &lt;/audioTrack&gt;&#10;      &lt;audioTrack muted=&quot;false&quot; name=&quot;S13&quot; resource=&quot;dfba7fb4&quot; slideId=&quot;{2CA6E6AA-3B5B-4D66-A3D9-1B103D05F076}&quot; startTime=&quot;0&quot; stepIndex=&quot;0&quot; volume=&quot;1&quot;&gt;&#10;        &lt;audio channels=&quot;1&quot; format=&quot;s16p&quot; sampleRate=&quot;22050&quot;/&gt;&#10;      &lt;/audioTrack&gt;&#10;      &lt;audioTrack muted=&quot;false&quot; name=&quot;S14&quot; resource=&quot;790d324f&quot; slideId=&quot;{5257AF2A-7F9C-4A85-B6DF-EB73E3D1E4E3}&quot; startTime=&quot;0&quot; stepIndex=&quot;0&quot; volume=&quot;1&quot;&gt;&#10;        &lt;audio channels=&quot;1&quot; format=&quot;s16p&quot; sampleRate=&quot;22050&quot;/&gt;&#10;      &lt;/audioTrack&gt;&#10;      &lt;audioTrack muted=&quot;false&quot; name=&quot;S15&quot; resource=&quot;7b042187&quot; slideId=&quot;{1A3819E9-021C-4401-B3A0-71843D74F014}&quot; startTime=&quot;0&quot; stepIndex=&quot;0&quot; volume=&quot;1&quot;&gt;&#10;        &lt;audio channels=&quot;1&quot; format=&quot;s16p&quot; sampleRate=&quot;22050&quot;/&gt;&#10;      &lt;/audioTrack&gt;&#10;      &lt;audioTrack muted=&quot;false&quot; name=&quot;S16&quot; resource=&quot;2e896743&quot; slideId=&quot;{BA442D57-DBA7-4C75-8C5F-B06FC2EEEE88}&quot; startTime=&quot;0&quot; stepIndex=&quot;0&quot; volume=&quot;1&quot;&gt;&#10;        &lt;audio channels=&quot;1&quot; format=&quot;s16p&quot; sampleRate=&quot;22050&quot;/&gt;&#10;      &lt;/audioTrack&gt;&#10;      &lt;audioTrack muted=&quot;false&quot; name=&quot;S17&quot; resource=&quot;7a6bcb85&quot; slideId=&quot;{43C371A3-D477-42A2-AD9A-345C241D5BCA}&quot; startTime=&quot;0&quot; stepIndex=&quot;0&quot; volume=&quot;1&quot;&gt;&#10;        &lt;audio channels=&quot;1&quot; format=&quot;s16p&quot; sampleRate=&quot;22050&quot;/&gt;&#10;      &lt;/audioTrack&gt;&#10;      &lt;audioTrack muted=&quot;false&quot; name=&quot;S18&quot; resource=&quot;fc0ac270&quot; slideId=&quot;{CCE41E7E-F158-4979-938C-925F7118F308}&quot; startTime=&quot;0&quot; stepIndex=&quot;0&quot; volume=&quot;1&quot;&gt;&#10;        &lt;audio channels=&quot;1&quot; format=&quot;s16p&quot; sampleRate=&quot;22050&quot;/&gt;&#10;      &lt;/audioTrack&gt;&#10;      &lt;audioTrack muted=&quot;false&quot; name=&quot;S19&quot; resource=&quot;6f8791ac&quot; slideId=&quot;{640CC52B-C905-43B4-B68F-640935FE9181}&quot; startTime=&quot;0&quot; stepIndex=&quot;0&quot; volume=&quot;1&quot;&gt;&#10;        &lt;audio channels=&quot;1&quot; format=&quot;s16p&quot; sampleRate=&quot;22050&quot;/&gt;&#10;      &lt;/audioTrack&gt;&#10;      &lt;audioTrack muted=&quot;false&quot; name=&quot;S20&quot; resource=&quot;fbe9c06b&quot; slideId=&quot;{4406ECAA-D05A-459C-89B8-ABE44665F411}&quot; startTime=&quot;0&quot; stepIndex=&quot;0&quot; volume=&quot;1&quot;&gt;&#10;        &lt;audio channels=&quot;1&quot; format=&quot;s16p&quot; sampleRate=&quot;22050&quot;/&gt;&#10;      &lt;/audioTrack&gt;&#10;      &lt;audioTrack muted=&quot;false&quot; name=&quot;S22&quot; resource=&quot;14ea238e&quot; slideId=&quot;{14FED393-BB87-4879-BD6F-81C52B8832C7}&quot; startTime=&quot;0&quot; volume=&quot;1&quot;&gt;&#10;        &lt;audio channels=&quot;1&quot; format=&quot;s16p&quot; sampleRate=&quot;22050&quot;/&gt;&#10;      &lt;/audioTrack&gt;&#10;      &lt;audioTrack muted=&quot;false&quot; name=&quot;S23&quot; resource=&quot;011df222&quot; slideId=&quot;{DD5A4463-008D-4423-AA93-FF4A9139F165}&quot; startTime=&quot;0&quot; stepIndex=&quot;0&quot; volume=&quot;1&quot;&gt;&#10;        &lt;audio channels=&quot;1&quot; format=&quot;s16p&quot; sampleRate=&quot;22050&quot;/&gt;&#10;      &lt;/audioTrack&gt;&#10;      &lt;audioTrack muted=&quot;false&quot; name=&quot;S24&quot; resource=&quot;ee75f175&quot; slideId=&quot;{C5C68D1A-2898-4175-910A-97664BE81E42}&quot; startTime=&quot;0&quot; stepIndex=&quot;0&quot; volume=&quot;1&quot;&gt;&#10;        &lt;audio channels=&quot;1&quot; format=&quot;s16p&quot; sampleRate=&quot;22050&quot;/&gt;&#10;      &lt;/audioTrack&gt;&#10;      &lt;audioTrack muted=&quot;false&quot; name=&quot;S25&quot; resource=&quot;6d0cb6ca&quot; slideId=&quot;{AF7B024E-4F5F-423C-96DC-340D919F58C6}&quot; startTime=&quot;0&quot; volume=&quot;1&quot;&gt;&#10;        &lt;audio channels=&quot;1&quot; format=&quot;s16p&quot; sampleRate=&quot;22050&quot;/&gt;&#10;      &lt;/audioTrack&gt;&#10;      &lt;audioTrack muted=&quot;false&quot; name=&quot;S26&quot; resource=&quot;968a1ea3&quot; slideId=&quot;{7D342327-6AAE-4BDE-8683-B52BB3D7478B}&quot; startTime=&quot;0&quot; stepIndex=&quot;0&quot; volume=&quot;1&quot;&gt;&#10;        &lt;audio channels=&quot;1&quot; format=&quot;s16p&quot; sampleRate=&quot;22050&quot;/&gt;&#10;      &lt;/audioTrack&gt;&#10;      &lt;audioTrack muted=&quot;false&quot; name=&quot;S27&quot; resource=&quot;76c1a327&quot; slideId=&quot;{285B41F8-09CF-4F05-A3F7-3840C17746DE}&quot; startTime=&quot;0&quot; stepIndex=&quot;0&quot; volume=&quot;1&quot;&gt;&#10;        &lt;audio channels=&quot;1&quot; format=&quot;s16p&quot; sampleRate=&quot;22050&quot;/&gt;&#10;      &lt;/audioTrack&gt;&#10;      &lt;audioTrack muted=&quot;false&quot; name=&quot;S28&quot; resource=&quot;ceac2930&quot; slideId=&quot;{319578DA-D86A-4B02-8173-B624D3011C12}&quot; startTime=&quot;0&quot; stepIndex=&quot;0&quot; volume=&quot;1&quot;&gt;&#10;        &lt;audio channels=&quot;1&quot; format=&quot;s16p&quot; sampleRate=&quot;22050&quot;/&gt;&#10;      &lt;/audioTrack&gt;&#10;    &lt;/audioTracks&gt;&#10;    &lt;videoTracks/&gt;&#10;  &lt;/narration&gt;&#10;&#10;&lt;/presentation2&gt;&#10;"/>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33"/>
  <p:tag name="ISPRING_SLIDE_ID_2" val="{DB522417-A28F-49B7-A512-EBD284E98B1D}"/>
  <p:tag name="ISPRING_SLIDE_BRANCHING_PROPERTIES" val="&lt;BranchingProperties&gt;&lt;nextAction&gt;&lt;action&gt;2&lt;/action&gt;&lt;slide&gt;295&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399"/>
  <p:tag name="ISPRING_SLIDE_ID_2" val="{319578DA-D86A-4B02-8173-B624D3011C12}"/>
</p:tagLst>
</file>

<file path=ppt/theme/theme1.xml><?xml version="1.0" encoding="utf-8"?>
<a:theme xmlns:a="http://schemas.openxmlformats.org/drawingml/2006/main" name="1_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7328</TotalTime>
  <Words>3631</Words>
  <Application>Microsoft Office PowerPoint</Application>
  <PresentationFormat>Custom</PresentationFormat>
  <Paragraphs>353</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1_Training</vt:lpstr>
      <vt:lpstr> MODULES and packages</vt:lpstr>
      <vt:lpstr>In this Module You will be able to</vt:lpstr>
      <vt:lpstr>Python Modules &amp; Packages</vt:lpstr>
      <vt:lpstr>Importing Modules</vt:lpstr>
      <vt:lpstr>Different Ways in Importing Modules</vt:lpstr>
      <vt:lpstr>Standard Libraries – ‘os’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Custom Modules</vt:lpstr>
      <vt:lpstr>Custom Modules</vt:lpstr>
      <vt:lpstr>Calling Module Definitions</vt:lpstr>
      <vt:lpstr>Creating Packages</vt:lpstr>
      <vt:lpstr>Import Modules From Packages </vt:lpstr>
      <vt:lpstr>In this Module You have learnt to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09_Arrays_D26</dc:title>
  <dc:creator>krena</dc:creator>
  <cp:lastModifiedBy>simi</cp:lastModifiedBy>
  <cp:revision>644</cp:revision>
  <cp:lastPrinted>2015-06-08T10:07:04Z</cp:lastPrinted>
  <dcterms:created xsi:type="dcterms:W3CDTF">2015-05-07T09:08:42Z</dcterms:created>
  <dcterms:modified xsi:type="dcterms:W3CDTF">2021-10-19T09:45:40Z</dcterms:modified>
</cp:coreProperties>
</file>