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1" r:id="rId10"/>
    <p:sldId id="270" r:id="rId11"/>
    <p:sldId id="274" r:id="rId12"/>
    <p:sldId id="275" r:id="rId13"/>
    <p:sldId id="276" r:id="rId14"/>
    <p:sldId id="273" r:id="rId15"/>
    <p:sldId id="277" r:id="rId16"/>
    <p:sldId id="278" r:id="rId17"/>
    <p:sldId id="279" r:id="rId18"/>
    <p:sldId id="280" r:id="rId19"/>
    <p:sldId id="281" r:id="rId20"/>
    <p:sldId id="259" r:id="rId21"/>
    <p:sldId id="260" r:id="rId22"/>
    <p:sldId id="26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D693-7B03-4216-A5D0-FC9DD81FCA59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0971-D715-4719-BACD-D6471D337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7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D693-7B03-4216-A5D0-FC9DD81FCA59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0971-D715-4719-BACD-D6471D337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8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D693-7B03-4216-A5D0-FC9DD81FCA59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0971-D715-4719-BACD-D6471D337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2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D693-7B03-4216-A5D0-FC9DD81FCA59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0971-D715-4719-BACD-D6471D337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D693-7B03-4216-A5D0-FC9DD81FCA59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0971-D715-4719-BACD-D6471D337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6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D693-7B03-4216-A5D0-FC9DD81FCA59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0971-D715-4719-BACD-D6471D337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7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D693-7B03-4216-A5D0-FC9DD81FCA59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0971-D715-4719-BACD-D6471D337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4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D693-7B03-4216-A5D0-FC9DD81FCA59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0971-D715-4719-BACD-D6471D337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89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D693-7B03-4216-A5D0-FC9DD81FCA59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0971-D715-4719-BACD-D6471D337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8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D693-7B03-4216-A5D0-FC9DD81FCA59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0971-D715-4719-BACD-D6471D337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49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D693-7B03-4216-A5D0-FC9DD81FCA59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0971-D715-4719-BACD-D6471D337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0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4D693-7B03-4216-A5D0-FC9DD81FCA59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70971-D715-4719-BACD-D6471D337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32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hankarkshakya.github.io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hankarkshakya.github.io/geppopgen/HWE.html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3893" y="1563197"/>
            <a:ext cx="71774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Population genetics and data analysis in R programming language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50770" y="4517051"/>
            <a:ext cx="84971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Dr. Shankar Kaji Shakya</a:t>
            </a:r>
          </a:p>
          <a:p>
            <a:pPr algn="ctr"/>
            <a:r>
              <a:rPr lang="en-US" sz="3600" dirty="0">
                <a:hlinkClick r:id="rId2"/>
              </a:rPr>
              <a:t>https://shankarkshakya.github.io/</a:t>
            </a:r>
            <a:endParaRPr lang="en-US" sz="3600" dirty="0"/>
          </a:p>
          <a:p>
            <a:pPr algn="ctr"/>
            <a:r>
              <a:rPr lang="en-US" sz="3600" dirty="0"/>
              <a:t>Botany and Plant Pathology </a:t>
            </a:r>
          </a:p>
          <a:p>
            <a:pPr algn="ctr"/>
            <a:r>
              <a:rPr lang="en-US" sz="3600" dirty="0"/>
              <a:t>Oregon State University, USA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001" y="5035990"/>
            <a:ext cx="2267500" cy="15562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777" y="3083858"/>
            <a:ext cx="1953724" cy="20571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9713" y="1100665"/>
            <a:ext cx="2472287" cy="18817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9327" y="13566"/>
            <a:ext cx="89058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322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5422" y="298861"/>
            <a:ext cx="11451101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0" dirty="0">
                <a:effectLst/>
                <a:cs typeface="Calibri Light" panose="020F0302020204030204" pitchFamily="34" charset="0"/>
              </a:rPr>
              <a:t>Genotype:</a:t>
            </a:r>
            <a:r>
              <a:rPr lang="en-US" sz="3200" b="0" i="0" dirty="0">
                <a:effectLst/>
                <a:cs typeface="Calibri Light" panose="020F0302020204030204" pitchFamily="34" charset="0"/>
              </a:rPr>
              <a:t> Genotype is the combination of the alleles at a particular locus.</a:t>
            </a:r>
          </a:p>
          <a:p>
            <a:endParaRPr lang="en-US" sz="3200" b="0" i="0" dirty="0">
              <a:effectLst/>
              <a:cs typeface="Calibri Light" panose="020F0302020204030204" pitchFamily="34" charset="0"/>
            </a:endParaRPr>
          </a:p>
          <a:p>
            <a:r>
              <a:rPr lang="en-US" sz="3200" b="0" i="0" dirty="0">
                <a:effectLst/>
                <a:cs typeface="Calibri Light" panose="020F0302020204030204" pitchFamily="34" charset="0"/>
              </a:rPr>
              <a:t>If an individual has same allele at a locus, we call that </a:t>
            </a:r>
            <a:r>
              <a:rPr lang="en-US" sz="3200" b="1" i="0" dirty="0" err="1">
                <a:effectLst/>
                <a:cs typeface="Calibri Light" panose="020F0302020204030204" pitchFamily="34" charset="0"/>
              </a:rPr>
              <a:t>homozyogous</a:t>
            </a:r>
            <a:r>
              <a:rPr lang="en-US" sz="3200" b="1" i="0" dirty="0">
                <a:effectLst/>
                <a:cs typeface="Calibri Light" panose="020F0302020204030204" pitchFamily="34" charset="0"/>
              </a:rPr>
              <a:t> individua</a:t>
            </a:r>
            <a:r>
              <a:rPr lang="en-US" sz="3200" b="0" i="0" dirty="0">
                <a:effectLst/>
                <a:cs typeface="Calibri Light" panose="020F0302020204030204" pitchFamily="34" charset="0"/>
              </a:rPr>
              <a:t>l </a:t>
            </a:r>
            <a:r>
              <a:rPr lang="en-US" sz="3200" b="0" i="0" dirty="0" err="1">
                <a:effectLst/>
                <a:cs typeface="Calibri Light" panose="020F0302020204030204" pitchFamily="34" charset="0"/>
              </a:rPr>
              <a:t>e.g</a:t>
            </a:r>
            <a:r>
              <a:rPr lang="en-US" sz="3200" b="0" i="0" dirty="0">
                <a:effectLst/>
                <a:cs typeface="Calibri Light" panose="020F0302020204030204" pitchFamily="34" charset="0"/>
              </a:rPr>
              <a:t> AA or aa If an individual has different allele at a locus, we call that </a:t>
            </a:r>
            <a:r>
              <a:rPr lang="en-US" sz="3200" b="1" i="0" dirty="0">
                <a:effectLst/>
                <a:cs typeface="Calibri Light" panose="020F0302020204030204" pitchFamily="34" charset="0"/>
              </a:rPr>
              <a:t>heterozygous individual</a:t>
            </a:r>
            <a:r>
              <a:rPr lang="en-US" sz="3200" b="0" i="0" dirty="0">
                <a:effectLst/>
                <a:cs typeface="Calibri Light" panose="020F0302020204030204" pitchFamily="34" charset="0"/>
              </a:rPr>
              <a:t> </a:t>
            </a:r>
            <a:r>
              <a:rPr lang="en-US" sz="3200" b="0" i="0" dirty="0" err="1">
                <a:effectLst/>
                <a:cs typeface="Calibri Light" panose="020F0302020204030204" pitchFamily="34" charset="0"/>
              </a:rPr>
              <a:t>e.g</a:t>
            </a:r>
            <a:r>
              <a:rPr lang="en-US" sz="3200" b="0" i="0" dirty="0">
                <a:effectLst/>
                <a:cs typeface="Calibri Light" panose="020F0302020204030204" pitchFamily="34" charset="0"/>
              </a:rPr>
              <a:t> Aa</a:t>
            </a:r>
          </a:p>
          <a:p>
            <a:endParaRPr lang="en-US" sz="3200" b="0" i="0" dirty="0">
              <a:effectLst/>
              <a:cs typeface="Calibri Light" panose="020F0302020204030204" pitchFamily="34" charset="0"/>
            </a:endParaRPr>
          </a:p>
          <a:p>
            <a:r>
              <a:rPr lang="en-US" sz="3200" b="1" i="0" dirty="0">
                <a:effectLst/>
                <a:cs typeface="Calibri Light" panose="020F0302020204030204" pitchFamily="34" charset="0"/>
              </a:rPr>
              <a:t>Allele frequency:</a:t>
            </a:r>
            <a:r>
              <a:rPr lang="en-US" sz="3200" b="0" i="0" dirty="0">
                <a:effectLst/>
                <a:cs typeface="Calibri Light" panose="020F0302020204030204" pitchFamily="34" charset="0"/>
              </a:rPr>
              <a:t> Frequency of copies of the allele in the population divided by total number of gene copies in the population.</a:t>
            </a:r>
          </a:p>
          <a:p>
            <a:endParaRPr lang="en-US" sz="3200" b="0" i="0" dirty="0">
              <a:effectLst/>
              <a:cs typeface="Calibri Light" panose="020F0302020204030204" pitchFamily="34" charset="0"/>
            </a:endParaRPr>
          </a:p>
          <a:p>
            <a:r>
              <a:rPr lang="en-US" sz="3200" b="1" i="0" dirty="0">
                <a:effectLst/>
                <a:cs typeface="Calibri Light" panose="020F0302020204030204" pitchFamily="34" charset="0"/>
              </a:rPr>
              <a:t>Genotype frequency:</a:t>
            </a:r>
            <a:r>
              <a:rPr lang="en-US" sz="3200" b="0" i="0" dirty="0">
                <a:effectLst/>
                <a:cs typeface="Calibri Light" panose="020F0302020204030204" pitchFamily="34" charset="0"/>
              </a:rPr>
              <a:t> Number of individuals of certain genotype divided by total number of individuals.</a:t>
            </a:r>
          </a:p>
          <a:p>
            <a:endParaRPr lang="en-US" sz="2800" b="0" i="0" dirty="0">
              <a:effectLst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897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9970E3-47BB-44A0-B187-93A08E3AF30E}"/>
              </a:ext>
            </a:extLst>
          </p:cNvPr>
          <p:cNvSpPr/>
          <p:nvPr/>
        </p:nvSpPr>
        <p:spPr>
          <a:xfrm>
            <a:off x="679554" y="183391"/>
            <a:ext cx="11207646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Helvetica Neue"/>
              </a:rPr>
              <a:t>Problem number 1: </a:t>
            </a:r>
          </a:p>
          <a:p>
            <a:endParaRPr lang="en-US" dirty="0">
              <a:latin typeface="Helvetica Neue"/>
            </a:endParaRPr>
          </a:p>
          <a:p>
            <a:r>
              <a:rPr lang="en-US" sz="2000" b="1" dirty="0">
                <a:latin typeface="Helvetica Neue"/>
              </a:rPr>
              <a:t>Lets look at a locus that carries two alleles, A and B. In diploids, we would observed three possible genotypes, two homozygous (AA and BB), and one heterozygous (AB). </a:t>
            </a:r>
          </a:p>
          <a:p>
            <a:endParaRPr lang="en-US" sz="2000" b="1" dirty="0">
              <a:latin typeface="Helvetica Neue"/>
            </a:endParaRPr>
          </a:p>
          <a:p>
            <a:endParaRPr lang="en-US" sz="2000" b="1" dirty="0">
              <a:latin typeface="Helvetica Neue"/>
            </a:endParaRPr>
          </a:p>
          <a:p>
            <a:r>
              <a:rPr lang="en-US" sz="2000" b="1" dirty="0">
                <a:latin typeface="Helvetica Neue"/>
              </a:rPr>
              <a:t>Lets say we found following genotype count, </a:t>
            </a:r>
          </a:p>
          <a:p>
            <a:endParaRPr lang="en-US" sz="2000" b="1" dirty="0">
              <a:latin typeface="Helvetica Neue"/>
            </a:endParaRPr>
          </a:p>
          <a:p>
            <a:r>
              <a:rPr lang="en-US" sz="2000" b="1" dirty="0">
                <a:latin typeface="Helvetica Neue"/>
              </a:rPr>
              <a:t>AA=38, AB=16, BB = 46. </a:t>
            </a:r>
          </a:p>
          <a:p>
            <a:endParaRPr lang="en-US" sz="2000" b="1" dirty="0">
              <a:latin typeface="Helvetica Neue"/>
            </a:endParaRPr>
          </a:p>
          <a:p>
            <a:r>
              <a:rPr lang="en-US" sz="2000" b="1" dirty="0">
                <a:latin typeface="Helvetica Neue"/>
              </a:rPr>
              <a:t>Calculate genotype frequency and allele frequency</a:t>
            </a:r>
          </a:p>
          <a:p>
            <a:endParaRPr lang="en-US" sz="2000" b="1" u="sng" dirty="0">
              <a:latin typeface="Helvetica Neue"/>
            </a:endParaRPr>
          </a:p>
          <a:p>
            <a:r>
              <a:rPr lang="en-US" sz="2000" b="1" u="sng" dirty="0">
                <a:latin typeface="Helvetica Neue"/>
              </a:rPr>
              <a:t>Solution</a:t>
            </a:r>
          </a:p>
          <a:p>
            <a:endParaRPr lang="en-US" sz="2000" b="1" dirty="0">
              <a:latin typeface="Helvetica Neue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Helvetica Neue"/>
              </a:rPr>
              <a:t>AA genotype </a:t>
            </a:r>
            <a:r>
              <a:rPr lang="en-US" sz="2000" b="1" dirty="0" err="1">
                <a:solidFill>
                  <a:srgbClr val="FF0000"/>
                </a:solidFill>
                <a:latin typeface="Helvetica Neue"/>
              </a:rPr>
              <a:t>freq</a:t>
            </a:r>
            <a:r>
              <a:rPr lang="en-US" sz="2000" b="1" dirty="0">
                <a:solidFill>
                  <a:srgbClr val="FF0000"/>
                </a:solidFill>
                <a:latin typeface="Helvetica Neue"/>
              </a:rPr>
              <a:t> = AA/total number of individuals</a:t>
            </a:r>
          </a:p>
          <a:p>
            <a:r>
              <a:rPr lang="en-US" sz="2000" b="1" dirty="0">
                <a:solidFill>
                  <a:srgbClr val="FF0000"/>
                </a:solidFill>
                <a:latin typeface="Helvetica Neue"/>
              </a:rPr>
              <a:t>AB genotype </a:t>
            </a:r>
            <a:r>
              <a:rPr lang="en-US" sz="2000" b="1" dirty="0" err="1">
                <a:solidFill>
                  <a:srgbClr val="FF0000"/>
                </a:solidFill>
                <a:latin typeface="Helvetica Neue"/>
              </a:rPr>
              <a:t>freq</a:t>
            </a:r>
            <a:r>
              <a:rPr lang="en-US" sz="2000" b="1" dirty="0">
                <a:solidFill>
                  <a:srgbClr val="FF0000"/>
                </a:solidFill>
                <a:latin typeface="Helvetica Neue"/>
              </a:rPr>
              <a:t> = AB/total number of individuals</a:t>
            </a:r>
          </a:p>
          <a:p>
            <a:r>
              <a:rPr lang="en-US" sz="2000" b="1" dirty="0">
                <a:solidFill>
                  <a:srgbClr val="FF0000"/>
                </a:solidFill>
                <a:latin typeface="Helvetica Neue"/>
              </a:rPr>
              <a:t>BB genotype </a:t>
            </a:r>
            <a:r>
              <a:rPr lang="en-US" sz="2000" b="1" dirty="0" err="1">
                <a:solidFill>
                  <a:srgbClr val="FF0000"/>
                </a:solidFill>
                <a:latin typeface="Helvetica Neue"/>
              </a:rPr>
              <a:t>freq</a:t>
            </a:r>
            <a:r>
              <a:rPr lang="en-US" sz="2000" b="1" dirty="0">
                <a:solidFill>
                  <a:srgbClr val="FF0000"/>
                </a:solidFill>
                <a:latin typeface="Helvetica Neue"/>
              </a:rPr>
              <a:t> = BB/total number of individuals</a:t>
            </a:r>
          </a:p>
        </p:txBody>
      </p:sp>
    </p:spTree>
    <p:extLst>
      <p:ext uri="{BB962C8B-B14F-4D97-AF65-F5344CB8AC3E}">
        <p14:creationId xmlns:p14="http://schemas.microsoft.com/office/powerpoint/2010/main" val="922820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0A7550-DB94-4149-9748-E298C6A46A7D}"/>
              </a:ext>
            </a:extLst>
          </p:cNvPr>
          <p:cNvSpPr txBox="1"/>
          <p:nvPr/>
        </p:nvSpPr>
        <p:spPr>
          <a:xfrm>
            <a:off x="1948721" y="314794"/>
            <a:ext cx="8559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Next we </a:t>
            </a:r>
            <a:r>
              <a:rPr lang="en-US" sz="4000" b="1" dirty="0" err="1"/>
              <a:t>ll</a:t>
            </a:r>
            <a:r>
              <a:rPr lang="en-US" sz="4000" b="1" dirty="0"/>
              <a:t> calculate allele frequency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DA4EAD-3CD6-4D15-B62E-53C19D4466BB}"/>
              </a:ext>
            </a:extLst>
          </p:cNvPr>
          <p:cNvSpPr/>
          <p:nvPr/>
        </p:nvSpPr>
        <p:spPr>
          <a:xfrm>
            <a:off x="709534" y="1138535"/>
            <a:ext cx="113275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Helvetica Neue"/>
              </a:rPr>
              <a:t>Definition: allele </a:t>
            </a:r>
            <a:r>
              <a:rPr lang="en-US" sz="2800" dirty="0" err="1">
                <a:latin typeface="Helvetica Neue"/>
              </a:rPr>
              <a:t>freq</a:t>
            </a:r>
            <a:r>
              <a:rPr lang="en-US" sz="2800" dirty="0">
                <a:latin typeface="Helvetica Neue"/>
              </a:rPr>
              <a:t> is frequency of copies of the allele in the population divided by total number of gene copies in the population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00A96-CC9F-485F-A7B0-4AD60035E8E0}"/>
              </a:ext>
            </a:extLst>
          </p:cNvPr>
          <p:cNvSpPr txBox="1"/>
          <p:nvPr/>
        </p:nvSpPr>
        <p:spPr>
          <a:xfrm>
            <a:off x="914400" y="2518348"/>
            <a:ext cx="98335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= 2*38 + 16</a:t>
            </a:r>
          </a:p>
          <a:p>
            <a:r>
              <a:rPr lang="en-US" sz="2800" dirty="0"/>
              <a:t>B = 2*46 +  16</a:t>
            </a:r>
          </a:p>
          <a:p>
            <a:r>
              <a:rPr lang="en-US" sz="2800" dirty="0"/>
              <a:t>Gene copies = 200</a:t>
            </a:r>
          </a:p>
          <a:p>
            <a:endParaRPr lang="en-US" sz="2800" dirty="0"/>
          </a:p>
          <a:p>
            <a:r>
              <a:rPr lang="en-US" sz="2800" dirty="0"/>
              <a:t>Allele </a:t>
            </a:r>
            <a:r>
              <a:rPr lang="en-US" sz="2800" dirty="0" err="1"/>
              <a:t>freq</a:t>
            </a:r>
            <a:r>
              <a:rPr lang="en-US" sz="2800" dirty="0"/>
              <a:t> A = A/gene copies</a:t>
            </a:r>
          </a:p>
          <a:p>
            <a:r>
              <a:rPr lang="en-US" sz="2800" dirty="0"/>
              <a:t>Allele </a:t>
            </a:r>
            <a:r>
              <a:rPr lang="en-US" sz="2800" dirty="0" err="1"/>
              <a:t>freq</a:t>
            </a:r>
            <a:r>
              <a:rPr lang="en-US" sz="2800" dirty="0"/>
              <a:t> B = B/gene copies</a:t>
            </a:r>
          </a:p>
        </p:txBody>
      </p:sp>
    </p:spTree>
    <p:extLst>
      <p:ext uri="{BB962C8B-B14F-4D97-AF65-F5344CB8AC3E}">
        <p14:creationId xmlns:p14="http://schemas.microsoft.com/office/powerpoint/2010/main" val="48236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0A4A79-403B-4DA0-BAC6-48DA50DA4511}"/>
              </a:ext>
            </a:extLst>
          </p:cNvPr>
          <p:cNvSpPr txBox="1"/>
          <p:nvPr/>
        </p:nvSpPr>
        <p:spPr>
          <a:xfrm>
            <a:off x="3117954" y="1439056"/>
            <a:ext cx="261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some more problems</a:t>
            </a:r>
          </a:p>
        </p:txBody>
      </p:sp>
    </p:spTree>
    <p:extLst>
      <p:ext uri="{BB962C8B-B14F-4D97-AF65-F5344CB8AC3E}">
        <p14:creationId xmlns:p14="http://schemas.microsoft.com/office/powerpoint/2010/main" val="144983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72861" y="365761"/>
            <a:ext cx="91580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Hardy Weinberg equilibrium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140D3C-1E19-4BBD-AB31-3B7E38C61459}"/>
              </a:ext>
            </a:extLst>
          </p:cNvPr>
          <p:cNvSpPr/>
          <p:nvPr/>
        </p:nvSpPr>
        <p:spPr>
          <a:xfrm>
            <a:off x="908692" y="2269973"/>
            <a:ext cx="107133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hlinkClick r:id="rId2"/>
              </a:rPr>
              <a:t>https://shankarkshakya.github.io/geppopgen/HWE.html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0204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6E1C18-24CF-4C63-9BCF-883C6973141A}"/>
              </a:ext>
            </a:extLst>
          </p:cNvPr>
          <p:cNvSpPr txBox="1"/>
          <p:nvPr/>
        </p:nvSpPr>
        <p:spPr>
          <a:xfrm>
            <a:off x="3072983" y="2321004"/>
            <a:ext cx="69404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Break 15 minutes</a:t>
            </a:r>
          </a:p>
        </p:txBody>
      </p:sp>
    </p:spTree>
    <p:extLst>
      <p:ext uri="{BB962C8B-B14F-4D97-AF65-F5344CB8AC3E}">
        <p14:creationId xmlns:p14="http://schemas.microsoft.com/office/powerpoint/2010/main" val="3851646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5AD711-60A4-40D1-BE76-30DFCBD55419}"/>
              </a:ext>
            </a:extLst>
          </p:cNvPr>
          <p:cNvSpPr txBox="1"/>
          <p:nvPr/>
        </p:nvSpPr>
        <p:spPr>
          <a:xfrm>
            <a:off x="2695966" y="284813"/>
            <a:ext cx="68000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Population structure and </a:t>
            </a:r>
            <a:r>
              <a:rPr lang="en-US" sz="4400" b="1" dirty="0" err="1"/>
              <a:t>Fst</a:t>
            </a:r>
            <a:endParaRPr lang="en-US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3C605F-9DCA-495C-8515-40E8485B6373}"/>
              </a:ext>
            </a:extLst>
          </p:cNvPr>
          <p:cNvSpPr txBox="1"/>
          <p:nvPr/>
        </p:nvSpPr>
        <p:spPr>
          <a:xfrm>
            <a:off x="242340" y="1279107"/>
            <a:ext cx="1170731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Random mating is rarely observed in nature. 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Individuals that are close together are likely to mate with each other than distantly located individuals.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Because of this non random mating, we </a:t>
            </a:r>
            <a:r>
              <a:rPr lang="en-US" sz="2800" dirty="0" err="1"/>
              <a:t>ll</a:t>
            </a:r>
            <a:r>
              <a:rPr lang="en-US" sz="2800" dirty="0"/>
              <a:t> see population subdivision or also known as population structure.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One of the primary reasons we get population structure is geographic barrier like huge water bodies or high mountains.</a:t>
            </a:r>
          </a:p>
        </p:txBody>
      </p:sp>
    </p:spTree>
    <p:extLst>
      <p:ext uri="{BB962C8B-B14F-4D97-AF65-F5344CB8AC3E}">
        <p14:creationId xmlns:p14="http://schemas.microsoft.com/office/powerpoint/2010/main" val="54781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022238-C65F-404B-A59C-93DC83A6C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9705" y="0"/>
            <a:ext cx="8934138" cy="679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70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14F41F-08E3-429F-8ED0-C467B5000426}"/>
              </a:ext>
            </a:extLst>
          </p:cNvPr>
          <p:cNvSpPr/>
          <p:nvPr/>
        </p:nvSpPr>
        <p:spPr>
          <a:xfrm>
            <a:off x="587114" y="323246"/>
            <a:ext cx="1134505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Helvetica Neue"/>
              </a:rPr>
              <a:t>For two populations given below, calculate </a:t>
            </a:r>
            <a:r>
              <a:rPr lang="en-US" sz="3200" b="1" dirty="0" err="1">
                <a:latin typeface="Helvetica Neue"/>
              </a:rPr>
              <a:t>Fst</a:t>
            </a:r>
            <a:r>
              <a:rPr lang="en-US" sz="3200" b="1" dirty="0">
                <a:latin typeface="Helvetica Neue"/>
              </a:rPr>
              <a:t>.</a:t>
            </a:r>
          </a:p>
          <a:p>
            <a:endParaRPr lang="en-US" sz="3200" b="1" dirty="0">
              <a:latin typeface="Helvetica Neue"/>
            </a:endParaRPr>
          </a:p>
          <a:p>
            <a:r>
              <a:rPr lang="en-US" sz="3200" dirty="0">
                <a:latin typeface="Helvetica Neue"/>
              </a:rPr>
              <a:t>Population 1: AA = 20, Aa = 20, aa = 20 </a:t>
            </a:r>
          </a:p>
          <a:p>
            <a:endParaRPr lang="en-US" sz="3200" dirty="0">
              <a:latin typeface="Helvetica Neue"/>
            </a:endParaRPr>
          </a:p>
          <a:p>
            <a:r>
              <a:rPr lang="en-US" sz="3200" dirty="0">
                <a:latin typeface="Helvetica Neue"/>
              </a:rPr>
              <a:t>Population 2: AA = 15, Aa = 15, aa = 30</a:t>
            </a:r>
          </a:p>
          <a:p>
            <a:endParaRPr lang="en-US" sz="3200" dirty="0">
              <a:latin typeface="Helvetica Neue"/>
            </a:endParaRPr>
          </a:p>
          <a:p>
            <a:r>
              <a:rPr lang="en-US" sz="3200" dirty="0" err="1"/>
              <a:t>Fst</a:t>
            </a:r>
            <a:r>
              <a:rPr lang="en-US" sz="3200" dirty="0"/>
              <a:t> = </a:t>
            </a:r>
            <a:r>
              <a:rPr lang="en-US" sz="3200" dirty="0" err="1"/>
              <a:t>Ht</a:t>
            </a:r>
            <a:r>
              <a:rPr lang="en-US" sz="3200" dirty="0"/>
              <a:t> - Hs / </a:t>
            </a:r>
            <a:r>
              <a:rPr lang="en-US" sz="3200" dirty="0" err="1"/>
              <a:t>Ht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Hs = heterozygosity in subdivided population </a:t>
            </a:r>
          </a:p>
          <a:p>
            <a:r>
              <a:rPr lang="en-US" sz="3200" dirty="0" err="1"/>
              <a:t>Ht</a:t>
            </a:r>
            <a:r>
              <a:rPr lang="en-US" sz="3200" dirty="0"/>
              <a:t> = Expected heterozygosity if the pooled populations is in HWE</a:t>
            </a:r>
          </a:p>
          <a:p>
            <a:endParaRPr lang="en-US" sz="3200" dirty="0">
              <a:latin typeface="Helvetica Neue"/>
            </a:endParaRPr>
          </a:p>
          <a:p>
            <a:r>
              <a:rPr lang="en-US" sz="3200" b="1" dirty="0">
                <a:latin typeface="Helvetica Neue"/>
              </a:rPr>
              <a:t>Ans: 0.016</a:t>
            </a:r>
            <a:endParaRPr lang="en-US" sz="3200" b="1" i="0" dirty="0"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65403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629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84420" y="178766"/>
            <a:ext cx="10506945" cy="6557258"/>
            <a:chOff x="884420" y="178766"/>
            <a:chExt cx="10506945" cy="6557258"/>
          </a:xfrm>
        </p:grpSpPr>
        <p:grpSp>
          <p:nvGrpSpPr>
            <p:cNvPr id="6" name="Group 5"/>
            <p:cNvGrpSpPr/>
            <p:nvPr/>
          </p:nvGrpSpPr>
          <p:grpSpPr>
            <a:xfrm>
              <a:off x="1004341" y="1379095"/>
              <a:ext cx="10387024" cy="5356929"/>
              <a:chOff x="367722" y="321733"/>
              <a:chExt cx="11728181" cy="627908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95439A2E-9871-4D44-AE36-350C7CF5A3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87" r="1" b="1"/>
              <a:stretch/>
            </p:blipFill>
            <p:spPr>
              <a:xfrm>
                <a:off x="9011878" y="321733"/>
                <a:ext cx="3084025" cy="3060193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3E30687-85AB-4F22-8703-4B3AF37F32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27" r="45231" b="-2"/>
              <a:stretch/>
            </p:blipFill>
            <p:spPr>
              <a:xfrm>
                <a:off x="367722" y="321733"/>
                <a:ext cx="4151376" cy="6200414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778AFAD5-CC90-433D-8E01-6569FC45A9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76" r="154" b="-2"/>
              <a:stretch/>
            </p:blipFill>
            <p:spPr>
              <a:xfrm>
                <a:off x="4689800" y="321733"/>
                <a:ext cx="4151376" cy="6200414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11327" y="3534533"/>
                <a:ext cx="3084576" cy="3066288"/>
              </a:xfrm>
              <a:prstGeom prst="rect">
                <a:avLst/>
              </a:prstGeom>
            </p:spPr>
          </p:pic>
        </p:grpSp>
        <p:sp>
          <p:nvSpPr>
            <p:cNvPr id="2" name="Rectangle 1"/>
            <p:cNvSpPr/>
            <p:nvPr/>
          </p:nvSpPr>
          <p:spPr>
            <a:xfrm>
              <a:off x="884420" y="178766"/>
              <a:ext cx="938384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b="1" dirty="0"/>
                <a:t>B.S. Plant Pathology</a:t>
              </a:r>
            </a:p>
            <a:p>
              <a:r>
                <a:rPr lang="en-US" sz="3600" b="1" dirty="0"/>
                <a:t>Tribhuwan University, Nepal (2006-2010)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1005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027" y="1642119"/>
            <a:ext cx="4336661" cy="38753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73430" y="290381"/>
            <a:ext cx="73180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Measure of genetic variation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8175" y="2068516"/>
            <a:ext cx="7324570" cy="273208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 molecular approach to the study of genic heterozygosity in natural populations. I. The number of alleles at different loci in </a:t>
            </a:r>
            <a:r>
              <a:rPr lang="en-US" sz="2400" i="1" dirty="0">
                <a:solidFill>
                  <a:schemeClr val="bg1"/>
                </a:solidFill>
              </a:rPr>
              <a:t>Drosophila </a:t>
            </a:r>
            <a:r>
              <a:rPr lang="en-US" sz="2400" i="1" dirty="0" err="1">
                <a:solidFill>
                  <a:schemeClr val="bg1"/>
                </a:solidFill>
              </a:rPr>
              <a:t>pseudoobscura</a:t>
            </a:r>
            <a:r>
              <a:rPr lang="en-US" sz="2400" i="1" dirty="0">
                <a:solidFill>
                  <a:schemeClr val="bg1"/>
                </a:solidFill>
              </a:rPr>
              <a:t>.</a:t>
            </a:r>
          </a:p>
          <a:p>
            <a:endParaRPr lang="en-US" sz="2400" i="1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J. L. Hubby and R. C. </a:t>
            </a:r>
            <a:r>
              <a:rPr lang="en-US" sz="2400" dirty="0" err="1">
                <a:solidFill>
                  <a:schemeClr val="bg1"/>
                </a:solidFill>
              </a:rPr>
              <a:t>Lewontin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Genetics, 1966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45894" y="5600561"/>
            <a:ext cx="4091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Allozyme</a:t>
            </a:r>
            <a:r>
              <a:rPr lang="en-US" sz="2400" b="1" dirty="0"/>
              <a:t> electrophoresis</a:t>
            </a:r>
          </a:p>
        </p:txBody>
      </p:sp>
    </p:spTree>
    <p:extLst>
      <p:ext uri="{BB962C8B-B14F-4D97-AF65-F5344CB8AC3E}">
        <p14:creationId xmlns:p14="http://schemas.microsoft.com/office/powerpoint/2010/main" val="4085859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99165" y="150167"/>
            <a:ext cx="73180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/>
              <a:t>Measure of genetic variation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925" y="1976132"/>
            <a:ext cx="3166337" cy="415672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358216" y="1490116"/>
            <a:ext cx="4999893" cy="5206516"/>
            <a:chOff x="5900240" y="1476593"/>
            <a:chExt cx="4999893" cy="520651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00240" y="2001491"/>
              <a:ext cx="4524763" cy="4156720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6319392" y="6221444"/>
              <a:ext cx="410561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err="1"/>
                <a:t>Avise</a:t>
              </a:r>
              <a:r>
                <a:rPr lang="en-US" sz="2400" b="1" dirty="0"/>
                <a:t> et al. 1979, Genetics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22450" y="1476593"/>
              <a:ext cx="38776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/>
                <a:t>mt</a:t>
              </a:r>
              <a:r>
                <a:rPr lang="en-US" sz="2400" b="1" dirty="0"/>
                <a:t> DNA tree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74617" y="1452911"/>
            <a:ext cx="449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Restriction enzyme analysis</a:t>
            </a:r>
          </a:p>
        </p:txBody>
      </p:sp>
    </p:spTree>
    <p:extLst>
      <p:ext uri="{BB962C8B-B14F-4D97-AF65-F5344CB8AC3E}">
        <p14:creationId xmlns:p14="http://schemas.microsoft.com/office/powerpoint/2010/main" val="1467247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16CB84-6C26-4387-A1F5-C6A307A132E2}"/>
              </a:ext>
            </a:extLst>
          </p:cNvPr>
          <p:cNvSpPr txBox="1"/>
          <p:nvPr/>
        </p:nvSpPr>
        <p:spPr>
          <a:xfrm flipH="1">
            <a:off x="1412197" y="228200"/>
            <a:ext cx="9288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Measure of genetic variation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DD5E1F-EF4D-4C18-9803-53FDE4C63967}"/>
              </a:ext>
            </a:extLst>
          </p:cNvPr>
          <p:cNvSpPr txBox="1"/>
          <p:nvPr/>
        </p:nvSpPr>
        <p:spPr>
          <a:xfrm>
            <a:off x="449513" y="1247954"/>
            <a:ext cx="1174248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Microsatellites/SSRs:</a:t>
            </a:r>
            <a:r>
              <a:rPr lang="en-US" sz="2800" u="sng" dirty="0"/>
              <a:t> </a:t>
            </a:r>
            <a:r>
              <a:rPr lang="en-US" sz="2800" dirty="0"/>
              <a:t>regions of the genome with repeating sequences of two to six base pairs.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	e.g. </a:t>
            </a:r>
            <a:r>
              <a:rPr lang="en-US" sz="2800" b="1" u="sng" dirty="0"/>
              <a:t>GTA</a:t>
            </a:r>
            <a:r>
              <a:rPr lang="en-US" sz="2800" dirty="0"/>
              <a:t>GTAGTAGTAGTA  (tri nucleotide repeat)</a:t>
            </a:r>
          </a:p>
          <a:p>
            <a:endParaRPr lang="en-US" sz="2800" dirty="0"/>
          </a:p>
          <a:p>
            <a:endParaRPr lang="en-US" sz="2800" b="1" dirty="0"/>
          </a:p>
          <a:p>
            <a:r>
              <a:rPr lang="en-US" sz="2800" b="1" u="sng" dirty="0"/>
              <a:t>Advantage:</a:t>
            </a:r>
          </a:p>
          <a:p>
            <a:r>
              <a:rPr lang="en-US" sz="2800" dirty="0"/>
              <a:t>Highly polymorphic and easily genotyped.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450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FA13FFF-F97E-4167-8153-7C308935D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671462-7D07-4DAC-9A76-F29B83360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6" name="Group 5"/>
          <p:cNvGrpSpPr/>
          <p:nvPr/>
        </p:nvGrpSpPr>
        <p:grpSpPr>
          <a:xfrm>
            <a:off x="802243" y="20783"/>
            <a:ext cx="10321369" cy="6591468"/>
            <a:chOff x="802243" y="20783"/>
            <a:chExt cx="10321369" cy="6591468"/>
          </a:xfrm>
        </p:grpSpPr>
        <p:grpSp>
          <p:nvGrpSpPr>
            <p:cNvPr id="5" name="Group 4"/>
            <p:cNvGrpSpPr/>
            <p:nvPr/>
          </p:nvGrpSpPr>
          <p:grpSpPr>
            <a:xfrm>
              <a:off x="916518" y="1391335"/>
              <a:ext cx="10207094" cy="5220916"/>
              <a:chOff x="448098" y="1143000"/>
              <a:chExt cx="10939569" cy="557106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079BDDD-7BA6-4A9A-B10A-EFDBF3FD7DA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176" r="12633" b="1"/>
              <a:stretch/>
            </p:blipFill>
            <p:spPr>
              <a:xfrm>
                <a:off x="6096000" y="1143000"/>
                <a:ext cx="5291667" cy="5571066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E48088C0-D874-4164-9615-7844160368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" b="21041"/>
              <a:stretch/>
            </p:blipFill>
            <p:spPr>
              <a:xfrm>
                <a:off x="448098" y="1143000"/>
                <a:ext cx="5291667" cy="5571066"/>
              </a:xfrm>
              <a:prstGeom prst="rect">
                <a:avLst/>
              </a:prstGeom>
            </p:spPr>
          </p:pic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186C48-7F5C-4FC1-8BE0-CFC4826AB179}"/>
                </a:ext>
              </a:extLst>
            </p:cNvPr>
            <p:cNvSpPr txBox="1"/>
            <p:nvPr/>
          </p:nvSpPr>
          <p:spPr>
            <a:xfrm>
              <a:off x="802243" y="180614"/>
              <a:ext cx="84585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M.S. Plant Pathology</a:t>
              </a:r>
            </a:p>
            <a:p>
              <a:r>
                <a:rPr lang="en-US" sz="3600" b="1" dirty="0"/>
                <a:t>University of Florida (2012-2014)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08540" y="20783"/>
              <a:ext cx="2015072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1719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64848" y="268699"/>
            <a:ext cx="12411900" cy="6449221"/>
            <a:chOff x="164848" y="268699"/>
            <a:chExt cx="12411900" cy="64492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F98A678-9A16-4C5C-B666-BE70FF22FB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719" r="-3" b="10618"/>
            <a:stretch/>
          </p:blipFill>
          <p:spPr>
            <a:xfrm>
              <a:off x="177276" y="321734"/>
              <a:ext cx="5695694" cy="306154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10614" r="6195" b="-2"/>
            <a:stretch/>
          </p:blipFill>
          <p:spPr>
            <a:xfrm>
              <a:off x="164848" y="3631095"/>
              <a:ext cx="5803186" cy="308682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5B3BAC4-1A3E-42B8-896A-6D4048C8D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3966" y="1852507"/>
              <a:ext cx="5890668" cy="441800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F0627A4-7228-4EFE-AF53-980F3F9960C9}"/>
                </a:ext>
              </a:extLst>
            </p:cNvPr>
            <p:cNvSpPr txBox="1"/>
            <p:nvPr/>
          </p:nvSpPr>
          <p:spPr>
            <a:xfrm>
              <a:off x="6126480" y="268699"/>
              <a:ext cx="645026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/>
                <a:t>Ph.D.</a:t>
              </a:r>
            </a:p>
            <a:p>
              <a:r>
                <a:rPr lang="en-US" sz="4400" b="1" i="1" dirty="0"/>
                <a:t>Oregon State University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340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3884" y="351693"/>
            <a:ext cx="8693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Information about workshop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1858" y="1535453"/>
            <a:ext cx="1119788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This will be a 2.5-3 day workshop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Each day 10 am - 4 pm with appropriate breaks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We will learn 3 important things in this workshop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What is population genetics?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What is R and R programming?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How to analyze population genetics data in 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Be respectful </a:t>
            </a:r>
          </a:p>
        </p:txBody>
      </p:sp>
    </p:spTree>
    <p:extLst>
      <p:ext uri="{BB962C8B-B14F-4D97-AF65-F5344CB8AC3E}">
        <p14:creationId xmlns:p14="http://schemas.microsoft.com/office/powerpoint/2010/main" val="341247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5477" y="281354"/>
            <a:ext cx="1148392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Overall outline:</a:t>
            </a:r>
          </a:p>
          <a:p>
            <a:endParaRPr lang="en-US" sz="3200" dirty="0"/>
          </a:p>
          <a:p>
            <a:r>
              <a:rPr lang="en-US" sz="3600" b="1" dirty="0"/>
              <a:t>Day 1: </a:t>
            </a:r>
            <a:r>
              <a:rPr lang="en-US" sz="3600" dirty="0"/>
              <a:t>Lecture  on introduction to population genetics, Hardy Weinberg equilibrium, microsatellite markers, population structure and clustering, neighbor joining tree.</a:t>
            </a:r>
          </a:p>
          <a:p>
            <a:endParaRPr lang="en-US" sz="3600" dirty="0"/>
          </a:p>
          <a:p>
            <a:r>
              <a:rPr lang="en-US" sz="3600" b="1" dirty="0"/>
              <a:t>Day 2: </a:t>
            </a:r>
            <a:r>
              <a:rPr lang="en-US" sz="3600" dirty="0"/>
              <a:t>R and </a:t>
            </a:r>
            <a:r>
              <a:rPr lang="en-US" sz="3600" dirty="0" err="1"/>
              <a:t>Rstudio</a:t>
            </a:r>
            <a:r>
              <a:rPr lang="en-US" sz="3600" dirty="0"/>
              <a:t>, data analysis in R and plotting.</a:t>
            </a:r>
          </a:p>
          <a:p>
            <a:endParaRPr lang="en-US" sz="3600" dirty="0"/>
          </a:p>
          <a:p>
            <a:r>
              <a:rPr lang="en-US" sz="3600" b="1" dirty="0"/>
              <a:t>Day 3: </a:t>
            </a:r>
            <a:r>
              <a:rPr lang="en-US" sz="3600" dirty="0"/>
              <a:t>Microsatellite data analysis in R (Shakya et al. 2018)  and certificate distribution</a:t>
            </a:r>
          </a:p>
        </p:txBody>
      </p:sp>
    </p:spTree>
    <p:extLst>
      <p:ext uri="{BB962C8B-B14F-4D97-AF65-F5344CB8AC3E}">
        <p14:creationId xmlns:p14="http://schemas.microsoft.com/office/powerpoint/2010/main" val="3989834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53549" y="2532185"/>
            <a:ext cx="10602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Now lets make a group of 4 people</a:t>
            </a:r>
          </a:p>
        </p:txBody>
      </p:sp>
    </p:spTree>
    <p:extLst>
      <p:ext uri="{BB962C8B-B14F-4D97-AF65-F5344CB8AC3E}">
        <p14:creationId xmlns:p14="http://schemas.microsoft.com/office/powerpoint/2010/main" val="93287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6935" y="281354"/>
            <a:ext cx="83922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Day 1 : Intro to population genetics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407962" y="1261811"/>
            <a:ext cx="1162929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0" dirty="0">
                <a:effectLst/>
                <a:cs typeface="Calibri Light" panose="020F0302020204030204" pitchFamily="34" charset="0"/>
              </a:rPr>
              <a:t>Study of genetic composition of the population and forces that cause changes in this composition. Simply, it is also the study of forces like </a:t>
            </a:r>
            <a:r>
              <a:rPr lang="en-US" sz="2800" b="1" i="0" dirty="0">
                <a:effectLst/>
                <a:cs typeface="Calibri Light" panose="020F0302020204030204" pitchFamily="34" charset="0"/>
              </a:rPr>
              <a:t>mutation, migration, selection and drift</a:t>
            </a:r>
            <a:r>
              <a:rPr lang="en-US" sz="2800" i="0" dirty="0">
                <a:effectLst/>
                <a:cs typeface="Calibri Light" panose="020F0302020204030204" pitchFamily="34" charset="0"/>
              </a:rPr>
              <a:t>. Before diving into details, there are some key concepts that we need to learn.</a:t>
            </a:r>
          </a:p>
          <a:p>
            <a:endParaRPr lang="en-US" sz="2800" i="0" dirty="0">
              <a:effectLst/>
              <a:cs typeface="Calibri Light" panose="020F0302020204030204" pitchFamily="34" charset="0"/>
            </a:endParaRPr>
          </a:p>
          <a:p>
            <a:r>
              <a:rPr lang="en-US" sz="2800" b="1" i="0" dirty="0">
                <a:effectLst/>
                <a:cs typeface="Calibri Light" panose="020F0302020204030204" pitchFamily="34" charset="0"/>
              </a:rPr>
              <a:t>Locus (plural loci):</a:t>
            </a:r>
            <a:r>
              <a:rPr lang="en-US" sz="2800" i="0" dirty="0">
                <a:effectLst/>
                <a:cs typeface="Calibri Light" panose="020F0302020204030204" pitchFamily="34" charset="0"/>
              </a:rPr>
              <a:t> Position in a genome where one or more alleles are segregating.</a:t>
            </a:r>
          </a:p>
          <a:p>
            <a:endParaRPr lang="en-US" sz="2800" dirty="0">
              <a:cs typeface="Calibri Light" panose="020F0302020204030204" pitchFamily="34" charset="0"/>
            </a:endParaRPr>
          </a:p>
          <a:p>
            <a:endParaRPr lang="en-US" sz="2800" i="0" dirty="0">
              <a:effectLst/>
              <a:cs typeface="Calibri Light" panose="020F0302020204030204" pitchFamily="34" charset="0"/>
            </a:endParaRPr>
          </a:p>
          <a:p>
            <a:r>
              <a:rPr lang="en-US" sz="2800" b="1" dirty="0">
                <a:cs typeface="Calibri Light" panose="020F0302020204030204" pitchFamily="34" charset="0"/>
              </a:rPr>
              <a:t>ATGC………………………………………………………….</a:t>
            </a:r>
          </a:p>
          <a:p>
            <a:r>
              <a:rPr lang="en-US" sz="2800" b="1" i="0" dirty="0">
                <a:effectLst/>
                <a:cs typeface="Calibri Light" panose="020F0302020204030204" pitchFamily="34" charset="0"/>
              </a:rPr>
              <a:t>From nucleotide to genome</a:t>
            </a:r>
          </a:p>
          <a:p>
            <a:endParaRPr lang="en-US" sz="2800" i="0" dirty="0">
              <a:effectLst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728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9223" y="610930"/>
            <a:ext cx="114651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dirty="0">
                <a:effectLst/>
                <a:cs typeface="Calibri Light" panose="020F0302020204030204" pitchFamily="34" charset="0"/>
              </a:rPr>
              <a:t>Allele: It is a variant form of a gene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24686" y="1915635"/>
            <a:ext cx="11967314" cy="3822696"/>
            <a:chOff x="332510" y="2365802"/>
            <a:chExt cx="11967314" cy="3822696"/>
          </a:xfrm>
        </p:grpSpPr>
        <p:grpSp>
          <p:nvGrpSpPr>
            <p:cNvPr id="4" name="Group 3"/>
            <p:cNvGrpSpPr/>
            <p:nvPr/>
          </p:nvGrpSpPr>
          <p:grpSpPr>
            <a:xfrm>
              <a:off x="332510" y="2781301"/>
              <a:ext cx="5706340" cy="3407197"/>
              <a:chOff x="332510" y="2781301"/>
              <a:chExt cx="5706340" cy="3407197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332510" y="2781301"/>
                <a:ext cx="5706340" cy="2673390"/>
                <a:chOff x="2007981" y="2435317"/>
                <a:chExt cx="8037803" cy="3441947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3409594" y="2435317"/>
                  <a:ext cx="6636190" cy="691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/>
                    <a:t>Isoforms of </a:t>
                  </a:r>
                  <a:r>
                    <a:rPr lang="en-US" sz="2800" b="1" i="1" dirty="0"/>
                    <a:t>Avr3a</a:t>
                  </a:r>
                </a:p>
              </p:txBody>
            </p: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007981" y="3115014"/>
                  <a:ext cx="7810500" cy="2762250"/>
                </a:xfrm>
                <a:prstGeom prst="rect">
                  <a:avLst/>
                </a:prstGeom>
              </p:spPr>
            </p:pic>
          </p:grpSp>
          <p:sp>
            <p:nvSpPr>
              <p:cNvPr id="10" name="TextBox 9"/>
              <p:cNvSpPr txBox="1"/>
              <p:nvPr/>
            </p:nvSpPr>
            <p:spPr>
              <a:xfrm>
                <a:off x="393509" y="5706716"/>
                <a:ext cx="5483970" cy="481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Bos et al. 2006, The Plant Journal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6038849" y="2365802"/>
              <a:ext cx="6260975" cy="3602523"/>
              <a:chOff x="6038849" y="2365802"/>
              <a:chExt cx="6260975" cy="3602523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38849" y="3294937"/>
                <a:ext cx="5906959" cy="2159752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7249247" y="5445105"/>
                <a:ext cx="49427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i="1" dirty="0"/>
                  <a:t>Avr3a</a:t>
                </a:r>
                <a:r>
                  <a:rPr lang="en-US" sz="2800" b="1" i="1" baseline="30000" dirty="0"/>
                  <a:t>KI</a:t>
                </a:r>
                <a:r>
                  <a:rPr lang="en-US" sz="2800" b="1" i="1" dirty="0"/>
                  <a:t>		Avr3a</a:t>
                </a:r>
                <a:r>
                  <a:rPr lang="en-US" sz="2800" b="1" i="1" baseline="30000" dirty="0"/>
                  <a:t>EM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08B8B4-BF3A-46A8-AB53-903AFE9AD45D}"/>
                  </a:ext>
                </a:extLst>
              </p:cNvPr>
              <p:cNvSpPr txBox="1"/>
              <p:nvPr/>
            </p:nvSpPr>
            <p:spPr>
              <a:xfrm>
                <a:off x="6970510" y="2365802"/>
                <a:ext cx="532931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dirty="0"/>
                  <a:t>Avr3a</a:t>
                </a:r>
                <a:r>
                  <a:rPr lang="en-US" sz="2400" b="1" i="1" baseline="30000" dirty="0"/>
                  <a:t>KI</a:t>
                </a:r>
                <a:r>
                  <a:rPr lang="en-US" sz="2400" b="1" baseline="30000" dirty="0"/>
                  <a:t> </a:t>
                </a:r>
                <a:r>
                  <a:rPr lang="en-US" sz="2400" b="1" dirty="0"/>
                  <a:t>triggers hypersensitive response but not </a:t>
                </a:r>
                <a:r>
                  <a:rPr lang="en-US" sz="2400" b="1" i="1" dirty="0"/>
                  <a:t>Avr3a</a:t>
                </a:r>
                <a:r>
                  <a:rPr lang="en-US" sz="2400" b="1" i="1" baseline="30000" dirty="0"/>
                  <a:t>EM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7488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612</Words>
  <Application>Microsoft Office PowerPoint</Application>
  <PresentationFormat>Widescreen</PresentationFormat>
  <Paragraphs>117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USDA ARS Corvallis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Shankar Shakya</dc:creator>
  <cp:lastModifiedBy>Shankar Shakya</cp:lastModifiedBy>
  <cp:revision>32</cp:revision>
  <dcterms:created xsi:type="dcterms:W3CDTF">2019-10-18T19:02:44Z</dcterms:created>
  <dcterms:modified xsi:type="dcterms:W3CDTF">2019-11-01T02:22:57Z</dcterms:modified>
</cp:coreProperties>
</file>