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59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D693-7B03-4216-A5D0-FC9DD81FCA5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0971-D715-4719-BACD-D6471D33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93" y="1563197"/>
            <a:ext cx="7177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Population genetics and data analysis in R programming language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365760" y="4688618"/>
            <a:ext cx="8497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Dr. Shankar </a:t>
            </a:r>
            <a:r>
              <a:rPr lang="en-US" sz="3600" dirty="0" err="1" smtClean="0"/>
              <a:t>Kaji</a:t>
            </a:r>
            <a:r>
              <a:rPr lang="en-US" sz="3600" dirty="0" smtClean="0"/>
              <a:t> Shakya</a:t>
            </a:r>
          </a:p>
          <a:p>
            <a:pPr algn="ctr"/>
            <a:r>
              <a:rPr lang="en-US" sz="3600" dirty="0" smtClean="0"/>
              <a:t>Botany and Plant Pathology </a:t>
            </a:r>
          </a:p>
          <a:p>
            <a:pPr algn="ctr"/>
            <a:r>
              <a:rPr lang="en-US" sz="3600" dirty="0" smtClean="0"/>
              <a:t>Oregon State University, USA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01" y="5035990"/>
            <a:ext cx="2267500" cy="155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77" y="3083858"/>
            <a:ext cx="1953724" cy="2057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713" y="1100665"/>
            <a:ext cx="2472287" cy="1881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7" y="13566"/>
            <a:ext cx="8905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422" y="298861"/>
            <a:ext cx="1145110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effectLst/>
                <a:cs typeface="Calibri Light" panose="020F0302020204030204" pitchFamily="34" charset="0"/>
              </a:rPr>
              <a:t>Genotype: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 Genotype is the combination of the alleles at a particular locus.</a:t>
            </a:r>
          </a:p>
          <a:p>
            <a:endParaRPr lang="en-US" sz="3200" b="0" i="0" dirty="0" smtClean="0">
              <a:effectLst/>
              <a:cs typeface="Calibri Light" panose="020F0302020204030204" pitchFamily="34" charset="0"/>
            </a:endParaRPr>
          </a:p>
          <a:p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If an individual has same allele at a locus, we call that </a:t>
            </a:r>
            <a:r>
              <a:rPr lang="en-US" sz="3200" b="1" i="0" dirty="0" err="1" smtClean="0">
                <a:effectLst/>
                <a:cs typeface="Calibri Light" panose="020F0302020204030204" pitchFamily="34" charset="0"/>
              </a:rPr>
              <a:t>homozyogous</a:t>
            </a:r>
            <a:r>
              <a:rPr lang="en-US" sz="3200" b="1" i="0" dirty="0" smtClean="0">
                <a:effectLst/>
                <a:cs typeface="Calibri Light" panose="020F0302020204030204" pitchFamily="34" charset="0"/>
              </a:rPr>
              <a:t> individua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l </a:t>
            </a:r>
            <a:r>
              <a:rPr lang="en-US" sz="3200" b="0" i="0" dirty="0" err="1" smtClean="0">
                <a:effectLst/>
                <a:cs typeface="Calibri Light" panose="020F0302020204030204" pitchFamily="34" charset="0"/>
              </a:rPr>
              <a:t>e.g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 AA or aa If an individual has different allele at a locus, we call that </a:t>
            </a:r>
            <a:r>
              <a:rPr lang="en-US" sz="3200" b="1" i="0" dirty="0" smtClean="0">
                <a:effectLst/>
                <a:cs typeface="Calibri Light" panose="020F0302020204030204" pitchFamily="34" charset="0"/>
              </a:rPr>
              <a:t>heterozygous individual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 </a:t>
            </a:r>
            <a:r>
              <a:rPr lang="en-US" sz="3200" b="0" i="0" dirty="0" err="1" smtClean="0">
                <a:effectLst/>
                <a:cs typeface="Calibri Light" panose="020F0302020204030204" pitchFamily="34" charset="0"/>
              </a:rPr>
              <a:t>e.g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 Aa</a:t>
            </a:r>
          </a:p>
          <a:p>
            <a:endParaRPr lang="en-US" sz="3200" b="0" i="0" dirty="0" smtClean="0">
              <a:effectLst/>
              <a:cs typeface="Calibri Light" panose="020F0302020204030204" pitchFamily="34" charset="0"/>
            </a:endParaRPr>
          </a:p>
          <a:p>
            <a:r>
              <a:rPr lang="en-US" sz="3200" b="1" i="0" dirty="0" smtClean="0">
                <a:effectLst/>
                <a:cs typeface="Calibri Light" panose="020F0302020204030204" pitchFamily="34" charset="0"/>
              </a:rPr>
              <a:t>Allele frequency: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 Frequency of copies of the allele in the population divided by total number of gene copies in the population.</a:t>
            </a:r>
          </a:p>
          <a:p>
            <a:endParaRPr lang="en-US" sz="3200" b="0" i="0" dirty="0" smtClean="0">
              <a:effectLst/>
              <a:cs typeface="Calibri Light" panose="020F0302020204030204" pitchFamily="34" charset="0"/>
            </a:endParaRPr>
          </a:p>
          <a:p>
            <a:r>
              <a:rPr lang="en-US" sz="3200" b="1" i="0" dirty="0" smtClean="0">
                <a:effectLst/>
                <a:cs typeface="Calibri Light" panose="020F0302020204030204" pitchFamily="34" charset="0"/>
              </a:rPr>
              <a:t>Genotype frequency:</a:t>
            </a:r>
            <a:r>
              <a:rPr lang="en-US" sz="3200" b="0" i="0" dirty="0" smtClean="0">
                <a:effectLst/>
                <a:cs typeface="Calibri Light" panose="020F0302020204030204" pitchFamily="34" charset="0"/>
              </a:rPr>
              <a:t> Number of individuals of certain genotype divided by total number of individuals.</a:t>
            </a:r>
          </a:p>
          <a:p>
            <a:endParaRPr lang="en-US" sz="2800" b="0" i="0" dirty="0">
              <a:effectLst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9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9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861" y="365761"/>
            <a:ext cx="9158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Hardy Weinberg equilibrium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20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91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027" y="1642119"/>
            <a:ext cx="4336661" cy="38753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3430" y="290381"/>
            <a:ext cx="731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Measure of genetic variation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175" y="2068516"/>
            <a:ext cx="7324570" cy="27320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molecular approach to the study of genic heterozygosity in natural populations. I. The number of alleles at different loci in </a:t>
            </a:r>
            <a:r>
              <a:rPr lang="en-US" sz="2400" i="1" dirty="0">
                <a:solidFill>
                  <a:schemeClr val="bg1"/>
                </a:solidFill>
              </a:rPr>
              <a:t>Drosophila </a:t>
            </a:r>
            <a:r>
              <a:rPr lang="en-US" sz="2400" i="1" dirty="0" err="1">
                <a:solidFill>
                  <a:schemeClr val="bg1"/>
                </a:solidFill>
              </a:rPr>
              <a:t>pseudoobscura</a:t>
            </a:r>
            <a:r>
              <a:rPr lang="en-US" sz="2400" i="1" dirty="0">
                <a:solidFill>
                  <a:schemeClr val="bg1"/>
                </a:solidFill>
              </a:rPr>
              <a:t>.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J. L. Hubby and R. C. </a:t>
            </a:r>
            <a:r>
              <a:rPr lang="en-US" sz="2400" dirty="0" err="1">
                <a:solidFill>
                  <a:schemeClr val="bg1"/>
                </a:solidFill>
              </a:rPr>
              <a:t>Lewontin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Genetics, 1966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5894" y="5600561"/>
            <a:ext cx="409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Allozyme</a:t>
            </a:r>
            <a:r>
              <a:rPr lang="en-US" sz="2400" b="1" dirty="0"/>
              <a:t> electrophoresis</a:t>
            </a:r>
          </a:p>
        </p:txBody>
      </p:sp>
    </p:spTree>
    <p:extLst>
      <p:ext uri="{BB962C8B-B14F-4D97-AF65-F5344CB8AC3E}">
        <p14:creationId xmlns:p14="http://schemas.microsoft.com/office/powerpoint/2010/main" val="40858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9165" y="150167"/>
            <a:ext cx="731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Measure of genetic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25" y="1976132"/>
            <a:ext cx="3166337" cy="41567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358216" y="1490116"/>
            <a:ext cx="4999893" cy="5206516"/>
            <a:chOff x="5900240" y="1476593"/>
            <a:chExt cx="4999893" cy="52065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0240" y="2001491"/>
              <a:ext cx="4524763" cy="415672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319392" y="6221444"/>
              <a:ext cx="41056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Avise</a:t>
              </a:r>
              <a:r>
                <a:rPr lang="en-US" sz="2400" b="1" dirty="0"/>
                <a:t> et al. 1979, Genetics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2450" y="1476593"/>
              <a:ext cx="3877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mt</a:t>
              </a:r>
              <a:r>
                <a:rPr lang="en-US" sz="2400" b="1" dirty="0"/>
                <a:t> DNA tree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4617" y="1452911"/>
            <a:ext cx="449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Restriction enzyme analysis</a:t>
            </a:r>
          </a:p>
        </p:txBody>
      </p:sp>
    </p:spTree>
    <p:extLst>
      <p:ext uri="{BB962C8B-B14F-4D97-AF65-F5344CB8AC3E}">
        <p14:creationId xmlns:p14="http://schemas.microsoft.com/office/powerpoint/2010/main" val="14672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16CB84-6C26-4387-A1F5-C6A307A132E2}"/>
              </a:ext>
            </a:extLst>
          </p:cNvPr>
          <p:cNvSpPr txBox="1"/>
          <p:nvPr/>
        </p:nvSpPr>
        <p:spPr>
          <a:xfrm flipH="1">
            <a:off x="1412197" y="228200"/>
            <a:ext cx="9288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Measure of genetic variation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DD5E1F-EF4D-4C18-9803-53FDE4C63967}"/>
              </a:ext>
            </a:extLst>
          </p:cNvPr>
          <p:cNvSpPr txBox="1"/>
          <p:nvPr/>
        </p:nvSpPr>
        <p:spPr>
          <a:xfrm>
            <a:off x="449513" y="1247954"/>
            <a:ext cx="117424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Microsatellites/SSRs:</a:t>
            </a:r>
            <a:r>
              <a:rPr lang="en-US" sz="2800" u="sng" dirty="0"/>
              <a:t> </a:t>
            </a:r>
            <a:r>
              <a:rPr lang="en-US" sz="2800" dirty="0"/>
              <a:t>regions of the genome with repeating sequences of two to six base pairs.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e.g. </a:t>
            </a:r>
            <a:r>
              <a:rPr lang="en-US" sz="2800" b="1" u="sng" dirty="0"/>
              <a:t>GTA</a:t>
            </a:r>
            <a:r>
              <a:rPr lang="en-US" sz="2800" dirty="0"/>
              <a:t>GTAGTAGTAGTA  (tri nucleotide repeat)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u="sng" dirty="0"/>
              <a:t>Advantage: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Codominant transmission (heterozygotes distinguished </a:t>
            </a:r>
          </a:p>
          <a:p>
            <a:r>
              <a:rPr lang="en-US" sz="2800" dirty="0"/>
              <a:t>     from homozygotes).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Highly polymorphic and easily genotyped.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5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4420" y="178766"/>
            <a:ext cx="10506945" cy="6557258"/>
            <a:chOff x="884420" y="178766"/>
            <a:chExt cx="10506945" cy="6557258"/>
          </a:xfrm>
        </p:grpSpPr>
        <p:grpSp>
          <p:nvGrpSpPr>
            <p:cNvPr id="6" name="Group 5"/>
            <p:cNvGrpSpPr/>
            <p:nvPr/>
          </p:nvGrpSpPr>
          <p:grpSpPr>
            <a:xfrm>
              <a:off x="1004341" y="1379095"/>
              <a:ext cx="10387024" cy="5356929"/>
              <a:chOff x="367722" y="321733"/>
              <a:chExt cx="11728181" cy="627908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95439A2E-9871-4D44-AE36-350C7CF5A3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7" r="1" b="1"/>
              <a:stretch/>
            </p:blipFill>
            <p:spPr>
              <a:xfrm>
                <a:off x="9011878" y="321733"/>
                <a:ext cx="3084025" cy="306019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D3E30687-85AB-4F22-8703-4B3AF37F32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" r="45231" b="-2"/>
              <a:stretch/>
            </p:blipFill>
            <p:spPr>
              <a:xfrm>
                <a:off x="367722" y="321733"/>
                <a:ext cx="4151376" cy="620041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778AFAD5-CC90-433D-8E01-6569FC45A9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76" r="154" b="-2"/>
              <a:stretch/>
            </p:blipFill>
            <p:spPr>
              <a:xfrm>
                <a:off x="4689800" y="321733"/>
                <a:ext cx="4151376" cy="6200414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1327" y="3534533"/>
                <a:ext cx="3084576" cy="3066288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884420" y="178766"/>
              <a:ext cx="938384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B.S. Plant Pathology</a:t>
              </a:r>
            </a:p>
            <a:p>
              <a:r>
                <a:rPr lang="en-US" sz="3600" b="1" dirty="0"/>
                <a:t>Tribhuwan University, Nepal (2006-2010)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0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FA13FFF-F97E-4167-8153-7C308935D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0671462-7D07-4DAC-9A76-F29B83360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802243" y="20783"/>
            <a:ext cx="10321369" cy="6591468"/>
            <a:chOff x="802243" y="20783"/>
            <a:chExt cx="10321369" cy="6591468"/>
          </a:xfrm>
        </p:grpSpPr>
        <p:grpSp>
          <p:nvGrpSpPr>
            <p:cNvPr id="5" name="Group 4"/>
            <p:cNvGrpSpPr/>
            <p:nvPr/>
          </p:nvGrpSpPr>
          <p:grpSpPr>
            <a:xfrm>
              <a:off x="916518" y="1391335"/>
              <a:ext cx="10207094" cy="5220916"/>
              <a:chOff x="448098" y="1143000"/>
              <a:chExt cx="10939569" cy="557106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E079BDDD-7BA6-4A9A-B10A-EFDBF3FD7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76" r="12633" b="1"/>
              <a:stretch/>
            </p:blipFill>
            <p:spPr>
              <a:xfrm>
                <a:off x="6096000" y="1143000"/>
                <a:ext cx="5291667" cy="557106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E48088C0-D874-4164-9615-7844160368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" b="21041"/>
              <a:stretch/>
            </p:blipFill>
            <p:spPr>
              <a:xfrm>
                <a:off x="448098" y="1143000"/>
                <a:ext cx="5291667" cy="5571066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186C48-7F5C-4FC1-8BE0-CFC4826AB179}"/>
                </a:ext>
              </a:extLst>
            </p:cNvPr>
            <p:cNvSpPr txBox="1"/>
            <p:nvPr/>
          </p:nvSpPr>
          <p:spPr>
            <a:xfrm>
              <a:off x="802243" y="180614"/>
              <a:ext cx="8458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M.S. Plant Pathology</a:t>
              </a:r>
            </a:p>
            <a:p>
              <a:r>
                <a:rPr lang="en-US" sz="3600" b="1" dirty="0"/>
                <a:t>University of Florida (2012-2014)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8540" y="20783"/>
              <a:ext cx="201507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7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4848" y="9558"/>
            <a:ext cx="11949786" cy="6708362"/>
            <a:chOff x="164848" y="9558"/>
            <a:chExt cx="11949786" cy="67083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FF98A678-9A16-4C5C-B666-BE70FF22F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19" r="-3" b="10618"/>
            <a:stretch/>
          </p:blipFill>
          <p:spPr>
            <a:xfrm>
              <a:off x="177276" y="321734"/>
              <a:ext cx="5695694" cy="30615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0614" r="6195" b="-2"/>
            <a:stretch/>
          </p:blipFill>
          <p:spPr>
            <a:xfrm>
              <a:off x="164848" y="3631095"/>
              <a:ext cx="5803186" cy="30868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D5B3BAC4-1A3E-42B8-896A-6D4048C8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966" y="1852507"/>
              <a:ext cx="5890668" cy="44180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F0627A4-7228-4EFE-AF53-980F3F9960C9}"/>
                </a:ext>
              </a:extLst>
            </p:cNvPr>
            <p:cNvSpPr txBox="1"/>
            <p:nvPr/>
          </p:nvSpPr>
          <p:spPr>
            <a:xfrm>
              <a:off x="6126480" y="268699"/>
              <a:ext cx="3852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i="1" dirty="0"/>
                <a:t>Go Beavs!!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560" y="9558"/>
              <a:ext cx="2443599" cy="1427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3884" y="351693"/>
            <a:ext cx="869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Information about workshop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1858" y="1730325"/>
            <a:ext cx="11197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This will be a 2.5 day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Each day 10 am - 4 pm with appropriate 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We will learn 3 things in this workshop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population genetics?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R and R programming?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to analyze population genetics data in 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Be respectful </a:t>
            </a:r>
          </a:p>
        </p:txBody>
      </p:sp>
    </p:spTree>
    <p:extLst>
      <p:ext uri="{BB962C8B-B14F-4D97-AF65-F5344CB8AC3E}">
        <p14:creationId xmlns:p14="http://schemas.microsoft.com/office/powerpoint/2010/main" val="34124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477" y="281354"/>
            <a:ext cx="114839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Overall outline:</a:t>
            </a:r>
          </a:p>
          <a:p>
            <a:endParaRPr lang="en-US" sz="3200" dirty="0"/>
          </a:p>
          <a:p>
            <a:r>
              <a:rPr lang="en-US" sz="3600" dirty="0" smtClean="0"/>
              <a:t>Day 1: Lecture  on introduction to population genetics, Hardy Weinberg equilibrium, microsatellite markers, population structure and clustering.</a:t>
            </a:r>
          </a:p>
          <a:p>
            <a:endParaRPr lang="en-US" sz="3600" dirty="0" smtClean="0"/>
          </a:p>
          <a:p>
            <a:r>
              <a:rPr lang="en-US" sz="3600" dirty="0" smtClean="0"/>
              <a:t>Day 2: R and </a:t>
            </a:r>
            <a:r>
              <a:rPr lang="en-US" sz="3600" dirty="0" err="1" smtClean="0"/>
              <a:t>Rstudio</a:t>
            </a:r>
            <a:r>
              <a:rPr lang="en-US" sz="3600" dirty="0" smtClean="0"/>
              <a:t>, data analysis in R and plotting.</a:t>
            </a:r>
          </a:p>
          <a:p>
            <a:endParaRPr lang="en-US" sz="3600" dirty="0" smtClean="0"/>
          </a:p>
          <a:p>
            <a:r>
              <a:rPr lang="en-US" sz="3600" dirty="0" smtClean="0"/>
              <a:t>Day 3: Microsatellite data analysis in R (Shakya et al. 2018)  and certificate distribution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983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3549" y="2532185"/>
            <a:ext cx="1060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Now lets make a group of 4 people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328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935" y="281354"/>
            <a:ext cx="8392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Day 1 : Intro to population genetics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407962" y="1261811"/>
            <a:ext cx="116292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smtClean="0">
                <a:effectLst/>
                <a:cs typeface="Calibri Light" panose="020F0302020204030204" pitchFamily="34" charset="0"/>
              </a:rPr>
              <a:t>Study of genetic composition of the population and forces that cause changes in this composition. Simply, it is also the study of forces like </a:t>
            </a:r>
            <a:r>
              <a:rPr lang="en-US" sz="2400" b="1" i="0" dirty="0" smtClean="0">
                <a:effectLst/>
                <a:cs typeface="Calibri Light" panose="020F0302020204030204" pitchFamily="34" charset="0"/>
              </a:rPr>
              <a:t>mutation, migration, selection and drift</a:t>
            </a:r>
            <a:r>
              <a:rPr lang="en-US" sz="2400" i="0" dirty="0" smtClean="0">
                <a:effectLst/>
                <a:cs typeface="Calibri Light" panose="020F0302020204030204" pitchFamily="34" charset="0"/>
              </a:rPr>
              <a:t>. Before diving into details, there are some key concepts that we need to learn.</a:t>
            </a:r>
          </a:p>
          <a:p>
            <a:endParaRPr lang="en-US" sz="2400" i="0" dirty="0" smtClean="0">
              <a:effectLst/>
              <a:cs typeface="Calibri Light" panose="020F0302020204030204" pitchFamily="34" charset="0"/>
            </a:endParaRPr>
          </a:p>
          <a:p>
            <a:r>
              <a:rPr lang="en-US" sz="2400" b="1" i="0" dirty="0" smtClean="0">
                <a:effectLst/>
                <a:cs typeface="Calibri Light" panose="020F0302020204030204" pitchFamily="34" charset="0"/>
              </a:rPr>
              <a:t>Locus (plural loci):</a:t>
            </a:r>
            <a:r>
              <a:rPr lang="en-US" sz="2400" i="0" dirty="0" smtClean="0">
                <a:effectLst/>
                <a:cs typeface="Calibri Light" panose="020F0302020204030204" pitchFamily="34" charset="0"/>
              </a:rPr>
              <a:t> Position in a genome where one or more alleles are segregating.</a:t>
            </a:r>
          </a:p>
          <a:p>
            <a:endParaRPr lang="en-US" sz="2400" dirty="0">
              <a:cs typeface="Calibri Light" panose="020F0302020204030204" pitchFamily="34" charset="0"/>
            </a:endParaRPr>
          </a:p>
          <a:p>
            <a:endParaRPr lang="en-US" sz="2400" i="0" dirty="0" smtClean="0">
              <a:effectLst/>
              <a:cs typeface="Calibri Light" panose="020F0302020204030204" pitchFamily="34" charset="0"/>
            </a:endParaRPr>
          </a:p>
          <a:p>
            <a:r>
              <a:rPr lang="en-US" sz="2400" b="1" dirty="0" smtClean="0">
                <a:cs typeface="Calibri Light" panose="020F0302020204030204" pitchFamily="34" charset="0"/>
              </a:rPr>
              <a:t>ATGC………………………………………………………….</a:t>
            </a:r>
          </a:p>
          <a:p>
            <a:r>
              <a:rPr lang="en-US" sz="2400" b="1" i="0" dirty="0" smtClean="0">
                <a:effectLst/>
                <a:cs typeface="Calibri Light" panose="020F0302020204030204" pitchFamily="34" charset="0"/>
              </a:rPr>
              <a:t>From nucleotide to genome</a:t>
            </a:r>
          </a:p>
          <a:p>
            <a:endParaRPr lang="en-US" sz="2400" i="0" dirty="0" smtClean="0">
              <a:effectLst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23" y="610930"/>
            <a:ext cx="1146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cs typeface="Calibri Light" panose="020F0302020204030204" pitchFamily="34" charset="0"/>
              </a:rPr>
              <a:t>Allele: It is a variant form of a gene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4686" y="1915635"/>
            <a:ext cx="11967314" cy="3822696"/>
            <a:chOff x="332510" y="2365802"/>
            <a:chExt cx="11967314" cy="3822696"/>
          </a:xfrm>
        </p:grpSpPr>
        <p:grpSp>
          <p:nvGrpSpPr>
            <p:cNvPr id="4" name="Group 3"/>
            <p:cNvGrpSpPr/>
            <p:nvPr/>
          </p:nvGrpSpPr>
          <p:grpSpPr>
            <a:xfrm>
              <a:off x="332510" y="2781301"/>
              <a:ext cx="5706340" cy="3407197"/>
              <a:chOff x="332510" y="2781301"/>
              <a:chExt cx="5706340" cy="340719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32510" y="2781301"/>
                <a:ext cx="5706340" cy="2673390"/>
                <a:chOff x="2007981" y="2435317"/>
                <a:chExt cx="8037803" cy="344194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409594" y="2435317"/>
                  <a:ext cx="6636190" cy="691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Isoforms of </a:t>
                  </a:r>
                  <a:r>
                    <a:rPr lang="en-US" sz="2800" b="1" i="1" dirty="0"/>
                    <a:t>Avr3a</a:t>
                  </a:r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07981" y="3115014"/>
                  <a:ext cx="7810500" cy="276225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393509" y="5706716"/>
                <a:ext cx="5483970" cy="48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Bos et al. 2006, The Plant Journal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038849" y="2365802"/>
              <a:ext cx="6260975" cy="3602523"/>
              <a:chOff x="6038849" y="2365802"/>
              <a:chExt cx="6260975" cy="36025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849" y="3294937"/>
                <a:ext cx="5906959" cy="2159752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249247" y="5445105"/>
                <a:ext cx="4942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/>
                  <a:t>Avr3a</a:t>
                </a:r>
                <a:r>
                  <a:rPr lang="en-US" sz="2800" b="1" i="1" baseline="30000" dirty="0"/>
                  <a:t>KI</a:t>
                </a:r>
                <a:r>
                  <a:rPr lang="en-US" sz="2800" b="1" i="1" dirty="0"/>
                  <a:t>		Avr3a</a:t>
                </a:r>
                <a:r>
                  <a:rPr lang="en-US" sz="2800" b="1" i="1" baseline="30000" dirty="0"/>
                  <a:t>EM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B08B8B4-BF3A-46A8-AB53-903AFE9AD45D}"/>
                  </a:ext>
                </a:extLst>
              </p:cNvPr>
              <p:cNvSpPr txBox="1"/>
              <p:nvPr/>
            </p:nvSpPr>
            <p:spPr>
              <a:xfrm>
                <a:off x="6970510" y="2365802"/>
                <a:ext cx="53293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Avr3a</a:t>
                </a:r>
                <a:r>
                  <a:rPr lang="en-US" sz="2400" b="1" i="1" baseline="30000" dirty="0"/>
                  <a:t>KI</a:t>
                </a:r>
                <a:r>
                  <a:rPr lang="en-US" sz="2400" b="1" baseline="30000" dirty="0"/>
                  <a:t> </a:t>
                </a:r>
                <a:r>
                  <a:rPr lang="en-US" sz="2400" b="1" dirty="0"/>
                  <a:t>triggers hypersensitive response but not </a:t>
                </a:r>
                <a:r>
                  <a:rPr lang="en-US" sz="2400" b="1" i="1" dirty="0"/>
                  <a:t>Avr3a</a:t>
                </a:r>
                <a:r>
                  <a:rPr lang="en-US" sz="2400" b="1" i="1" baseline="30000" dirty="0"/>
                  <a:t>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48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335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USDA ARS Corvallis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Shakya</dc:creator>
  <cp:lastModifiedBy>Shankar Shakya</cp:lastModifiedBy>
  <cp:revision>17</cp:revision>
  <dcterms:created xsi:type="dcterms:W3CDTF">2019-10-18T19:02:44Z</dcterms:created>
  <dcterms:modified xsi:type="dcterms:W3CDTF">2019-10-18T20:16:37Z</dcterms:modified>
</cp:coreProperties>
</file>