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70" r:id="rId12"/>
    <p:sldId id="267" r:id="rId13"/>
    <p:sldId id="268" r:id="rId14"/>
    <p:sldId id="269"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AB31D-31C5-44E6-95AD-AB34FEA3F0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8EE135-6FBE-400A-8E92-A3FBD9078F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DF9317-E856-4723-B4D5-A3DD35BF6DD2}"/>
              </a:ext>
            </a:extLst>
          </p:cNvPr>
          <p:cNvSpPr>
            <a:spLocks noGrp="1"/>
          </p:cNvSpPr>
          <p:nvPr>
            <p:ph type="dt" sz="half" idx="10"/>
          </p:nvPr>
        </p:nvSpPr>
        <p:spPr/>
        <p:txBody>
          <a:bodyPr/>
          <a:lstStyle/>
          <a:p>
            <a:fld id="{087AC4E9-AFBD-401E-911D-F32AE791AB89}" type="datetimeFigureOut">
              <a:rPr lang="en-US" smtClean="0"/>
              <a:t>11/15/2019</a:t>
            </a:fld>
            <a:endParaRPr lang="en-US"/>
          </a:p>
        </p:txBody>
      </p:sp>
      <p:sp>
        <p:nvSpPr>
          <p:cNvPr id="5" name="Footer Placeholder 4">
            <a:extLst>
              <a:ext uri="{FF2B5EF4-FFF2-40B4-BE49-F238E27FC236}">
                <a16:creationId xmlns:a16="http://schemas.microsoft.com/office/drawing/2014/main" id="{F284E109-EF17-45C3-8CD6-B9F8B69E1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F28CE7-EA99-4A9A-8BE0-47A115705758}"/>
              </a:ext>
            </a:extLst>
          </p:cNvPr>
          <p:cNvSpPr>
            <a:spLocks noGrp="1"/>
          </p:cNvSpPr>
          <p:nvPr>
            <p:ph type="sldNum" sz="quarter" idx="12"/>
          </p:nvPr>
        </p:nvSpPr>
        <p:spPr/>
        <p:txBody>
          <a:bodyPr/>
          <a:lstStyle/>
          <a:p>
            <a:fld id="{769E7CCA-FE29-42D6-A3D3-EDA33179C008}" type="slidenum">
              <a:rPr lang="en-US" smtClean="0"/>
              <a:t>‹#›</a:t>
            </a:fld>
            <a:endParaRPr lang="en-US"/>
          </a:p>
        </p:txBody>
      </p:sp>
    </p:spTree>
    <p:extLst>
      <p:ext uri="{BB962C8B-B14F-4D97-AF65-F5344CB8AC3E}">
        <p14:creationId xmlns:p14="http://schemas.microsoft.com/office/powerpoint/2010/main" val="3389466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277A1-A4FB-4D98-B7B6-B4A0AE0914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0C861E-BEB4-4FCC-B09F-BCE054F8C3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66BAB-4AE4-4902-AAEF-D7AC8D11095D}"/>
              </a:ext>
            </a:extLst>
          </p:cNvPr>
          <p:cNvSpPr>
            <a:spLocks noGrp="1"/>
          </p:cNvSpPr>
          <p:nvPr>
            <p:ph type="dt" sz="half" idx="10"/>
          </p:nvPr>
        </p:nvSpPr>
        <p:spPr/>
        <p:txBody>
          <a:bodyPr/>
          <a:lstStyle/>
          <a:p>
            <a:fld id="{087AC4E9-AFBD-401E-911D-F32AE791AB89}" type="datetimeFigureOut">
              <a:rPr lang="en-US" smtClean="0"/>
              <a:t>11/15/2019</a:t>
            </a:fld>
            <a:endParaRPr lang="en-US"/>
          </a:p>
        </p:txBody>
      </p:sp>
      <p:sp>
        <p:nvSpPr>
          <p:cNvPr id="5" name="Footer Placeholder 4">
            <a:extLst>
              <a:ext uri="{FF2B5EF4-FFF2-40B4-BE49-F238E27FC236}">
                <a16:creationId xmlns:a16="http://schemas.microsoft.com/office/drawing/2014/main" id="{733BB69D-479F-498B-9418-996288503D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F8831B-495F-4EBC-ABD4-35BD28E540A6}"/>
              </a:ext>
            </a:extLst>
          </p:cNvPr>
          <p:cNvSpPr>
            <a:spLocks noGrp="1"/>
          </p:cNvSpPr>
          <p:nvPr>
            <p:ph type="sldNum" sz="quarter" idx="12"/>
          </p:nvPr>
        </p:nvSpPr>
        <p:spPr/>
        <p:txBody>
          <a:bodyPr/>
          <a:lstStyle/>
          <a:p>
            <a:fld id="{769E7CCA-FE29-42D6-A3D3-EDA33179C008}" type="slidenum">
              <a:rPr lang="en-US" smtClean="0"/>
              <a:t>‹#›</a:t>
            </a:fld>
            <a:endParaRPr lang="en-US"/>
          </a:p>
        </p:txBody>
      </p:sp>
    </p:spTree>
    <p:extLst>
      <p:ext uri="{BB962C8B-B14F-4D97-AF65-F5344CB8AC3E}">
        <p14:creationId xmlns:p14="http://schemas.microsoft.com/office/powerpoint/2010/main" val="701379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DBB942-E127-4239-9BAA-50F4FD1208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629957-C44B-4628-8314-FD4AF6E22D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FC847E-9764-4D2A-BC3D-B989464258A7}"/>
              </a:ext>
            </a:extLst>
          </p:cNvPr>
          <p:cNvSpPr>
            <a:spLocks noGrp="1"/>
          </p:cNvSpPr>
          <p:nvPr>
            <p:ph type="dt" sz="half" idx="10"/>
          </p:nvPr>
        </p:nvSpPr>
        <p:spPr/>
        <p:txBody>
          <a:bodyPr/>
          <a:lstStyle/>
          <a:p>
            <a:fld id="{087AC4E9-AFBD-401E-911D-F32AE791AB89}" type="datetimeFigureOut">
              <a:rPr lang="en-US" smtClean="0"/>
              <a:t>11/15/2019</a:t>
            </a:fld>
            <a:endParaRPr lang="en-US"/>
          </a:p>
        </p:txBody>
      </p:sp>
      <p:sp>
        <p:nvSpPr>
          <p:cNvPr id="5" name="Footer Placeholder 4">
            <a:extLst>
              <a:ext uri="{FF2B5EF4-FFF2-40B4-BE49-F238E27FC236}">
                <a16:creationId xmlns:a16="http://schemas.microsoft.com/office/drawing/2014/main" id="{DD88FF20-E56B-4252-B730-0C1D733330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85C2A7-7672-4B0D-9848-CD558504EF86}"/>
              </a:ext>
            </a:extLst>
          </p:cNvPr>
          <p:cNvSpPr>
            <a:spLocks noGrp="1"/>
          </p:cNvSpPr>
          <p:nvPr>
            <p:ph type="sldNum" sz="quarter" idx="12"/>
          </p:nvPr>
        </p:nvSpPr>
        <p:spPr/>
        <p:txBody>
          <a:bodyPr/>
          <a:lstStyle/>
          <a:p>
            <a:fld id="{769E7CCA-FE29-42D6-A3D3-EDA33179C008}" type="slidenum">
              <a:rPr lang="en-US" smtClean="0"/>
              <a:t>‹#›</a:t>
            </a:fld>
            <a:endParaRPr lang="en-US"/>
          </a:p>
        </p:txBody>
      </p:sp>
    </p:spTree>
    <p:extLst>
      <p:ext uri="{BB962C8B-B14F-4D97-AF65-F5344CB8AC3E}">
        <p14:creationId xmlns:p14="http://schemas.microsoft.com/office/powerpoint/2010/main" val="1986255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4B144-D950-489D-9B4E-0472F858DB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E6B52B-26F5-4B6A-9CF2-83E135D824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EB3904-ED6C-4B36-B997-119511C69F23}"/>
              </a:ext>
            </a:extLst>
          </p:cNvPr>
          <p:cNvSpPr>
            <a:spLocks noGrp="1"/>
          </p:cNvSpPr>
          <p:nvPr>
            <p:ph type="dt" sz="half" idx="10"/>
          </p:nvPr>
        </p:nvSpPr>
        <p:spPr/>
        <p:txBody>
          <a:bodyPr/>
          <a:lstStyle/>
          <a:p>
            <a:fld id="{087AC4E9-AFBD-401E-911D-F32AE791AB89}" type="datetimeFigureOut">
              <a:rPr lang="en-US" smtClean="0"/>
              <a:t>11/15/2019</a:t>
            </a:fld>
            <a:endParaRPr lang="en-US"/>
          </a:p>
        </p:txBody>
      </p:sp>
      <p:sp>
        <p:nvSpPr>
          <p:cNvPr id="5" name="Footer Placeholder 4">
            <a:extLst>
              <a:ext uri="{FF2B5EF4-FFF2-40B4-BE49-F238E27FC236}">
                <a16:creationId xmlns:a16="http://schemas.microsoft.com/office/drawing/2014/main" id="{3106CA43-814B-457F-97B3-7448A2ED0A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1FF0EF-DCC0-4C1E-93C6-12179078F5D3}"/>
              </a:ext>
            </a:extLst>
          </p:cNvPr>
          <p:cNvSpPr>
            <a:spLocks noGrp="1"/>
          </p:cNvSpPr>
          <p:nvPr>
            <p:ph type="sldNum" sz="quarter" idx="12"/>
          </p:nvPr>
        </p:nvSpPr>
        <p:spPr/>
        <p:txBody>
          <a:bodyPr/>
          <a:lstStyle/>
          <a:p>
            <a:fld id="{769E7CCA-FE29-42D6-A3D3-EDA33179C008}" type="slidenum">
              <a:rPr lang="en-US" smtClean="0"/>
              <a:t>‹#›</a:t>
            </a:fld>
            <a:endParaRPr lang="en-US"/>
          </a:p>
        </p:txBody>
      </p:sp>
    </p:spTree>
    <p:extLst>
      <p:ext uri="{BB962C8B-B14F-4D97-AF65-F5344CB8AC3E}">
        <p14:creationId xmlns:p14="http://schemas.microsoft.com/office/powerpoint/2010/main" val="1573234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FAE21-1F15-49BC-95AD-23D61F6279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C5F0F6-9428-4C32-9B36-7B029C0202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0A74D5-E154-40AB-87D6-55722204C8DA}"/>
              </a:ext>
            </a:extLst>
          </p:cNvPr>
          <p:cNvSpPr>
            <a:spLocks noGrp="1"/>
          </p:cNvSpPr>
          <p:nvPr>
            <p:ph type="dt" sz="half" idx="10"/>
          </p:nvPr>
        </p:nvSpPr>
        <p:spPr/>
        <p:txBody>
          <a:bodyPr/>
          <a:lstStyle/>
          <a:p>
            <a:fld id="{087AC4E9-AFBD-401E-911D-F32AE791AB89}" type="datetimeFigureOut">
              <a:rPr lang="en-US" smtClean="0"/>
              <a:t>11/15/2019</a:t>
            </a:fld>
            <a:endParaRPr lang="en-US"/>
          </a:p>
        </p:txBody>
      </p:sp>
      <p:sp>
        <p:nvSpPr>
          <p:cNvPr id="5" name="Footer Placeholder 4">
            <a:extLst>
              <a:ext uri="{FF2B5EF4-FFF2-40B4-BE49-F238E27FC236}">
                <a16:creationId xmlns:a16="http://schemas.microsoft.com/office/drawing/2014/main" id="{FB7EB353-232B-4E58-B313-36BD155D1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CB54B1-9696-4981-A152-7D3B6EBA1435}"/>
              </a:ext>
            </a:extLst>
          </p:cNvPr>
          <p:cNvSpPr>
            <a:spLocks noGrp="1"/>
          </p:cNvSpPr>
          <p:nvPr>
            <p:ph type="sldNum" sz="quarter" idx="12"/>
          </p:nvPr>
        </p:nvSpPr>
        <p:spPr/>
        <p:txBody>
          <a:bodyPr/>
          <a:lstStyle/>
          <a:p>
            <a:fld id="{769E7CCA-FE29-42D6-A3D3-EDA33179C008}" type="slidenum">
              <a:rPr lang="en-US" smtClean="0"/>
              <a:t>‹#›</a:t>
            </a:fld>
            <a:endParaRPr lang="en-US"/>
          </a:p>
        </p:txBody>
      </p:sp>
    </p:spTree>
    <p:extLst>
      <p:ext uri="{BB962C8B-B14F-4D97-AF65-F5344CB8AC3E}">
        <p14:creationId xmlns:p14="http://schemas.microsoft.com/office/powerpoint/2010/main" val="3061069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F3A5E-DFC8-442E-AA63-DD77897C54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81A9C6-CF25-48DC-B09B-E5F444D855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DFA991-B139-44F5-AF2E-4A0DE2102A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AB6ED4-96E1-4D4C-BC21-84CE5EDCBC51}"/>
              </a:ext>
            </a:extLst>
          </p:cNvPr>
          <p:cNvSpPr>
            <a:spLocks noGrp="1"/>
          </p:cNvSpPr>
          <p:nvPr>
            <p:ph type="dt" sz="half" idx="10"/>
          </p:nvPr>
        </p:nvSpPr>
        <p:spPr/>
        <p:txBody>
          <a:bodyPr/>
          <a:lstStyle/>
          <a:p>
            <a:fld id="{087AC4E9-AFBD-401E-911D-F32AE791AB89}" type="datetimeFigureOut">
              <a:rPr lang="en-US" smtClean="0"/>
              <a:t>11/15/2019</a:t>
            </a:fld>
            <a:endParaRPr lang="en-US"/>
          </a:p>
        </p:txBody>
      </p:sp>
      <p:sp>
        <p:nvSpPr>
          <p:cNvPr id="6" name="Footer Placeholder 5">
            <a:extLst>
              <a:ext uri="{FF2B5EF4-FFF2-40B4-BE49-F238E27FC236}">
                <a16:creationId xmlns:a16="http://schemas.microsoft.com/office/drawing/2014/main" id="{4F82F67B-04B1-4AA8-99F5-73182E0C1E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38B73C-A627-447E-8082-B91A01B41A8C}"/>
              </a:ext>
            </a:extLst>
          </p:cNvPr>
          <p:cNvSpPr>
            <a:spLocks noGrp="1"/>
          </p:cNvSpPr>
          <p:nvPr>
            <p:ph type="sldNum" sz="quarter" idx="12"/>
          </p:nvPr>
        </p:nvSpPr>
        <p:spPr/>
        <p:txBody>
          <a:bodyPr/>
          <a:lstStyle/>
          <a:p>
            <a:fld id="{769E7CCA-FE29-42D6-A3D3-EDA33179C008}" type="slidenum">
              <a:rPr lang="en-US" smtClean="0"/>
              <a:t>‹#›</a:t>
            </a:fld>
            <a:endParaRPr lang="en-US"/>
          </a:p>
        </p:txBody>
      </p:sp>
    </p:spTree>
    <p:extLst>
      <p:ext uri="{BB962C8B-B14F-4D97-AF65-F5344CB8AC3E}">
        <p14:creationId xmlns:p14="http://schemas.microsoft.com/office/powerpoint/2010/main" val="1291514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16EFB-0196-464A-A604-B503F65C98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6CF702-FD96-4763-974E-8DB0EDF8D3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79BE25-01F0-465B-962F-A216C9D17F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BF46F6-68B6-48BB-A45C-6D5D5DB0EA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973283-40F8-4E8F-9A39-709B4999BE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59C106-AAAD-4F33-9269-082E29CE0D85}"/>
              </a:ext>
            </a:extLst>
          </p:cNvPr>
          <p:cNvSpPr>
            <a:spLocks noGrp="1"/>
          </p:cNvSpPr>
          <p:nvPr>
            <p:ph type="dt" sz="half" idx="10"/>
          </p:nvPr>
        </p:nvSpPr>
        <p:spPr/>
        <p:txBody>
          <a:bodyPr/>
          <a:lstStyle/>
          <a:p>
            <a:fld id="{087AC4E9-AFBD-401E-911D-F32AE791AB89}" type="datetimeFigureOut">
              <a:rPr lang="en-US" smtClean="0"/>
              <a:t>11/15/2019</a:t>
            </a:fld>
            <a:endParaRPr lang="en-US"/>
          </a:p>
        </p:txBody>
      </p:sp>
      <p:sp>
        <p:nvSpPr>
          <p:cNvPr id="8" name="Footer Placeholder 7">
            <a:extLst>
              <a:ext uri="{FF2B5EF4-FFF2-40B4-BE49-F238E27FC236}">
                <a16:creationId xmlns:a16="http://schemas.microsoft.com/office/drawing/2014/main" id="{045A41BB-9386-4F51-BE3A-5CDBF5462E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7D0074-50D9-4C56-A7BE-A05743B5B837}"/>
              </a:ext>
            </a:extLst>
          </p:cNvPr>
          <p:cNvSpPr>
            <a:spLocks noGrp="1"/>
          </p:cNvSpPr>
          <p:nvPr>
            <p:ph type="sldNum" sz="quarter" idx="12"/>
          </p:nvPr>
        </p:nvSpPr>
        <p:spPr/>
        <p:txBody>
          <a:bodyPr/>
          <a:lstStyle/>
          <a:p>
            <a:fld id="{769E7CCA-FE29-42D6-A3D3-EDA33179C008}" type="slidenum">
              <a:rPr lang="en-US" smtClean="0"/>
              <a:t>‹#›</a:t>
            </a:fld>
            <a:endParaRPr lang="en-US"/>
          </a:p>
        </p:txBody>
      </p:sp>
    </p:spTree>
    <p:extLst>
      <p:ext uri="{BB962C8B-B14F-4D97-AF65-F5344CB8AC3E}">
        <p14:creationId xmlns:p14="http://schemas.microsoft.com/office/powerpoint/2010/main" val="1540525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67B93-553C-4B10-81AE-A22EAE47A8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D32A87-8EAA-4AEA-BB5C-C4004B6CBD09}"/>
              </a:ext>
            </a:extLst>
          </p:cNvPr>
          <p:cNvSpPr>
            <a:spLocks noGrp="1"/>
          </p:cNvSpPr>
          <p:nvPr>
            <p:ph type="dt" sz="half" idx="10"/>
          </p:nvPr>
        </p:nvSpPr>
        <p:spPr/>
        <p:txBody>
          <a:bodyPr/>
          <a:lstStyle/>
          <a:p>
            <a:fld id="{087AC4E9-AFBD-401E-911D-F32AE791AB89}" type="datetimeFigureOut">
              <a:rPr lang="en-US" smtClean="0"/>
              <a:t>11/15/2019</a:t>
            </a:fld>
            <a:endParaRPr lang="en-US"/>
          </a:p>
        </p:txBody>
      </p:sp>
      <p:sp>
        <p:nvSpPr>
          <p:cNvPr id="4" name="Footer Placeholder 3">
            <a:extLst>
              <a:ext uri="{FF2B5EF4-FFF2-40B4-BE49-F238E27FC236}">
                <a16:creationId xmlns:a16="http://schemas.microsoft.com/office/drawing/2014/main" id="{F9CE002E-E190-4D67-B452-FF6D94C7F1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E53F7B-F6BD-4B32-B436-0523B859333E}"/>
              </a:ext>
            </a:extLst>
          </p:cNvPr>
          <p:cNvSpPr>
            <a:spLocks noGrp="1"/>
          </p:cNvSpPr>
          <p:nvPr>
            <p:ph type="sldNum" sz="quarter" idx="12"/>
          </p:nvPr>
        </p:nvSpPr>
        <p:spPr/>
        <p:txBody>
          <a:bodyPr/>
          <a:lstStyle/>
          <a:p>
            <a:fld id="{769E7CCA-FE29-42D6-A3D3-EDA33179C008}" type="slidenum">
              <a:rPr lang="en-US" smtClean="0"/>
              <a:t>‹#›</a:t>
            </a:fld>
            <a:endParaRPr lang="en-US"/>
          </a:p>
        </p:txBody>
      </p:sp>
    </p:spTree>
    <p:extLst>
      <p:ext uri="{BB962C8B-B14F-4D97-AF65-F5344CB8AC3E}">
        <p14:creationId xmlns:p14="http://schemas.microsoft.com/office/powerpoint/2010/main" val="2112555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085481-41E1-4109-B1EF-E6197777F3A2}"/>
              </a:ext>
            </a:extLst>
          </p:cNvPr>
          <p:cNvSpPr>
            <a:spLocks noGrp="1"/>
          </p:cNvSpPr>
          <p:nvPr>
            <p:ph type="dt" sz="half" idx="10"/>
          </p:nvPr>
        </p:nvSpPr>
        <p:spPr/>
        <p:txBody>
          <a:bodyPr/>
          <a:lstStyle/>
          <a:p>
            <a:fld id="{087AC4E9-AFBD-401E-911D-F32AE791AB89}" type="datetimeFigureOut">
              <a:rPr lang="en-US" smtClean="0"/>
              <a:t>11/15/2019</a:t>
            </a:fld>
            <a:endParaRPr lang="en-US"/>
          </a:p>
        </p:txBody>
      </p:sp>
      <p:sp>
        <p:nvSpPr>
          <p:cNvPr id="3" name="Footer Placeholder 2">
            <a:extLst>
              <a:ext uri="{FF2B5EF4-FFF2-40B4-BE49-F238E27FC236}">
                <a16:creationId xmlns:a16="http://schemas.microsoft.com/office/drawing/2014/main" id="{D5C1C446-B725-43EB-8574-D2B7A334F5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C59E32-9524-4405-BD1E-12055186FEDC}"/>
              </a:ext>
            </a:extLst>
          </p:cNvPr>
          <p:cNvSpPr>
            <a:spLocks noGrp="1"/>
          </p:cNvSpPr>
          <p:nvPr>
            <p:ph type="sldNum" sz="quarter" idx="12"/>
          </p:nvPr>
        </p:nvSpPr>
        <p:spPr/>
        <p:txBody>
          <a:bodyPr/>
          <a:lstStyle/>
          <a:p>
            <a:fld id="{769E7CCA-FE29-42D6-A3D3-EDA33179C008}" type="slidenum">
              <a:rPr lang="en-US" smtClean="0"/>
              <a:t>‹#›</a:t>
            </a:fld>
            <a:endParaRPr lang="en-US"/>
          </a:p>
        </p:txBody>
      </p:sp>
    </p:spTree>
    <p:extLst>
      <p:ext uri="{BB962C8B-B14F-4D97-AF65-F5344CB8AC3E}">
        <p14:creationId xmlns:p14="http://schemas.microsoft.com/office/powerpoint/2010/main" val="3865731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0AECB-6DA3-4C1A-A74B-0C367B79D9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A26CA3-3F6D-4C9B-ABA9-70D09A8067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D748C3-97B7-46ED-B9AB-811457DC31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8F7C83-6911-43A0-A567-09BBB599FC38}"/>
              </a:ext>
            </a:extLst>
          </p:cNvPr>
          <p:cNvSpPr>
            <a:spLocks noGrp="1"/>
          </p:cNvSpPr>
          <p:nvPr>
            <p:ph type="dt" sz="half" idx="10"/>
          </p:nvPr>
        </p:nvSpPr>
        <p:spPr/>
        <p:txBody>
          <a:bodyPr/>
          <a:lstStyle/>
          <a:p>
            <a:fld id="{087AC4E9-AFBD-401E-911D-F32AE791AB89}" type="datetimeFigureOut">
              <a:rPr lang="en-US" smtClean="0"/>
              <a:t>11/15/2019</a:t>
            </a:fld>
            <a:endParaRPr lang="en-US"/>
          </a:p>
        </p:txBody>
      </p:sp>
      <p:sp>
        <p:nvSpPr>
          <p:cNvPr id="6" name="Footer Placeholder 5">
            <a:extLst>
              <a:ext uri="{FF2B5EF4-FFF2-40B4-BE49-F238E27FC236}">
                <a16:creationId xmlns:a16="http://schemas.microsoft.com/office/drawing/2014/main" id="{D2B0191A-5D96-4755-B5AB-B7D041BC8E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0CB99C-720B-4E2F-B8A1-2461C6A819E4}"/>
              </a:ext>
            </a:extLst>
          </p:cNvPr>
          <p:cNvSpPr>
            <a:spLocks noGrp="1"/>
          </p:cNvSpPr>
          <p:nvPr>
            <p:ph type="sldNum" sz="quarter" idx="12"/>
          </p:nvPr>
        </p:nvSpPr>
        <p:spPr/>
        <p:txBody>
          <a:bodyPr/>
          <a:lstStyle/>
          <a:p>
            <a:fld id="{769E7CCA-FE29-42D6-A3D3-EDA33179C008}" type="slidenum">
              <a:rPr lang="en-US" smtClean="0"/>
              <a:t>‹#›</a:t>
            </a:fld>
            <a:endParaRPr lang="en-US"/>
          </a:p>
        </p:txBody>
      </p:sp>
    </p:spTree>
    <p:extLst>
      <p:ext uri="{BB962C8B-B14F-4D97-AF65-F5344CB8AC3E}">
        <p14:creationId xmlns:p14="http://schemas.microsoft.com/office/powerpoint/2010/main" val="3067615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5A8DA-73D4-4632-9D11-11543AE675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162C32-9732-4166-8D76-CE7CED1046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7A749A-B7C2-4F8C-8A34-41D3D8498A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D38624-C151-43CC-A8A1-8D7661F993A7}"/>
              </a:ext>
            </a:extLst>
          </p:cNvPr>
          <p:cNvSpPr>
            <a:spLocks noGrp="1"/>
          </p:cNvSpPr>
          <p:nvPr>
            <p:ph type="dt" sz="half" idx="10"/>
          </p:nvPr>
        </p:nvSpPr>
        <p:spPr/>
        <p:txBody>
          <a:bodyPr/>
          <a:lstStyle/>
          <a:p>
            <a:fld id="{087AC4E9-AFBD-401E-911D-F32AE791AB89}" type="datetimeFigureOut">
              <a:rPr lang="en-US" smtClean="0"/>
              <a:t>11/15/2019</a:t>
            </a:fld>
            <a:endParaRPr lang="en-US"/>
          </a:p>
        </p:txBody>
      </p:sp>
      <p:sp>
        <p:nvSpPr>
          <p:cNvPr id="6" name="Footer Placeholder 5">
            <a:extLst>
              <a:ext uri="{FF2B5EF4-FFF2-40B4-BE49-F238E27FC236}">
                <a16:creationId xmlns:a16="http://schemas.microsoft.com/office/drawing/2014/main" id="{FFF1FD4D-1236-480A-9600-FF6D4F1878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29BC84-1150-423A-B806-9411331616F6}"/>
              </a:ext>
            </a:extLst>
          </p:cNvPr>
          <p:cNvSpPr>
            <a:spLocks noGrp="1"/>
          </p:cNvSpPr>
          <p:nvPr>
            <p:ph type="sldNum" sz="quarter" idx="12"/>
          </p:nvPr>
        </p:nvSpPr>
        <p:spPr/>
        <p:txBody>
          <a:bodyPr/>
          <a:lstStyle/>
          <a:p>
            <a:fld id="{769E7CCA-FE29-42D6-A3D3-EDA33179C008}" type="slidenum">
              <a:rPr lang="en-US" smtClean="0"/>
              <a:t>‹#›</a:t>
            </a:fld>
            <a:endParaRPr lang="en-US"/>
          </a:p>
        </p:txBody>
      </p:sp>
    </p:spTree>
    <p:extLst>
      <p:ext uri="{BB962C8B-B14F-4D97-AF65-F5344CB8AC3E}">
        <p14:creationId xmlns:p14="http://schemas.microsoft.com/office/powerpoint/2010/main" val="546258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1C728D-B7B4-4191-8348-3962E2CB10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3A6DE2-27ED-477F-8D3D-AF29493B4A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B6F118-EE66-4CCB-9DE4-3C3A306458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7AC4E9-AFBD-401E-911D-F32AE791AB89}" type="datetimeFigureOut">
              <a:rPr lang="en-US" smtClean="0"/>
              <a:t>11/15/2019</a:t>
            </a:fld>
            <a:endParaRPr lang="en-US"/>
          </a:p>
        </p:txBody>
      </p:sp>
      <p:sp>
        <p:nvSpPr>
          <p:cNvPr id="5" name="Footer Placeholder 4">
            <a:extLst>
              <a:ext uri="{FF2B5EF4-FFF2-40B4-BE49-F238E27FC236}">
                <a16:creationId xmlns:a16="http://schemas.microsoft.com/office/drawing/2014/main" id="{37ED9E9C-7DCE-4911-B186-248E28CF3F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7B8F2A-3595-4CB8-9758-4898E6D7D1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9E7CCA-FE29-42D6-A3D3-EDA33179C008}" type="slidenum">
              <a:rPr lang="en-US" smtClean="0"/>
              <a:t>‹#›</a:t>
            </a:fld>
            <a:endParaRPr lang="en-US"/>
          </a:p>
        </p:txBody>
      </p:sp>
    </p:spTree>
    <p:extLst>
      <p:ext uri="{BB962C8B-B14F-4D97-AF65-F5344CB8AC3E}">
        <p14:creationId xmlns:p14="http://schemas.microsoft.com/office/powerpoint/2010/main" val="481653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DFAAB-7262-4586-9C2B-5B0BFAC689D6}"/>
              </a:ext>
            </a:extLst>
          </p:cNvPr>
          <p:cNvSpPr>
            <a:spLocks noGrp="1"/>
          </p:cNvSpPr>
          <p:nvPr>
            <p:ph type="title"/>
          </p:nvPr>
        </p:nvSpPr>
        <p:spPr/>
        <p:txBody>
          <a:bodyPr/>
          <a:lstStyle/>
          <a:p>
            <a:r>
              <a:rPr lang="en-US" dirty="0"/>
              <a:t>Image processing </a:t>
            </a:r>
          </a:p>
        </p:txBody>
      </p:sp>
      <p:sp>
        <p:nvSpPr>
          <p:cNvPr id="3" name="Content Placeholder 2">
            <a:extLst>
              <a:ext uri="{FF2B5EF4-FFF2-40B4-BE49-F238E27FC236}">
                <a16:creationId xmlns:a16="http://schemas.microsoft.com/office/drawing/2014/main" id="{FDBA11FD-C8ED-428E-9735-7A59BA99774A}"/>
              </a:ext>
            </a:extLst>
          </p:cNvPr>
          <p:cNvSpPr>
            <a:spLocks noGrp="1"/>
          </p:cNvSpPr>
          <p:nvPr>
            <p:ph idx="1"/>
          </p:nvPr>
        </p:nvSpPr>
        <p:spPr/>
        <p:txBody>
          <a:bodyPr>
            <a:normAutofit/>
          </a:bodyPr>
          <a:lstStyle/>
          <a:p>
            <a:r>
              <a:rPr lang="en-US" dirty="0"/>
              <a:t>Image processing is a method to perform some operations on an image, in order to get an enhanced image or to extract some useful information from it. It is a type of signal processing in which input is an image and output may be image or characteristics/features associated with that image.</a:t>
            </a:r>
          </a:p>
          <a:p>
            <a:pPr marL="0" indent="0">
              <a:buNone/>
            </a:pPr>
            <a:r>
              <a:rPr lang="en-US" dirty="0"/>
              <a:t>Image processing basically includes the following three steps:</a:t>
            </a:r>
          </a:p>
          <a:p>
            <a:pPr lvl="1"/>
            <a:r>
              <a:rPr lang="en-US" dirty="0"/>
              <a:t>Importing the image via image acquisition tools;</a:t>
            </a:r>
          </a:p>
          <a:p>
            <a:pPr lvl="1"/>
            <a:r>
              <a:rPr lang="en-US" dirty="0" err="1"/>
              <a:t>Analysing</a:t>
            </a:r>
            <a:r>
              <a:rPr lang="en-US" dirty="0"/>
              <a:t> and manipulating the image;</a:t>
            </a:r>
          </a:p>
          <a:p>
            <a:pPr lvl="1"/>
            <a:r>
              <a:rPr lang="en-US" dirty="0"/>
              <a:t>Output in which result can be altered image or report that is based on image analysis.</a:t>
            </a:r>
          </a:p>
          <a:p>
            <a:endParaRPr lang="en-US" dirty="0"/>
          </a:p>
        </p:txBody>
      </p:sp>
    </p:spTree>
    <p:extLst>
      <p:ext uri="{BB962C8B-B14F-4D97-AF65-F5344CB8AC3E}">
        <p14:creationId xmlns:p14="http://schemas.microsoft.com/office/powerpoint/2010/main" val="3000948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photo, sitting, table, food&#10;&#10;Description automatically generated">
            <a:extLst>
              <a:ext uri="{FF2B5EF4-FFF2-40B4-BE49-F238E27FC236}">
                <a16:creationId xmlns:a16="http://schemas.microsoft.com/office/drawing/2014/main" id="{32D8AE5C-58D5-47BE-8657-07D3ACE7ED0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2451"/>
          <a:stretch/>
        </p:blipFill>
        <p:spPr>
          <a:xfrm>
            <a:off x="20" y="10"/>
            <a:ext cx="12191980" cy="6857990"/>
          </a:xfrm>
          <a:prstGeom prst="rect">
            <a:avLst/>
          </a:prstGeom>
        </p:spPr>
      </p:pic>
    </p:spTree>
    <p:extLst>
      <p:ext uri="{BB962C8B-B14F-4D97-AF65-F5344CB8AC3E}">
        <p14:creationId xmlns:p14="http://schemas.microsoft.com/office/powerpoint/2010/main" val="3760591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34C3C-C0B2-45BB-ACBE-91A77FB42973}"/>
              </a:ext>
            </a:extLst>
          </p:cNvPr>
          <p:cNvSpPr>
            <a:spLocks noGrp="1"/>
          </p:cNvSpPr>
          <p:nvPr>
            <p:ph type="title"/>
          </p:nvPr>
        </p:nvSpPr>
        <p:spPr/>
        <p:txBody>
          <a:bodyPr/>
          <a:lstStyle/>
          <a:p>
            <a:r>
              <a:rPr lang="en-US" b="1" dirty="0"/>
              <a:t>Purpose of Image processing</a:t>
            </a:r>
            <a:br>
              <a:rPr lang="en-US" dirty="0"/>
            </a:br>
            <a:endParaRPr lang="en-US" dirty="0"/>
          </a:p>
        </p:txBody>
      </p:sp>
      <p:sp>
        <p:nvSpPr>
          <p:cNvPr id="3" name="Content Placeholder 2">
            <a:extLst>
              <a:ext uri="{FF2B5EF4-FFF2-40B4-BE49-F238E27FC236}">
                <a16:creationId xmlns:a16="http://schemas.microsoft.com/office/drawing/2014/main" id="{56571FE8-6283-4BF3-84A6-CBCB7CCB7691}"/>
              </a:ext>
            </a:extLst>
          </p:cNvPr>
          <p:cNvSpPr>
            <a:spLocks noGrp="1"/>
          </p:cNvSpPr>
          <p:nvPr>
            <p:ph idx="1"/>
          </p:nvPr>
        </p:nvSpPr>
        <p:spPr/>
        <p:txBody>
          <a:bodyPr/>
          <a:lstStyle/>
          <a:p>
            <a:pPr marL="0" indent="0">
              <a:buNone/>
            </a:pPr>
            <a:r>
              <a:rPr lang="en-US" dirty="0"/>
              <a:t>The purpose of image processing is divided into 5 groups. They are :</a:t>
            </a:r>
          </a:p>
          <a:p>
            <a:r>
              <a:rPr lang="en-US" b="1" dirty="0"/>
              <a:t>Visualization</a:t>
            </a:r>
            <a:r>
              <a:rPr lang="en-US" dirty="0"/>
              <a:t> - Observe the objects that are not visible.</a:t>
            </a:r>
          </a:p>
          <a:p>
            <a:r>
              <a:rPr lang="en-US" b="1" dirty="0"/>
              <a:t>Image sharpening and restoration</a:t>
            </a:r>
            <a:r>
              <a:rPr lang="en-US" dirty="0"/>
              <a:t> - To create a better image.</a:t>
            </a:r>
          </a:p>
          <a:p>
            <a:r>
              <a:rPr lang="en-US" b="1" dirty="0"/>
              <a:t>Image retrieval</a:t>
            </a:r>
            <a:r>
              <a:rPr lang="en-US" dirty="0"/>
              <a:t> - Seek for the image of interest.</a:t>
            </a:r>
          </a:p>
          <a:p>
            <a:r>
              <a:rPr lang="en-US" b="1" dirty="0"/>
              <a:t>Measurement of pattern</a:t>
            </a:r>
            <a:r>
              <a:rPr lang="en-US" dirty="0"/>
              <a:t> – Measures various objects in an image.</a:t>
            </a:r>
          </a:p>
          <a:p>
            <a:r>
              <a:rPr lang="en-US" b="1" dirty="0"/>
              <a:t>Image Recognition</a:t>
            </a:r>
            <a:r>
              <a:rPr lang="en-US" dirty="0"/>
              <a:t> – Distinguish the objects in an image.</a:t>
            </a:r>
          </a:p>
          <a:p>
            <a:endParaRPr lang="en-US" dirty="0"/>
          </a:p>
        </p:txBody>
      </p:sp>
    </p:spTree>
    <p:extLst>
      <p:ext uri="{BB962C8B-B14F-4D97-AF65-F5344CB8AC3E}">
        <p14:creationId xmlns:p14="http://schemas.microsoft.com/office/powerpoint/2010/main" val="1600399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E26CC-CF84-4F07-B52E-6284D33FC04A}"/>
              </a:ext>
            </a:extLst>
          </p:cNvPr>
          <p:cNvSpPr>
            <a:spLocks noGrp="1"/>
          </p:cNvSpPr>
          <p:nvPr>
            <p:ph type="title"/>
          </p:nvPr>
        </p:nvSpPr>
        <p:spPr/>
        <p:txBody>
          <a:bodyPr/>
          <a:lstStyle/>
          <a:p>
            <a:r>
              <a:rPr lang="en-US" dirty="0"/>
              <a:t>Fundamental steps in Image Processing</a:t>
            </a:r>
          </a:p>
        </p:txBody>
      </p:sp>
      <p:sp>
        <p:nvSpPr>
          <p:cNvPr id="3" name="Content Placeholder 2">
            <a:extLst>
              <a:ext uri="{FF2B5EF4-FFF2-40B4-BE49-F238E27FC236}">
                <a16:creationId xmlns:a16="http://schemas.microsoft.com/office/drawing/2014/main" id="{19C6E6C6-8A64-4FD6-8853-249C9A99291F}"/>
              </a:ext>
            </a:extLst>
          </p:cNvPr>
          <p:cNvSpPr>
            <a:spLocks noGrp="1"/>
          </p:cNvSpPr>
          <p:nvPr>
            <p:ph idx="1"/>
          </p:nvPr>
        </p:nvSpPr>
        <p:spPr/>
        <p:txBody>
          <a:bodyPr/>
          <a:lstStyle/>
          <a:p>
            <a:r>
              <a:rPr lang="en-US" dirty="0"/>
              <a:t>It is helpful to divide the material of digital image processing into two broad categories :</a:t>
            </a:r>
          </a:p>
          <a:p>
            <a:endParaRPr lang="en-US" dirty="0"/>
          </a:p>
          <a:p>
            <a:r>
              <a:rPr lang="en-US" dirty="0"/>
              <a:t>Methods whose input and output are image.</a:t>
            </a:r>
          </a:p>
          <a:p>
            <a:r>
              <a:rPr lang="en-US" dirty="0"/>
              <a:t>Methods whose inputs may be image, but output are attributes extracted from those images</a:t>
            </a:r>
          </a:p>
        </p:txBody>
      </p:sp>
    </p:spTree>
    <p:extLst>
      <p:ext uri="{BB962C8B-B14F-4D97-AF65-F5344CB8AC3E}">
        <p14:creationId xmlns:p14="http://schemas.microsoft.com/office/powerpoint/2010/main" val="965400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1EC9CD8-FEA8-481B-A8D0-C7DDBEAAB144}"/>
              </a:ext>
            </a:extLst>
          </p:cNvPr>
          <p:cNvPicPr>
            <a:picLocks noGrp="1" noChangeAspect="1"/>
          </p:cNvPicPr>
          <p:nvPr>
            <p:ph idx="1"/>
          </p:nvPr>
        </p:nvPicPr>
        <p:blipFill rotWithShape="1">
          <a:blip r:embed="rId2"/>
          <a:srcRect b="443"/>
          <a:stretch/>
        </p:blipFill>
        <p:spPr>
          <a:xfrm>
            <a:off x="20" y="10"/>
            <a:ext cx="12191980" cy="6857990"/>
          </a:xfrm>
          <a:prstGeom prst="rect">
            <a:avLst/>
          </a:prstGeom>
        </p:spPr>
      </p:pic>
    </p:spTree>
    <p:extLst>
      <p:ext uri="{BB962C8B-B14F-4D97-AF65-F5344CB8AC3E}">
        <p14:creationId xmlns:p14="http://schemas.microsoft.com/office/powerpoint/2010/main" val="1464808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C3309-4D01-4806-9913-D9AB226117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8CE3EB0-CC73-4B4C-964B-CD14CAAE2AE2}"/>
              </a:ext>
            </a:extLst>
          </p:cNvPr>
          <p:cNvSpPr>
            <a:spLocks noGrp="1"/>
          </p:cNvSpPr>
          <p:nvPr>
            <p:ph idx="1"/>
          </p:nvPr>
        </p:nvSpPr>
        <p:spPr/>
        <p:txBody>
          <a:bodyPr>
            <a:normAutofit lnSpcReduction="10000"/>
          </a:bodyPr>
          <a:lstStyle/>
          <a:p>
            <a:r>
              <a:rPr lang="en-US" b="1" dirty="0"/>
              <a:t> Image Acquisition</a:t>
            </a:r>
            <a:endParaRPr lang="en-US" dirty="0"/>
          </a:p>
          <a:p>
            <a:pPr marL="0" indent="0">
              <a:buNone/>
            </a:pPr>
            <a:r>
              <a:rPr lang="en-US" dirty="0"/>
              <a:t>	This is the first step or process of the fundamental steps of digital image processing. Image acquisition could be as simple as being given an image that is already in digital form. Generally, the image acquisition stage involves preprocessing, such as scaling etc.</a:t>
            </a:r>
          </a:p>
          <a:p>
            <a:r>
              <a:rPr lang="en-US" b="1" dirty="0"/>
              <a:t> Image Enhancement</a:t>
            </a:r>
            <a:endParaRPr lang="en-US" dirty="0"/>
          </a:p>
          <a:p>
            <a:pPr marL="0" indent="0">
              <a:buNone/>
            </a:pPr>
            <a:r>
              <a:rPr lang="en-US" dirty="0"/>
              <a:t>	Image enhancement is among the simplest and most appealing areas of digital image processing. Basically, the idea behind enhancement techniques is to bring out detail that is obscured, or simply to highlight certain features of interest in an image. Such as, changing brightness &amp; contrast etc.</a:t>
            </a:r>
          </a:p>
          <a:p>
            <a:pPr marL="0" indent="0">
              <a:buNone/>
            </a:pPr>
            <a:endParaRPr lang="en-US" dirty="0"/>
          </a:p>
          <a:p>
            <a:endParaRPr lang="en-US" dirty="0"/>
          </a:p>
        </p:txBody>
      </p:sp>
    </p:spTree>
    <p:extLst>
      <p:ext uri="{BB962C8B-B14F-4D97-AF65-F5344CB8AC3E}">
        <p14:creationId xmlns:p14="http://schemas.microsoft.com/office/powerpoint/2010/main" val="3353494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DE5A2-8635-4457-B69B-0047D9F1932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2E0E1C-40E4-486F-A20C-092D1857CAB4}"/>
              </a:ext>
            </a:extLst>
          </p:cNvPr>
          <p:cNvSpPr>
            <a:spLocks noGrp="1"/>
          </p:cNvSpPr>
          <p:nvPr>
            <p:ph idx="1"/>
          </p:nvPr>
        </p:nvSpPr>
        <p:spPr/>
        <p:txBody>
          <a:bodyPr>
            <a:normAutofit lnSpcReduction="10000"/>
          </a:bodyPr>
          <a:lstStyle/>
          <a:p>
            <a:r>
              <a:rPr lang="en-US" b="1" dirty="0"/>
              <a:t> Image Restoration</a:t>
            </a:r>
            <a:endParaRPr lang="en-US" dirty="0"/>
          </a:p>
          <a:p>
            <a:pPr marL="0" indent="0">
              <a:buNone/>
            </a:pPr>
            <a:r>
              <a:rPr lang="en-US" dirty="0"/>
              <a:t>	Image restoration is an area that also deals with improving the appearance of an image. However, unlike enhancement, which is subjective, image restoration is objective, in the sense that restoration techniques tend to be based on mathematical or probabilistic models of image degradation.</a:t>
            </a:r>
          </a:p>
          <a:p>
            <a:r>
              <a:rPr lang="en-US" b="1" dirty="0"/>
              <a:t>Color Image Processing</a:t>
            </a:r>
            <a:endParaRPr lang="en-US" dirty="0"/>
          </a:p>
          <a:p>
            <a:pPr marL="0" indent="0">
              <a:buNone/>
            </a:pPr>
            <a:r>
              <a:rPr lang="en-US" dirty="0"/>
              <a:t>	Color image processing is an area that has been gaining its importance because of the significant increase in the use of digital images over the Internet. This may include color modeling and processing in a digital domain etc.</a:t>
            </a:r>
          </a:p>
          <a:p>
            <a:pPr marL="0" indent="0">
              <a:buNone/>
            </a:pPr>
            <a:endParaRPr lang="en-US" dirty="0"/>
          </a:p>
          <a:p>
            <a:endParaRPr lang="en-US" dirty="0"/>
          </a:p>
        </p:txBody>
      </p:sp>
    </p:spTree>
    <p:extLst>
      <p:ext uri="{BB962C8B-B14F-4D97-AF65-F5344CB8AC3E}">
        <p14:creationId xmlns:p14="http://schemas.microsoft.com/office/powerpoint/2010/main" val="2523574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41715-1F39-4866-8764-1A815819FA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3A6C5D5-4CBC-4A93-A9FC-5D1FD11E1C73}"/>
              </a:ext>
            </a:extLst>
          </p:cNvPr>
          <p:cNvSpPr>
            <a:spLocks noGrp="1"/>
          </p:cNvSpPr>
          <p:nvPr>
            <p:ph idx="1"/>
          </p:nvPr>
        </p:nvSpPr>
        <p:spPr/>
        <p:txBody>
          <a:bodyPr/>
          <a:lstStyle/>
          <a:p>
            <a:r>
              <a:rPr lang="en-US" b="1" dirty="0"/>
              <a:t>Wavelets and Multiresolution Processing</a:t>
            </a:r>
            <a:endParaRPr lang="en-US" dirty="0"/>
          </a:p>
          <a:p>
            <a:pPr marL="0" indent="0">
              <a:buNone/>
            </a:pPr>
            <a:r>
              <a:rPr lang="en-US" dirty="0"/>
              <a:t>		Wavelets are the foundation for representing images in various degrees of resolution. Images subdivision successively into smaller regions for data compression and for pyramidal representation.</a:t>
            </a:r>
          </a:p>
          <a:p>
            <a:r>
              <a:rPr lang="en-US" b="1" dirty="0"/>
              <a:t>Compression</a:t>
            </a:r>
          </a:p>
          <a:p>
            <a:pPr marL="457200" lvl="1" indent="0">
              <a:buNone/>
            </a:pPr>
            <a:r>
              <a:rPr lang="en-US" dirty="0"/>
              <a:t>Compression deals with techniques for reducing the storage required to save an image or the bandwidth to transmit it. Particularly in the uses of internet it is very much necessary to compress data.</a:t>
            </a:r>
          </a:p>
          <a:p>
            <a:endParaRPr lang="en-US" dirty="0"/>
          </a:p>
        </p:txBody>
      </p:sp>
    </p:spTree>
    <p:extLst>
      <p:ext uri="{BB962C8B-B14F-4D97-AF65-F5344CB8AC3E}">
        <p14:creationId xmlns:p14="http://schemas.microsoft.com/office/powerpoint/2010/main" val="989020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1F8B3-5BB8-4C5F-8F77-0F59D847B2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EACEFC-4C19-4F12-AC67-B159E38B05F8}"/>
              </a:ext>
            </a:extLst>
          </p:cNvPr>
          <p:cNvSpPr>
            <a:spLocks noGrp="1"/>
          </p:cNvSpPr>
          <p:nvPr>
            <p:ph idx="1"/>
          </p:nvPr>
        </p:nvSpPr>
        <p:spPr/>
        <p:txBody>
          <a:bodyPr/>
          <a:lstStyle/>
          <a:p>
            <a:r>
              <a:rPr lang="en-US" b="1" dirty="0"/>
              <a:t>Morphological Processing</a:t>
            </a:r>
          </a:p>
          <a:p>
            <a:pPr marL="457200" lvl="1" indent="0">
              <a:buNone/>
            </a:pPr>
            <a:r>
              <a:rPr lang="en-US" dirty="0"/>
              <a:t>Morphological processing deals with tools for extracting image components that are useful in the representation and description of shape.</a:t>
            </a:r>
          </a:p>
          <a:p>
            <a:r>
              <a:rPr lang="en-US" b="1" dirty="0"/>
              <a:t> Segmentation</a:t>
            </a:r>
            <a:endParaRPr lang="en-US" dirty="0"/>
          </a:p>
          <a:p>
            <a:pPr marL="0" indent="0">
              <a:buNone/>
            </a:pPr>
            <a:r>
              <a:rPr lang="en-US" dirty="0"/>
              <a:t>	Segmentation procedures partition an image into its constituent parts or objects. In general, autonomous segmentation is one of the most difficult tasks in digital image processing. A rugged segmentation procedure brings the process a long way toward successful solution of imaging problems that require objects to be identified individually.</a:t>
            </a:r>
          </a:p>
          <a:p>
            <a:pPr marL="457200" lvl="1" indent="0">
              <a:buNone/>
            </a:pPr>
            <a:endParaRPr lang="en-US" dirty="0"/>
          </a:p>
          <a:p>
            <a:endParaRPr lang="en-US" dirty="0"/>
          </a:p>
        </p:txBody>
      </p:sp>
    </p:spTree>
    <p:extLst>
      <p:ext uri="{BB962C8B-B14F-4D97-AF65-F5344CB8AC3E}">
        <p14:creationId xmlns:p14="http://schemas.microsoft.com/office/powerpoint/2010/main" val="2119637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5DFB4-BB80-4B79-9F23-ACD96CDF5B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8F2EAB-4AE5-48E0-9B80-637855838649}"/>
              </a:ext>
            </a:extLst>
          </p:cNvPr>
          <p:cNvSpPr>
            <a:spLocks noGrp="1"/>
          </p:cNvSpPr>
          <p:nvPr>
            <p:ph idx="1"/>
          </p:nvPr>
        </p:nvSpPr>
        <p:spPr/>
        <p:txBody>
          <a:bodyPr/>
          <a:lstStyle/>
          <a:p>
            <a:r>
              <a:rPr lang="en-US" b="1" dirty="0"/>
              <a:t> Representation and Description</a:t>
            </a:r>
            <a:endParaRPr lang="en-US" dirty="0"/>
          </a:p>
          <a:p>
            <a:pPr marL="0" indent="0">
              <a:buNone/>
            </a:pPr>
            <a:r>
              <a:rPr lang="en-US" dirty="0"/>
              <a:t>	Representation and description almost always follow the output of a segmentation stage, which usually is raw pixel data, constituting either the boundary of a region or all the points in the region itself. Choosing a representation is only part of the solution for transforming raw data into a form suitable for subsequent computer processing. Description deals with extracting attributes that result in some quantitative information of interest or are basic for differentiating one class of objects from another.</a:t>
            </a:r>
          </a:p>
          <a:p>
            <a:endParaRPr lang="en-US" dirty="0"/>
          </a:p>
        </p:txBody>
      </p:sp>
    </p:spTree>
    <p:extLst>
      <p:ext uri="{BB962C8B-B14F-4D97-AF65-F5344CB8AC3E}">
        <p14:creationId xmlns:p14="http://schemas.microsoft.com/office/powerpoint/2010/main" val="2894826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9FA61-93D5-42C2-8BD3-832B3821AA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D84615-F911-4C6A-8290-467B336FDEB6}"/>
              </a:ext>
            </a:extLst>
          </p:cNvPr>
          <p:cNvSpPr>
            <a:spLocks noGrp="1"/>
          </p:cNvSpPr>
          <p:nvPr>
            <p:ph idx="1"/>
          </p:nvPr>
        </p:nvSpPr>
        <p:spPr/>
        <p:txBody>
          <a:bodyPr>
            <a:normAutofit lnSpcReduction="10000"/>
          </a:bodyPr>
          <a:lstStyle/>
          <a:p>
            <a:r>
              <a:rPr lang="en-US" b="1" dirty="0"/>
              <a:t> Object recognition</a:t>
            </a:r>
            <a:endParaRPr lang="en-US" dirty="0"/>
          </a:p>
          <a:p>
            <a:pPr marL="0" indent="0">
              <a:buNone/>
            </a:pPr>
            <a:r>
              <a:rPr lang="en-US" dirty="0"/>
              <a:t>	Recognition is the process that assigns a label, such as, “vehicle” to an object based on its descriptors.</a:t>
            </a:r>
          </a:p>
          <a:p>
            <a:r>
              <a:rPr lang="en-US" b="1" dirty="0"/>
              <a:t>Knowledge Base:</a:t>
            </a:r>
            <a:endParaRPr lang="en-US" dirty="0"/>
          </a:p>
          <a:p>
            <a:pPr marL="0" indent="0">
              <a:buNone/>
            </a:pPr>
            <a:r>
              <a:rPr lang="en-US"/>
              <a:t>	Knowledge </a:t>
            </a:r>
            <a:r>
              <a:rPr lang="en-US" dirty="0"/>
              <a:t>may be as simple as detailing regions of an image where the information of interest is known to be located, thus limiting the search that has to be conducted in seeking that information. The knowledge base also can be quite complex, such as an interrelated list of all major possible defects in a materials inspection problem or an image database containing high-resolution satellite images of a region in connection with change-detection applications.</a:t>
            </a:r>
          </a:p>
          <a:p>
            <a:pPr marL="0" indent="0">
              <a:buNone/>
            </a:pPr>
            <a:endParaRPr lang="en-US" b="1" dirty="0"/>
          </a:p>
          <a:p>
            <a:endParaRPr lang="en-US" dirty="0"/>
          </a:p>
        </p:txBody>
      </p:sp>
    </p:spTree>
    <p:extLst>
      <p:ext uri="{BB962C8B-B14F-4D97-AF65-F5344CB8AC3E}">
        <p14:creationId xmlns:p14="http://schemas.microsoft.com/office/powerpoint/2010/main" val="795481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71209-7849-4FA2-A39B-3440E7B969F7}"/>
              </a:ext>
            </a:extLst>
          </p:cNvPr>
          <p:cNvSpPr>
            <a:spLocks noGrp="1"/>
          </p:cNvSpPr>
          <p:nvPr>
            <p:ph type="title"/>
          </p:nvPr>
        </p:nvSpPr>
        <p:spPr/>
        <p:txBody>
          <a:bodyPr/>
          <a:lstStyle/>
          <a:p>
            <a:r>
              <a:rPr lang="en-US" dirty="0"/>
              <a:t>Methods used for image processing</a:t>
            </a:r>
          </a:p>
        </p:txBody>
      </p:sp>
      <p:sp>
        <p:nvSpPr>
          <p:cNvPr id="3" name="Content Placeholder 2">
            <a:extLst>
              <a:ext uri="{FF2B5EF4-FFF2-40B4-BE49-F238E27FC236}">
                <a16:creationId xmlns:a16="http://schemas.microsoft.com/office/drawing/2014/main" id="{DF45CE5F-6FED-4418-854F-711D8B34BA1B}"/>
              </a:ext>
            </a:extLst>
          </p:cNvPr>
          <p:cNvSpPr>
            <a:spLocks noGrp="1"/>
          </p:cNvSpPr>
          <p:nvPr>
            <p:ph idx="1"/>
          </p:nvPr>
        </p:nvSpPr>
        <p:spPr/>
        <p:txBody>
          <a:bodyPr/>
          <a:lstStyle/>
          <a:p>
            <a:r>
              <a:rPr lang="en-US" b="1" dirty="0"/>
              <a:t>Analogue</a:t>
            </a:r>
            <a:r>
              <a:rPr lang="en-US" dirty="0"/>
              <a:t> image processing can be used for the hard copies like printouts and photographs. Image analysts use various fundamentals of interpretation while using these visual techniques.</a:t>
            </a:r>
          </a:p>
          <a:p>
            <a:endParaRPr lang="en-US" dirty="0"/>
          </a:p>
          <a:p>
            <a:r>
              <a:rPr lang="en-US" b="1" dirty="0"/>
              <a:t>Digital</a:t>
            </a:r>
            <a:r>
              <a:rPr lang="en-US" dirty="0"/>
              <a:t> image processing techniques help in manipulation of the digital images by using computers. The three general phases that all types of data have to undergo while using digital technique are pre-processing, enhancement, and display, information extraction.</a:t>
            </a:r>
          </a:p>
        </p:txBody>
      </p:sp>
    </p:spTree>
    <p:extLst>
      <p:ext uri="{BB962C8B-B14F-4D97-AF65-F5344CB8AC3E}">
        <p14:creationId xmlns:p14="http://schemas.microsoft.com/office/powerpoint/2010/main" val="128194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DA34-1E89-439D-8998-6D89F60A4FB3}"/>
              </a:ext>
            </a:extLst>
          </p:cNvPr>
          <p:cNvSpPr>
            <a:spLocks noGrp="1"/>
          </p:cNvSpPr>
          <p:nvPr>
            <p:ph type="title"/>
          </p:nvPr>
        </p:nvSpPr>
        <p:spPr>
          <a:xfrm>
            <a:off x="838200" y="365125"/>
            <a:ext cx="10515600" cy="1325563"/>
          </a:xfrm>
        </p:spPr>
        <p:txBody>
          <a:bodyPr>
            <a:normAutofit/>
          </a:bodyPr>
          <a:lstStyle/>
          <a:p>
            <a:r>
              <a:rPr lang="en-US" dirty="0"/>
              <a:t>Elements of digital image processing systems: </a:t>
            </a:r>
          </a:p>
        </p:txBody>
      </p:sp>
      <p:sp>
        <p:nvSpPr>
          <p:cNvPr id="3" name="Content Placeholder 2">
            <a:extLst>
              <a:ext uri="{FF2B5EF4-FFF2-40B4-BE49-F238E27FC236}">
                <a16:creationId xmlns:a16="http://schemas.microsoft.com/office/drawing/2014/main" id="{9D142C01-9221-4418-A409-98062F24D645}"/>
              </a:ext>
            </a:extLst>
          </p:cNvPr>
          <p:cNvSpPr>
            <a:spLocks noGrp="1"/>
          </p:cNvSpPr>
          <p:nvPr>
            <p:ph idx="1"/>
          </p:nvPr>
        </p:nvSpPr>
        <p:spPr>
          <a:xfrm>
            <a:off x="838200" y="1825625"/>
            <a:ext cx="3797807" cy="4351338"/>
          </a:xfrm>
        </p:spPr>
        <p:txBody>
          <a:bodyPr>
            <a:normAutofit/>
          </a:bodyPr>
          <a:lstStyle/>
          <a:p>
            <a:r>
              <a:rPr lang="en-US" sz="2000"/>
              <a:t>The basic operations performed in a digital image processing systems include (1) acquisition, (2) storage, (3) processing, (4) communication and (5) display. </a:t>
            </a:r>
          </a:p>
          <a:p>
            <a:endParaRPr lang="en-US" sz="2000"/>
          </a:p>
        </p:txBody>
      </p:sp>
      <p:pic>
        <p:nvPicPr>
          <p:cNvPr id="5" name="Picture 4" descr="A screenshot of a cell phone&#10;&#10;Description automatically generated">
            <a:extLst>
              <a:ext uri="{FF2B5EF4-FFF2-40B4-BE49-F238E27FC236}">
                <a16:creationId xmlns:a16="http://schemas.microsoft.com/office/drawing/2014/main" id="{60DACE1A-1E04-4161-9109-EB9919FB0D43}"/>
              </a:ext>
            </a:extLst>
          </p:cNvPr>
          <p:cNvPicPr>
            <a:picLocks noChangeAspect="1"/>
          </p:cNvPicPr>
          <p:nvPr/>
        </p:nvPicPr>
        <p:blipFill rotWithShape="1">
          <a:blip r:embed="rId2">
            <a:extLst>
              <a:ext uri="{28A0092B-C50C-407E-A947-70E740481C1C}">
                <a14:useLocalDpi xmlns:a14="http://schemas.microsoft.com/office/drawing/2010/main" val="0"/>
              </a:ext>
            </a:extLst>
          </a:blip>
          <a:srcRect t="5776" r="1" b="1"/>
          <a:stretch/>
        </p:blipFill>
        <p:spPr>
          <a:xfrm>
            <a:off x="5120640" y="1904281"/>
            <a:ext cx="6233160" cy="4272681"/>
          </a:xfrm>
          <a:prstGeom prst="rect">
            <a:avLst/>
          </a:prstGeom>
        </p:spPr>
      </p:pic>
    </p:spTree>
    <p:extLst>
      <p:ext uri="{BB962C8B-B14F-4D97-AF65-F5344CB8AC3E}">
        <p14:creationId xmlns:p14="http://schemas.microsoft.com/office/powerpoint/2010/main" val="3432302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6AAE6-72C3-4C1C-A1F8-E43DD108F24B}"/>
              </a:ext>
            </a:extLst>
          </p:cNvPr>
          <p:cNvSpPr>
            <a:spLocks noGrp="1"/>
          </p:cNvSpPr>
          <p:nvPr>
            <p:ph type="title"/>
          </p:nvPr>
        </p:nvSpPr>
        <p:spPr/>
        <p:txBody>
          <a:bodyPr/>
          <a:lstStyle/>
          <a:p>
            <a:r>
              <a:rPr lang="en-US" dirty="0"/>
              <a:t>Digital images</a:t>
            </a:r>
          </a:p>
        </p:txBody>
      </p:sp>
      <p:sp>
        <p:nvSpPr>
          <p:cNvPr id="3" name="Content Placeholder 2">
            <a:extLst>
              <a:ext uri="{FF2B5EF4-FFF2-40B4-BE49-F238E27FC236}">
                <a16:creationId xmlns:a16="http://schemas.microsoft.com/office/drawing/2014/main" id="{FDA10255-28EE-4C5C-A7F9-C064188E6794}"/>
              </a:ext>
            </a:extLst>
          </p:cNvPr>
          <p:cNvSpPr>
            <a:spLocks noGrp="1"/>
          </p:cNvSpPr>
          <p:nvPr>
            <p:ph idx="1"/>
          </p:nvPr>
        </p:nvSpPr>
        <p:spPr/>
        <p:txBody>
          <a:bodyPr/>
          <a:lstStyle/>
          <a:p>
            <a:pPr marL="0" indent="0">
              <a:buNone/>
            </a:pPr>
            <a:r>
              <a:rPr lang="en-US" dirty="0"/>
              <a:t>Digital images are made of picture elements called pixels.  Typically, pixels are organized in an ordered rectangular array.  The size of an image is determined by the dimensions of this pixel array.  The image width is the number of columns, and the image height is the number of rows in the array.  Thus the pixel array is a matrix of M columns x N rows.</a:t>
            </a:r>
          </a:p>
        </p:txBody>
      </p:sp>
    </p:spTree>
    <p:extLst>
      <p:ext uri="{BB962C8B-B14F-4D97-AF65-F5344CB8AC3E}">
        <p14:creationId xmlns:p14="http://schemas.microsoft.com/office/powerpoint/2010/main" val="1755568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8D91F05A-2F8D-4DEC-A1F3-D3FC6F2E2B0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507" b="3030"/>
          <a:stretch/>
        </p:blipFill>
        <p:spPr>
          <a:xfrm>
            <a:off x="20" y="10"/>
            <a:ext cx="12191980" cy="6857990"/>
          </a:xfrm>
          <a:prstGeom prst="rect">
            <a:avLst/>
          </a:prstGeom>
        </p:spPr>
      </p:pic>
    </p:spTree>
    <p:extLst>
      <p:ext uri="{BB962C8B-B14F-4D97-AF65-F5344CB8AC3E}">
        <p14:creationId xmlns:p14="http://schemas.microsoft.com/office/powerpoint/2010/main" val="2603360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CD58B-598A-4AEC-B0B8-E6499DDBA55E}"/>
              </a:ext>
            </a:extLst>
          </p:cNvPr>
          <p:cNvSpPr>
            <a:spLocks noGrp="1"/>
          </p:cNvSpPr>
          <p:nvPr>
            <p:ph type="title"/>
          </p:nvPr>
        </p:nvSpPr>
        <p:spPr/>
        <p:txBody>
          <a:bodyPr/>
          <a:lstStyle/>
          <a:p>
            <a:endParaRPr lang="en-US"/>
          </a:p>
        </p:txBody>
      </p:sp>
      <p:pic>
        <p:nvPicPr>
          <p:cNvPr id="5" name="Content Placeholder 4" descr="A picture containing bird&#10;&#10;Description automatically generated">
            <a:extLst>
              <a:ext uri="{FF2B5EF4-FFF2-40B4-BE49-F238E27FC236}">
                <a16:creationId xmlns:a16="http://schemas.microsoft.com/office/drawing/2014/main" id="{4BE5C7F4-AF43-4709-AC97-E6550A7BF2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504825"/>
            <a:ext cx="10753725" cy="56721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50611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photo, woman&#10;&#10;Description automatically generated">
            <a:extLst>
              <a:ext uri="{FF2B5EF4-FFF2-40B4-BE49-F238E27FC236}">
                <a16:creationId xmlns:a16="http://schemas.microsoft.com/office/drawing/2014/main" id="{818665E8-0E07-43FD-ADDB-4E4B452E4CF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3017"/>
          <a:stretch/>
        </p:blipFill>
        <p:spPr>
          <a:xfrm>
            <a:off x="20" y="10"/>
            <a:ext cx="12191980" cy="6857990"/>
          </a:xfrm>
          <a:prstGeom prst="rect">
            <a:avLst/>
          </a:prstGeom>
        </p:spPr>
      </p:pic>
    </p:spTree>
    <p:extLst>
      <p:ext uri="{BB962C8B-B14F-4D97-AF65-F5344CB8AC3E}">
        <p14:creationId xmlns:p14="http://schemas.microsoft.com/office/powerpoint/2010/main" val="2991715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 shot of a person&#10;&#10;Description automatically generated">
            <a:extLst>
              <a:ext uri="{FF2B5EF4-FFF2-40B4-BE49-F238E27FC236}">
                <a16:creationId xmlns:a16="http://schemas.microsoft.com/office/drawing/2014/main" id="{2F76E880-1201-437B-9340-8726F2F1026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111" r="1" b="1"/>
          <a:stretch/>
        </p:blipFill>
        <p:spPr>
          <a:xfrm>
            <a:off x="20" y="10"/>
            <a:ext cx="12191980" cy="6857990"/>
          </a:xfrm>
          <a:prstGeom prst="rect">
            <a:avLst/>
          </a:prstGeom>
        </p:spPr>
      </p:pic>
    </p:spTree>
    <p:extLst>
      <p:ext uri="{BB962C8B-B14F-4D97-AF65-F5344CB8AC3E}">
        <p14:creationId xmlns:p14="http://schemas.microsoft.com/office/powerpoint/2010/main" val="3259008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bird sitting on top of each other&#10;&#10;Description automatically generated">
            <a:extLst>
              <a:ext uri="{FF2B5EF4-FFF2-40B4-BE49-F238E27FC236}">
                <a16:creationId xmlns:a16="http://schemas.microsoft.com/office/drawing/2014/main" id="{D4B3938E-FC7B-418A-8DC2-F020CBF2861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881"/>
          <a:stretch/>
        </p:blipFill>
        <p:spPr>
          <a:xfrm>
            <a:off x="20" y="10"/>
            <a:ext cx="12191980" cy="6857990"/>
          </a:xfrm>
          <a:prstGeom prst="rect">
            <a:avLst/>
          </a:prstGeom>
        </p:spPr>
      </p:pic>
    </p:spTree>
    <p:extLst>
      <p:ext uri="{BB962C8B-B14F-4D97-AF65-F5344CB8AC3E}">
        <p14:creationId xmlns:p14="http://schemas.microsoft.com/office/powerpoint/2010/main" val="220101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close up of a road&#10;&#10;Description automatically generated">
            <a:extLst>
              <a:ext uri="{FF2B5EF4-FFF2-40B4-BE49-F238E27FC236}">
                <a16:creationId xmlns:a16="http://schemas.microsoft.com/office/drawing/2014/main" id="{00BCE9B6-C5F4-4DDC-BE0D-81EA6DE8FE7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1067"/>
          <a:stretch/>
        </p:blipFill>
        <p:spPr>
          <a:xfrm>
            <a:off x="20" y="10"/>
            <a:ext cx="12191980" cy="6857990"/>
          </a:xfrm>
          <a:prstGeom prst="rect">
            <a:avLst/>
          </a:prstGeom>
        </p:spPr>
      </p:pic>
    </p:spTree>
    <p:extLst>
      <p:ext uri="{BB962C8B-B14F-4D97-AF65-F5344CB8AC3E}">
        <p14:creationId xmlns:p14="http://schemas.microsoft.com/office/powerpoint/2010/main" val="3916486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953</Words>
  <Application>Microsoft Office PowerPoint</Application>
  <PresentationFormat>Widescreen</PresentationFormat>
  <Paragraphs>48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Image processing </vt:lpstr>
      <vt:lpstr>Methods used for image processing</vt:lpstr>
      <vt:lpstr>Digital images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Purpose of Image processing </vt:lpstr>
      <vt:lpstr>Fundamental steps in Image 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Elements of digital image processing systems: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processing </dc:title>
  <dc:creator>HOM THAPA</dc:creator>
  <cp:lastModifiedBy>HOM THAPA</cp:lastModifiedBy>
  <cp:revision>1</cp:revision>
  <dcterms:created xsi:type="dcterms:W3CDTF">2019-11-15T15:47:22Z</dcterms:created>
  <dcterms:modified xsi:type="dcterms:W3CDTF">2019-11-15T15:47:51Z</dcterms:modified>
</cp:coreProperties>
</file>