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01653-3233-4BDC-8D81-8A164A8E54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3BFFE8-C1C7-4BF6-940C-8767CF3DE8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AEC828-5516-4A78-AE39-A89C48D63691}"/>
              </a:ext>
            </a:extLst>
          </p:cNvPr>
          <p:cNvSpPr>
            <a:spLocks noGrp="1"/>
          </p:cNvSpPr>
          <p:nvPr>
            <p:ph type="dt" sz="half" idx="10"/>
          </p:nvPr>
        </p:nvSpPr>
        <p:spPr/>
        <p:txBody>
          <a:bodyPr/>
          <a:lstStyle/>
          <a:p>
            <a:fld id="{D234C04E-F3E8-442E-A0C3-CB28A2BF3BB8}" type="datetimeFigureOut">
              <a:rPr lang="en-US" smtClean="0"/>
              <a:t>2/5/2020</a:t>
            </a:fld>
            <a:endParaRPr lang="en-US"/>
          </a:p>
        </p:txBody>
      </p:sp>
      <p:sp>
        <p:nvSpPr>
          <p:cNvPr id="5" name="Footer Placeholder 4">
            <a:extLst>
              <a:ext uri="{FF2B5EF4-FFF2-40B4-BE49-F238E27FC236}">
                <a16:creationId xmlns:a16="http://schemas.microsoft.com/office/drawing/2014/main" id="{B5E05E10-1F9A-4BE3-B9C2-3E7E1E7BC5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B36FBC-0811-41E4-8B21-8A869A0233DE}"/>
              </a:ext>
            </a:extLst>
          </p:cNvPr>
          <p:cNvSpPr>
            <a:spLocks noGrp="1"/>
          </p:cNvSpPr>
          <p:nvPr>
            <p:ph type="sldNum" sz="quarter" idx="12"/>
          </p:nvPr>
        </p:nvSpPr>
        <p:spPr/>
        <p:txBody>
          <a:bodyPr/>
          <a:lstStyle/>
          <a:p>
            <a:fld id="{73B6578B-731D-46CF-BF3E-D0D79F2A5DA7}" type="slidenum">
              <a:rPr lang="en-US" smtClean="0"/>
              <a:t>‹#›</a:t>
            </a:fld>
            <a:endParaRPr lang="en-US"/>
          </a:p>
        </p:txBody>
      </p:sp>
    </p:spTree>
    <p:extLst>
      <p:ext uri="{BB962C8B-B14F-4D97-AF65-F5344CB8AC3E}">
        <p14:creationId xmlns:p14="http://schemas.microsoft.com/office/powerpoint/2010/main" val="3584551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D6738-BF0B-437C-9350-B0DE26120F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5E7C44-08B9-4597-BFAE-BBB0CF4EF1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29CF0-7052-409C-9B83-3E058E5EBB52}"/>
              </a:ext>
            </a:extLst>
          </p:cNvPr>
          <p:cNvSpPr>
            <a:spLocks noGrp="1"/>
          </p:cNvSpPr>
          <p:nvPr>
            <p:ph type="dt" sz="half" idx="10"/>
          </p:nvPr>
        </p:nvSpPr>
        <p:spPr/>
        <p:txBody>
          <a:bodyPr/>
          <a:lstStyle/>
          <a:p>
            <a:fld id="{D234C04E-F3E8-442E-A0C3-CB28A2BF3BB8}" type="datetimeFigureOut">
              <a:rPr lang="en-US" smtClean="0"/>
              <a:t>2/5/2020</a:t>
            </a:fld>
            <a:endParaRPr lang="en-US"/>
          </a:p>
        </p:txBody>
      </p:sp>
      <p:sp>
        <p:nvSpPr>
          <p:cNvPr id="5" name="Footer Placeholder 4">
            <a:extLst>
              <a:ext uri="{FF2B5EF4-FFF2-40B4-BE49-F238E27FC236}">
                <a16:creationId xmlns:a16="http://schemas.microsoft.com/office/drawing/2014/main" id="{39FAE333-9084-4647-977C-38D14F3613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F5175-EA0D-4733-A4EA-E845C1A9F763}"/>
              </a:ext>
            </a:extLst>
          </p:cNvPr>
          <p:cNvSpPr>
            <a:spLocks noGrp="1"/>
          </p:cNvSpPr>
          <p:nvPr>
            <p:ph type="sldNum" sz="quarter" idx="12"/>
          </p:nvPr>
        </p:nvSpPr>
        <p:spPr/>
        <p:txBody>
          <a:bodyPr/>
          <a:lstStyle/>
          <a:p>
            <a:fld id="{73B6578B-731D-46CF-BF3E-D0D79F2A5DA7}" type="slidenum">
              <a:rPr lang="en-US" smtClean="0"/>
              <a:t>‹#›</a:t>
            </a:fld>
            <a:endParaRPr lang="en-US"/>
          </a:p>
        </p:txBody>
      </p:sp>
    </p:spTree>
    <p:extLst>
      <p:ext uri="{BB962C8B-B14F-4D97-AF65-F5344CB8AC3E}">
        <p14:creationId xmlns:p14="http://schemas.microsoft.com/office/powerpoint/2010/main" val="2419453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9B6256-C618-4838-A3C8-E94F691B42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8EEDA1-F56D-4550-81AB-2415ABCBFE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B97F8-64CB-4E55-A51D-A70C74CA61C8}"/>
              </a:ext>
            </a:extLst>
          </p:cNvPr>
          <p:cNvSpPr>
            <a:spLocks noGrp="1"/>
          </p:cNvSpPr>
          <p:nvPr>
            <p:ph type="dt" sz="half" idx="10"/>
          </p:nvPr>
        </p:nvSpPr>
        <p:spPr/>
        <p:txBody>
          <a:bodyPr/>
          <a:lstStyle/>
          <a:p>
            <a:fld id="{D234C04E-F3E8-442E-A0C3-CB28A2BF3BB8}" type="datetimeFigureOut">
              <a:rPr lang="en-US" smtClean="0"/>
              <a:t>2/5/2020</a:t>
            </a:fld>
            <a:endParaRPr lang="en-US"/>
          </a:p>
        </p:txBody>
      </p:sp>
      <p:sp>
        <p:nvSpPr>
          <p:cNvPr id="5" name="Footer Placeholder 4">
            <a:extLst>
              <a:ext uri="{FF2B5EF4-FFF2-40B4-BE49-F238E27FC236}">
                <a16:creationId xmlns:a16="http://schemas.microsoft.com/office/drawing/2014/main" id="{D16A620E-F525-48E8-A4EB-7496F787E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66F6D-6D92-40EE-B90F-3AB2B0691624}"/>
              </a:ext>
            </a:extLst>
          </p:cNvPr>
          <p:cNvSpPr>
            <a:spLocks noGrp="1"/>
          </p:cNvSpPr>
          <p:nvPr>
            <p:ph type="sldNum" sz="quarter" idx="12"/>
          </p:nvPr>
        </p:nvSpPr>
        <p:spPr/>
        <p:txBody>
          <a:bodyPr/>
          <a:lstStyle/>
          <a:p>
            <a:fld id="{73B6578B-731D-46CF-BF3E-D0D79F2A5DA7}" type="slidenum">
              <a:rPr lang="en-US" smtClean="0"/>
              <a:t>‹#›</a:t>
            </a:fld>
            <a:endParaRPr lang="en-US"/>
          </a:p>
        </p:txBody>
      </p:sp>
    </p:spTree>
    <p:extLst>
      <p:ext uri="{BB962C8B-B14F-4D97-AF65-F5344CB8AC3E}">
        <p14:creationId xmlns:p14="http://schemas.microsoft.com/office/powerpoint/2010/main" val="3553232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8BAC-9093-4378-A76F-43DD271188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64FED3-FF83-4EB3-8CAA-EEF23EC97E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5FF83-8DDB-453D-9D5F-9365A59C923D}"/>
              </a:ext>
            </a:extLst>
          </p:cNvPr>
          <p:cNvSpPr>
            <a:spLocks noGrp="1"/>
          </p:cNvSpPr>
          <p:nvPr>
            <p:ph type="dt" sz="half" idx="10"/>
          </p:nvPr>
        </p:nvSpPr>
        <p:spPr/>
        <p:txBody>
          <a:bodyPr/>
          <a:lstStyle/>
          <a:p>
            <a:fld id="{D234C04E-F3E8-442E-A0C3-CB28A2BF3BB8}" type="datetimeFigureOut">
              <a:rPr lang="en-US" smtClean="0"/>
              <a:t>2/5/2020</a:t>
            </a:fld>
            <a:endParaRPr lang="en-US"/>
          </a:p>
        </p:txBody>
      </p:sp>
      <p:sp>
        <p:nvSpPr>
          <p:cNvPr id="5" name="Footer Placeholder 4">
            <a:extLst>
              <a:ext uri="{FF2B5EF4-FFF2-40B4-BE49-F238E27FC236}">
                <a16:creationId xmlns:a16="http://schemas.microsoft.com/office/drawing/2014/main" id="{DBA296E0-835F-43A3-997A-D92EF3660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446B5C-1394-4982-9CDB-1E89A95A081B}"/>
              </a:ext>
            </a:extLst>
          </p:cNvPr>
          <p:cNvSpPr>
            <a:spLocks noGrp="1"/>
          </p:cNvSpPr>
          <p:nvPr>
            <p:ph type="sldNum" sz="quarter" idx="12"/>
          </p:nvPr>
        </p:nvSpPr>
        <p:spPr/>
        <p:txBody>
          <a:bodyPr/>
          <a:lstStyle/>
          <a:p>
            <a:fld id="{73B6578B-731D-46CF-BF3E-D0D79F2A5DA7}" type="slidenum">
              <a:rPr lang="en-US" smtClean="0"/>
              <a:t>‹#›</a:t>
            </a:fld>
            <a:endParaRPr lang="en-US"/>
          </a:p>
        </p:txBody>
      </p:sp>
    </p:spTree>
    <p:extLst>
      <p:ext uri="{BB962C8B-B14F-4D97-AF65-F5344CB8AC3E}">
        <p14:creationId xmlns:p14="http://schemas.microsoft.com/office/powerpoint/2010/main" val="831572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BFAA4-E17E-4C42-BB91-22AE29D7BE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14CAA7-2BD7-41BD-9285-54649BF179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253A3F-F788-46BE-A26F-EC7128970C9F}"/>
              </a:ext>
            </a:extLst>
          </p:cNvPr>
          <p:cNvSpPr>
            <a:spLocks noGrp="1"/>
          </p:cNvSpPr>
          <p:nvPr>
            <p:ph type="dt" sz="half" idx="10"/>
          </p:nvPr>
        </p:nvSpPr>
        <p:spPr/>
        <p:txBody>
          <a:bodyPr/>
          <a:lstStyle/>
          <a:p>
            <a:fld id="{D234C04E-F3E8-442E-A0C3-CB28A2BF3BB8}" type="datetimeFigureOut">
              <a:rPr lang="en-US" smtClean="0"/>
              <a:t>2/5/2020</a:t>
            </a:fld>
            <a:endParaRPr lang="en-US"/>
          </a:p>
        </p:txBody>
      </p:sp>
      <p:sp>
        <p:nvSpPr>
          <p:cNvPr id="5" name="Footer Placeholder 4">
            <a:extLst>
              <a:ext uri="{FF2B5EF4-FFF2-40B4-BE49-F238E27FC236}">
                <a16:creationId xmlns:a16="http://schemas.microsoft.com/office/drawing/2014/main" id="{2E1CDF38-AB04-4060-A4F1-3FF151F868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E41392-CCAD-4E37-85A5-506461F7C88B}"/>
              </a:ext>
            </a:extLst>
          </p:cNvPr>
          <p:cNvSpPr>
            <a:spLocks noGrp="1"/>
          </p:cNvSpPr>
          <p:nvPr>
            <p:ph type="sldNum" sz="quarter" idx="12"/>
          </p:nvPr>
        </p:nvSpPr>
        <p:spPr/>
        <p:txBody>
          <a:bodyPr/>
          <a:lstStyle/>
          <a:p>
            <a:fld id="{73B6578B-731D-46CF-BF3E-D0D79F2A5DA7}" type="slidenum">
              <a:rPr lang="en-US" smtClean="0"/>
              <a:t>‹#›</a:t>
            </a:fld>
            <a:endParaRPr lang="en-US"/>
          </a:p>
        </p:txBody>
      </p:sp>
    </p:spTree>
    <p:extLst>
      <p:ext uri="{BB962C8B-B14F-4D97-AF65-F5344CB8AC3E}">
        <p14:creationId xmlns:p14="http://schemas.microsoft.com/office/powerpoint/2010/main" val="3961488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BC30-E52B-4DC3-B8A8-DADD477E49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0FDF52-F5AE-403F-A897-9BC41CA8E6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DD144B-9567-438A-BC15-A631034775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4C3565-9846-4C53-BB62-CFE482C4ED78}"/>
              </a:ext>
            </a:extLst>
          </p:cNvPr>
          <p:cNvSpPr>
            <a:spLocks noGrp="1"/>
          </p:cNvSpPr>
          <p:nvPr>
            <p:ph type="dt" sz="half" idx="10"/>
          </p:nvPr>
        </p:nvSpPr>
        <p:spPr/>
        <p:txBody>
          <a:bodyPr/>
          <a:lstStyle/>
          <a:p>
            <a:fld id="{D234C04E-F3E8-442E-A0C3-CB28A2BF3BB8}" type="datetimeFigureOut">
              <a:rPr lang="en-US" smtClean="0"/>
              <a:t>2/5/2020</a:t>
            </a:fld>
            <a:endParaRPr lang="en-US"/>
          </a:p>
        </p:txBody>
      </p:sp>
      <p:sp>
        <p:nvSpPr>
          <p:cNvPr id="6" name="Footer Placeholder 5">
            <a:extLst>
              <a:ext uri="{FF2B5EF4-FFF2-40B4-BE49-F238E27FC236}">
                <a16:creationId xmlns:a16="http://schemas.microsoft.com/office/drawing/2014/main" id="{19B636DF-E21F-45F5-AE4A-03EB2D6682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C34750-DEC3-45BA-A4EF-A06BE5A85742}"/>
              </a:ext>
            </a:extLst>
          </p:cNvPr>
          <p:cNvSpPr>
            <a:spLocks noGrp="1"/>
          </p:cNvSpPr>
          <p:nvPr>
            <p:ph type="sldNum" sz="quarter" idx="12"/>
          </p:nvPr>
        </p:nvSpPr>
        <p:spPr/>
        <p:txBody>
          <a:bodyPr/>
          <a:lstStyle/>
          <a:p>
            <a:fld id="{73B6578B-731D-46CF-BF3E-D0D79F2A5DA7}" type="slidenum">
              <a:rPr lang="en-US" smtClean="0"/>
              <a:t>‹#›</a:t>
            </a:fld>
            <a:endParaRPr lang="en-US"/>
          </a:p>
        </p:txBody>
      </p:sp>
    </p:spTree>
    <p:extLst>
      <p:ext uri="{BB962C8B-B14F-4D97-AF65-F5344CB8AC3E}">
        <p14:creationId xmlns:p14="http://schemas.microsoft.com/office/powerpoint/2010/main" val="151899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2132-085A-4133-A0B0-561AC80F2D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BC6D34-5788-4DB7-9B9B-9A52AA37A6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D5031D-AAB2-4947-91E1-917B661596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61E38C-3321-46EC-97D9-3DB2E9ACE5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D3C96C-86D7-4ABB-81DD-D83C349A18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90B09F-14C6-4A23-8FBB-118EA0A9E77D}"/>
              </a:ext>
            </a:extLst>
          </p:cNvPr>
          <p:cNvSpPr>
            <a:spLocks noGrp="1"/>
          </p:cNvSpPr>
          <p:nvPr>
            <p:ph type="dt" sz="half" idx="10"/>
          </p:nvPr>
        </p:nvSpPr>
        <p:spPr/>
        <p:txBody>
          <a:bodyPr/>
          <a:lstStyle/>
          <a:p>
            <a:fld id="{D234C04E-F3E8-442E-A0C3-CB28A2BF3BB8}" type="datetimeFigureOut">
              <a:rPr lang="en-US" smtClean="0"/>
              <a:t>2/5/2020</a:t>
            </a:fld>
            <a:endParaRPr lang="en-US"/>
          </a:p>
        </p:txBody>
      </p:sp>
      <p:sp>
        <p:nvSpPr>
          <p:cNvPr id="8" name="Footer Placeholder 7">
            <a:extLst>
              <a:ext uri="{FF2B5EF4-FFF2-40B4-BE49-F238E27FC236}">
                <a16:creationId xmlns:a16="http://schemas.microsoft.com/office/drawing/2014/main" id="{071BD66C-BE58-4D35-AC7B-1FDF7C6BAC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00BFEC-D4F5-420A-B1A2-B7BA75BA4E5B}"/>
              </a:ext>
            </a:extLst>
          </p:cNvPr>
          <p:cNvSpPr>
            <a:spLocks noGrp="1"/>
          </p:cNvSpPr>
          <p:nvPr>
            <p:ph type="sldNum" sz="quarter" idx="12"/>
          </p:nvPr>
        </p:nvSpPr>
        <p:spPr/>
        <p:txBody>
          <a:bodyPr/>
          <a:lstStyle/>
          <a:p>
            <a:fld id="{73B6578B-731D-46CF-BF3E-D0D79F2A5DA7}" type="slidenum">
              <a:rPr lang="en-US" smtClean="0"/>
              <a:t>‹#›</a:t>
            </a:fld>
            <a:endParaRPr lang="en-US"/>
          </a:p>
        </p:txBody>
      </p:sp>
    </p:spTree>
    <p:extLst>
      <p:ext uri="{BB962C8B-B14F-4D97-AF65-F5344CB8AC3E}">
        <p14:creationId xmlns:p14="http://schemas.microsoft.com/office/powerpoint/2010/main" val="2973089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C4F1-BC14-45AC-B215-95B2E14E59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18927D-64B0-487D-AC7E-29CD2C3BE471}"/>
              </a:ext>
            </a:extLst>
          </p:cNvPr>
          <p:cNvSpPr>
            <a:spLocks noGrp="1"/>
          </p:cNvSpPr>
          <p:nvPr>
            <p:ph type="dt" sz="half" idx="10"/>
          </p:nvPr>
        </p:nvSpPr>
        <p:spPr/>
        <p:txBody>
          <a:bodyPr/>
          <a:lstStyle/>
          <a:p>
            <a:fld id="{D234C04E-F3E8-442E-A0C3-CB28A2BF3BB8}" type="datetimeFigureOut">
              <a:rPr lang="en-US" smtClean="0"/>
              <a:t>2/5/2020</a:t>
            </a:fld>
            <a:endParaRPr lang="en-US"/>
          </a:p>
        </p:txBody>
      </p:sp>
      <p:sp>
        <p:nvSpPr>
          <p:cNvPr id="4" name="Footer Placeholder 3">
            <a:extLst>
              <a:ext uri="{FF2B5EF4-FFF2-40B4-BE49-F238E27FC236}">
                <a16:creationId xmlns:a16="http://schemas.microsoft.com/office/drawing/2014/main" id="{FD855ACE-19BF-418E-BE3F-6637E43AA9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C1564A-25BE-4B21-978B-8C42A5464E64}"/>
              </a:ext>
            </a:extLst>
          </p:cNvPr>
          <p:cNvSpPr>
            <a:spLocks noGrp="1"/>
          </p:cNvSpPr>
          <p:nvPr>
            <p:ph type="sldNum" sz="quarter" idx="12"/>
          </p:nvPr>
        </p:nvSpPr>
        <p:spPr/>
        <p:txBody>
          <a:bodyPr/>
          <a:lstStyle/>
          <a:p>
            <a:fld id="{73B6578B-731D-46CF-BF3E-D0D79F2A5DA7}" type="slidenum">
              <a:rPr lang="en-US" smtClean="0"/>
              <a:t>‹#›</a:t>
            </a:fld>
            <a:endParaRPr lang="en-US"/>
          </a:p>
        </p:txBody>
      </p:sp>
    </p:spTree>
    <p:extLst>
      <p:ext uri="{BB962C8B-B14F-4D97-AF65-F5344CB8AC3E}">
        <p14:creationId xmlns:p14="http://schemas.microsoft.com/office/powerpoint/2010/main" val="2142915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45C500-CB9F-4803-A97D-22853B8B1046}"/>
              </a:ext>
            </a:extLst>
          </p:cNvPr>
          <p:cNvSpPr>
            <a:spLocks noGrp="1"/>
          </p:cNvSpPr>
          <p:nvPr>
            <p:ph type="dt" sz="half" idx="10"/>
          </p:nvPr>
        </p:nvSpPr>
        <p:spPr/>
        <p:txBody>
          <a:bodyPr/>
          <a:lstStyle/>
          <a:p>
            <a:fld id="{D234C04E-F3E8-442E-A0C3-CB28A2BF3BB8}" type="datetimeFigureOut">
              <a:rPr lang="en-US" smtClean="0"/>
              <a:t>2/5/2020</a:t>
            </a:fld>
            <a:endParaRPr lang="en-US"/>
          </a:p>
        </p:txBody>
      </p:sp>
      <p:sp>
        <p:nvSpPr>
          <p:cNvPr id="3" name="Footer Placeholder 2">
            <a:extLst>
              <a:ext uri="{FF2B5EF4-FFF2-40B4-BE49-F238E27FC236}">
                <a16:creationId xmlns:a16="http://schemas.microsoft.com/office/drawing/2014/main" id="{9D9402D0-BC66-4CBE-AAAE-03D142FE2B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01DA41-A7D3-40F7-A68E-522CABE3333C}"/>
              </a:ext>
            </a:extLst>
          </p:cNvPr>
          <p:cNvSpPr>
            <a:spLocks noGrp="1"/>
          </p:cNvSpPr>
          <p:nvPr>
            <p:ph type="sldNum" sz="quarter" idx="12"/>
          </p:nvPr>
        </p:nvSpPr>
        <p:spPr/>
        <p:txBody>
          <a:bodyPr/>
          <a:lstStyle/>
          <a:p>
            <a:fld id="{73B6578B-731D-46CF-BF3E-D0D79F2A5DA7}" type="slidenum">
              <a:rPr lang="en-US" smtClean="0"/>
              <a:t>‹#›</a:t>
            </a:fld>
            <a:endParaRPr lang="en-US"/>
          </a:p>
        </p:txBody>
      </p:sp>
    </p:spTree>
    <p:extLst>
      <p:ext uri="{BB962C8B-B14F-4D97-AF65-F5344CB8AC3E}">
        <p14:creationId xmlns:p14="http://schemas.microsoft.com/office/powerpoint/2010/main" val="1327087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20EB3-0D47-47F2-A82E-E5DFB9C5A1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B257CB-8BBB-4397-A102-3B91FCB85F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B952AE-2B6C-4C6B-8F13-D2DF197F07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152E8-DEBB-4359-844E-9225C854839A}"/>
              </a:ext>
            </a:extLst>
          </p:cNvPr>
          <p:cNvSpPr>
            <a:spLocks noGrp="1"/>
          </p:cNvSpPr>
          <p:nvPr>
            <p:ph type="dt" sz="half" idx="10"/>
          </p:nvPr>
        </p:nvSpPr>
        <p:spPr/>
        <p:txBody>
          <a:bodyPr/>
          <a:lstStyle/>
          <a:p>
            <a:fld id="{D234C04E-F3E8-442E-A0C3-CB28A2BF3BB8}" type="datetimeFigureOut">
              <a:rPr lang="en-US" smtClean="0"/>
              <a:t>2/5/2020</a:t>
            </a:fld>
            <a:endParaRPr lang="en-US"/>
          </a:p>
        </p:txBody>
      </p:sp>
      <p:sp>
        <p:nvSpPr>
          <p:cNvPr id="6" name="Footer Placeholder 5">
            <a:extLst>
              <a:ext uri="{FF2B5EF4-FFF2-40B4-BE49-F238E27FC236}">
                <a16:creationId xmlns:a16="http://schemas.microsoft.com/office/drawing/2014/main" id="{B005FF6C-204F-4BB2-9256-417BA5200C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E79ED0-3ECA-4739-8E95-6490D6736091}"/>
              </a:ext>
            </a:extLst>
          </p:cNvPr>
          <p:cNvSpPr>
            <a:spLocks noGrp="1"/>
          </p:cNvSpPr>
          <p:nvPr>
            <p:ph type="sldNum" sz="quarter" idx="12"/>
          </p:nvPr>
        </p:nvSpPr>
        <p:spPr/>
        <p:txBody>
          <a:bodyPr/>
          <a:lstStyle/>
          <a:p>
            <a:fld id="{73B6578B-731D-46CF-BF3E-D0D79F2A5DA7}" type="slidenum">
              <a:rPr lang="en-US" smtClean="0"/>
              <a:t>‹#›</a:t>
            </a:fld>
            <a:endParaRPr lang="en-US"/>
          </a:p>
        </p:txBody>
      </p:sp>
    </p:spTree>
    <p:extLst>
      <p:ext uri="{BB962C8B-B14F-4D97-AF65-F5344CB8AC3E}">
        <p14:creationId xmlns:p14="http://schemas.microsoft.com/office/powerpoint/2010/main" val="206658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9A3B6-07DE-4BB4-8497-CD77EB9EEC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24B3DE-DD4D-4458-B9EE-DA8AE815F2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231B06-50E2-41E5-9D46-085C9DD5F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20FB2E-6C66-4EC3-AE22-E53754625939}"/>
              </a:ext>
            </a:extLst>
          </p:cNvPr>
          <p:cNvSpPr>
            <a:spLocks noGrp="1"/>
          </p:cNvSpPr>
          <p:nvPr>
            <p:ph type="dt" sz="half" idx="10"/>
          </p:nvPr>
        </p:nvSpPr>
        <p:spPr/>
        <p:txBody>
          <a:bodyPr/>
          <a:lstStyle/>
          <a:p>
            <a:fld id="{D234C04E-F3E8-442E-A0C3-CB28A2BF3BB8}" type="datetimeFigureOut">
              <a:rPr lang="en-US" smtClean="0"/>
              <a:t>2/5/2020</a:t>
            </a:fld>
            <a:endParaRPr lang="en-US"/>
          </a:p>
        </p:txBody>
      </p:sp>
      <p:sp>
        <p:nvSpPr>
          <p:cNvPr id="6" name="Footer Placeholder 5">
            <a:extLst>
              <a:ext uri="{FF2B5EF4-FFF2-40B4-BE49-F238E27FC236}">
                <a16:creationId xmlns:a16="http://schemas.microsoft.com/office/drawing/2014/main" id="{4A07D7D9-B13D-4D1B-A3F2-5C32604321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8DD213-A55C-4409-B2C4-66B36FAE68CF}"/>
              </a:ext>
            </a:extLst>
          </p:cNvPr>
          <p:cNvSpPr>
            <a:spLocks noGrp="1"/>
          </p:cNvSpPr>
          <p:nvPr>
            <p:ph type="sldNum" sz="quarter" idx="12"/>
          </p:nvPr>
        </p:nvSpPr>
        <p:spPr/>
        <p:txBody>
          <a:bodyPr/>
          <a:lstStyle/>
          <a:p>
            <a:fld id="{73B6578B-731D-46CF-BF3E-D0D79F2A5DA7}" type="slidenum">
              <a:rPr lang="en-US" smtClean="0"/>
              <a:t>‹#›</a:t>
            </a:fld>
            <a:endParaRPr lang="en-US"/>
          </a:p>
        </p:txBody>
      </p:sp>
    </p:spTree>
    <p:extLst>
      <p:ext uri="{BB962C8B-B14F-4D97-AF65-F5344CB8AC3E}">
        <p14:creationId xmlns:p14="http://schemas.microsoft.com/office/powerpoint/2010/main" val="166607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0445BC-DDA5-4811-A7E3-B1F0A879BB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0FCEBF-D517-44D5-8744-7D82CCC119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E4DFC-5F9C-48D2-A067-0ACBDEC282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34C04E-F3E8-442E-A0C3-CB28A2BF3BB8}" type="datetimeFigureOut">
              <a:rPr lang="en-US" smtClean="0"/>
              <a:t>2/5/2020</a:t>
            </a:fld>
            <a:endParaRPr lang="en-US"/>
          </a:p>
        </p:txBody>
      </p:sp>
      <p:sp>
        <p:nvSpPr>
          <p:cNvPr id="5" name="Footer Placeholder 4">
            <a:extLst>
              <a:ext uri="{FF2B5EF4-FFF2-40B4-BE49-F238E27FC236}">
                <a16:creationId xmlns:a16="http://schemas.microsoft.com/office/drawing/2014/main" id="{254B52E7-C398-4F2A-A7E5-45B816EC35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4F161D-FD53-4970-82A8-65FFB1EA7F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6578B-731D-46CF-BF3E-D0D79F2A5DA7}" type="slidenum">
              <a:rPr lang="en-US" smtClean="0"/>
              <a:t>‹#›</a:t>
            </a:fld>
            <a:endParaRPr lang="en-US"/>
          </a:p>
        </p:txBody>
      </p:sp>
    </p:spTree>
    <p:extLst>
      <p:ext uri="{BB962C8B-B14F-4D97-AF65-F5344CB8AC3E}">
        <p14:creationId xmlns:p14="http://schemas.microsoft.com/office/powerpoint/2010/main" val="2468105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D8CC2-9CED-44AB-A5F6-180C63145614}"/>
              </a:ext>
            </a:extLst>
          </p:cNvPr>
          <p:cNvSpPr>
            <a:spLocks noGrp="1"/>
          </p:cNvSpPr>
          <p:nvPr>
            <p:ph type="title"/>
          </p:nvPr>
        </p:nvSpPr>
        <p:spPr/>
        <p:txBody>
          <a:bodyPr/>
          <a:lstStyle/>
          <a:p>
            <a:r>
              <a:rPr lang="en-US" dirty="0"/>
              <a:t> Morphological </a:t>
            </a:r>
          </a:p>
        </p:txBody>
      </p:sp>
      <p:sp>
        <p:nvSpPr>
          <p:cNvPr id="3" name="Content Placeholder 2">
            <a:extLst>
              <a:ext uri="{FF2B5EF4-FFF2-40B4-BE49-F238E27FC236}">
                <a16:creationId xmlns:a16="http://schemas.microsoft.com/office/drawing/2014/main" id="{47EDBE84-1EE5-4CBF-8F6B-B8E697201F43}"/>
              </a:ext>
            </a:extLst>
          </p:cNvPr>
          <p:cNvSpPr>
            <a:spLocks noGrp="1"/>
          </p:cNvSpPr>
          <p:nvPr>
            <p:ph idx="1"/>
          </p:nvPr>
        </p:nvSpPr>
        <p:spPr/>
        <p:txBody>
          <a:bodyPr>
            <a:normAutofit fontScale="92500" lnSpcReduction="20000"/>
          </a:bodyPr>
          <a:lstStyle/>
          <a:p>
            <a:r>
              <a:rPr lang="en-US" dirty="0"/>
              <a:t> Morphological operations apply a structuring element to an input image, creating an output image of the same size. In a morphological operation, the value of each pixel in the output image is based on a comparison of the corresponding pixel in the input image with its neighbors.</a:t>
            </a:r>
          </a:p>
          <a:p>
            <a:r>
              <a:rPr lang="en-US" dirty="0"/>
              <a:t>Morphological operations rely only on the relative ordering of pixel values, not on their numerical values, and therefore are especially suited to the processing of binary images.</a:t>
            </a:r>
          </a:p>
          <a:p>
            <a:r>
              <a:rPr lang="en-US" dirty="0"/>
              <a:t>Morphological techniques probe an image with a small shape or template called a </a:t>
            </a:r>
            <a:r>
              <a:rPr lang="en-US" b="1" dirty="0"/>
              <a:t>structuring element</a:t>
            </a:r>
            <a:r>
              <a:rPr lang="en-US" dirty="0"/>
              <a:t>. The structuring element is positioned at all possible locations in the image and it is compared with the corresponding </a:t>
            </a:r>
            <a:r>
              <a:rPr lang="en-US" dirty="0" err="1"/>
              <a:t>neighbourhood</a:t>
            </a:r>
            <a:r>
              <a:rPr lang="en-US" dirty="0"/>
              <a:t> of pixels. Some operations test whether the element "fits" within the </a:t>
            </a:r>
            <a:r>
              <a:rPr lang="en-US" dirty="0" err="1"/>
              <a:t>neighbourhood</a:t>
            </a:r>
            <a:r>
              <a:rPr lang="en-US" dirty="0"/>
              <a:t>, while others test whether it "hits" or intersects the </a:t>
            </a:r>
            <a:r>
              <a:rPr lang="en-US" dirty="0" err="1"/>
              <a:t>neighbourhood</a:t>
            </a:r>
            <a:r>
              <a:rPr lang="en-US" dirty="0"/>
              <a:t>:</a:t>
            </a:r>
          </a:p>
        </p:txBody>
      </p:sp>
    </p:spTree>
    <p:extLst>
      <p:ext uri="{BB962C8B-B14F-4D97-AF65-F5344CB8AC3E}">
        <p14:creationId xmlns:p14="http://schemas.microsoft.com/office/powerpoint/2010/main" val="2196409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29E00-A423-43E9-B0D9-5C2DD5251D50}"/>
              </a:ext>
            </a:extLst>
          </p:cNvPr>
          <p:cNvSpPr>
            <a:spLocks noGrp="1"/>
          </p:cNvSpPr>
          <p:nvPr>
            <p:ph type="title"/>
          </p:nvPr>
        </p:nvSpPr>
        <p:spPr/>
        <p:txBody>
          <a:bodyPr/>
          <a:lstStyle/>
          <a:p>
            <a:r>
              <a:rPr lang="en-US" dirty="0"/>
              <a:t>Erosion</a:t>
            </a:r>
            <a:br>
              <a:rPr lang="en-US" dirty="0"/>
            </a:b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2859C17A-8C0D-422D-A854-9E7C942FC0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46603" y="1197940"/>
            <a:ext cx="5578323" cy="3162574"/>
          </a:xfrm>
        </p:spPr>
      </p:pic>
      <p:sp>
        <p:nvSpPr>
          <p:cNvPr id="8" name="TextBox 7">
            <a:extLst>
              <a:ext uri="{FF2B5EF4-FFF2-40B4-BE49-F238E27FC236}">
                <a16:creationId xmlns:a16="http://schemas.microsoft.com/office/drawing/2014/main" id="{7290B62A-0B1A-42AD-AE53-090540ED7A20}"/>
              </a:ext>
            </a:extLst>
          </p:cNvPr>
          <p:cNvSpPr txBox="1"/>
          <p:nvPr/>
        </p:nvSpPr>
        <p:spPr>
          <a:xfrm>
            <a:off x="838200" y="1136111"/>
            <a:ext cx="4143375" cy="5632311"/>
          </a:xfrm>
          <a:prstGeom prst="rect">
            <a:avLst/>
          </a:prstGeom>
          <a:noFill/>
        </p:spPr>
        <p:txBody>
          <a:bodyPr wrap="square" rtlCol="0">
            <a:spAutoFit/>
          </a:bodyPr>
          <a:lstStyle/>
          <a:p>
            <a:pPr lvl="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The </a:t>
            </a:r>
            <a:r>
              <a:rPr lang="en-US" altLang="en-US" b="1" dirty="0">
                <a:solidFill>
                  <a:srgbClr val="000000"/>
                </a:solidFill>
                <a:latin typeface="Times New Roman" panose="02020603050405020304" pitchFamily="18" charset="0"/>
                <a:cs typeface="Times New Roman" panose="02020603050405020304" pitchFamily="18" charset="0"/>
              </a:rPr>
              <a:t>erosion</a:t>
            </a:r>
            <a:r>
              <a:rPr lang="en-US" altLang="en-US" dirty="0">
                <a:solidFill>
                  <a:srgbClr val="000000"/>
                </a:solidFill>
                <a:latin typeface="Times New Roman" panose="02020603050405020304" pitchFamily="18" charset="0"/>
                <a:cs typeface="Times New Roman" panose="02020603050405020304" pitchFamily="18" charset="0"/>
              </a:rPr>
              <a:t> of a binary image </a:t>
            </a:r>
            <a:r>
              <a:rPr lang="en-US" altLang="en-US" i="1" dirty="0">
                <a:solidFill>
                  <a:srgbClr val="000000"/>
                </a:solidFill>
                <a:latin typeface="Times New Roman" panose="02020603050405020304" pitchFamily="18" charset="0"/>
                <a:cs typeface="Times New Roman" panose="02020603050405020304" pitchFamily="18" charset="0"/>
              </a:rPr>
              <a:t>f</a:t>
            </a:r>
            <a:r>
              <a:rPr lang="en-US" altLang="en-US" dirty="0">
                <a:solidFill>
                  <a:srgbClr val="000000"/>
                </a:solidFill>
                <a:latin typeface="Times New Roman" panose="02020603050405020304" pitchFamily="18" charset="0"/>
                <a:cs typeface="Times New Roman" panose="02020603050405020304" pitchFamily="18" charset="0"/>
              </a:rPr>
              <a:t> by a structuring element </a:t>
            </a:r>
            <a:r>
              <a:rPr lang="en-US" altLang="en-US" i="1" dirty="0">
                <a:solidFill>
                  <a:srgbClr val="000000"/>
                </a:solidFill>
                <a:latin typeface="Times New Roman" panose="02020603050405020304" pitchFamily="18" charset="0"/>
                <a:cs typeface="Times New Roman" panose="02020603050405020304" pitchFamily="18" charset="0"/>
              </a:rPr>
              <a:t>s</a:t>
            </a:r>
            <a:r>
              <a:rPr lang="en-US" altLang="en-US" dirty="0">
                <a:solidFill>
                  <a:srgbClr val="000000"/>
                </a:solidFill>
                <a:latin typeface="Times New Roman" panose="02020603050405020304" pitchFamily="18" charset="0"/>
                <a:cs typeface="Times New Roman" panose="02020603050405020304" pitchFamily="18" charset="0"/>
              </a:rPr>
              <a:t> (denoted               ) produces a new binary image </a:t>
            </a:r>
            <a:r>
              <a:rPr lang="en-US" altLang="en-US" i="1" dirty="0">
                <a:solidFill>
                  <a:srgbClr val="000000"/>
                </a:solidFill>
                <a:latin typeface="Times New Roman" panose="02020603050405020304" pitchFamily="18" charset="0"/>
                <a:cs typeface="Times New Roman" panose="02020603050405020304" pitchFamily="18" charset="0"/>
              </a:rPr>
              <a:t>g</a:t>
            </a:r>
            <a:r>
              <a:rPr lang="en-US" altLang="en-US" dirty="0">
                <a:solidFill>
                  <a:srgbClr val="000000"/>
                </a:solidFill>
                <a:latin typeface="Times New Roman" panose="02020603050405020304" pitchFamily="18" charset="0"/>
                <a:cs typeface="Times New Roman" panose="02020603050405020304" pitchFamily="18" charset="0"/>
              </a:rPr>
              <a:t> = </a:t>
            </a:r>
            <a:r>
              <a:rPr lang="en-US" altLang="en-US" i="1" dirty="0">
                <a:solidFill>
                  <a:srgbClr val="000000"/>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cs typeface="Times New Roman" panose="02020603050405020304" pitchFamily="18" charset="0"/>
              </a:rPr>
              <a:t> with ones in all locations (</a:t>
            </a:r>
            <a:r>
              <a:rPr lang="en-US" altLang="en-US" i="1" dirty="0" err="1">
                <a:solidFill>
                  <a:srgbClr val="000000"/>
                </a:solidFill>
                <a:latin typeface="Times New Roman" panose="02020603050405020304" pitchFamily="18" charset="0"/>
                <a:cs typeface="Times New Roman" panose="02020603050405020304" pitchFamily="18" charset="0"/>
              </a:rPr>
              <a:t>x,y</a:t>
            </a:r>
            <a:r>
              <a:rPr lang="en-US" altLang="en-US" dirty="0">
                <a:solidFill>
                  <a:srgbClr val="000000"/>
                </a:solidFill>
                <a:latin typeface="Times New Roman" panose="02020603050405020304" pitchFamily="18" charset="0"/>
                <a:cs typeface="Times New Roman" panose="02020603050405020304" pitchFamily="18" charset="0"/>
              </a:rPr>
              <a:t>) of a structuring element's origin at which that structuring element </a:t>
            </a:r>
            <a:r>
              <a:rPr lang="en-US" altLang="en-US" i="1" dirty="0">
                <a:solidFill>
                  <a:srgbClr val="000000"/>
                </a:solidFill>
                <a:latin typeface="Times New Roman" panose="02020603050405020304" pitchFamily="18" charset="0"/>
                <a:cs typeface="Times New Roman" panose="02020603050405020304" pitchFamily="18" charset="0"/>
              </a:rPr>
              <a:t>s</a:t>
            </a:r>
            <a:r>
              <a:rPr lang="en-US" altLang="en-US" dirty="0">
                <a:solidFill>
                  <a:srgbClr val="000000"/>
                </a:solidFill>
                <a:latin typeface="Times New Roman" panose="02020603050405020304" pitchFamily="18" charset="0"/>
                <a:cs typeface="Times New Roman" panose="02020603050405020304" pitchFamily="18" charset="0"/>
              </a:rPr>
              <a:t> fits the input image </a:t>
            </a:r>
            <a:r>
              <a:rPr lang="en-US" altLang="en-US" i="1" dirty="0">
                <a:solidFill>
                  <a:srgbClr val="000000"/>
                </a:solidFill>
                <a:latin typeface="Times New Roman" panose="02020603050405020304" pitchFamily="18" charset="0"/>
                <a:cs typeface="Times New Roman" panose="02020603050405020304" pitchFamily="18" charset="0"/>
              </a:rPr>
              <a:t>f</a:t>
            </a:r>
            <a:r>
              <a:rPr lang="en-US" altLang="en-US" dirty="0">
                <a:solidFill>
                  <a:srgbClr val="000000"/>
                </a:solidFill>
                <a:latin typeface="Times New Roman" panose="02020603050405020304" pitchFamily="18" charset="0"/>
                <a:cs typeface="Times New Roman" panose="02020603050405020304" pitchFamily="18" charset="0"/>
              </a:rPr>
              <a:t>, i.e. </a:t>
            </a:r>
            <a:r>
              <a:rPr lang="en-US" altLang="en-US" i="1" dirty="0">
                <a:solidFill>
                  <a:srgbClr val="000000"/>
                </a:solidFill>
                <a:latin typeface="Times New Roman" panose="02020603050405020304" pitchFamily="18" charset="0"/>
                <a:cs typeface="Times New Roman" panose="02020603050405020304" pitchFamily="18" charset="0"/>
              </a:rPr>
              <a:t>g(</a:t>
            </a:r>
            <a:r>
              <a:rPr lang="en-US" altLang="en-US" i="1" dirty="0" err="1">
                <a:solidFill>
                  <a:srgbClr val="000000"/>
                </a:solidFill>
                <a:latin typeface="Times New Roman" panose="02020603050405020304" pitchFamily="18" charset="0"/>
                <a:cs typeface="Times New Roman" panose="02020603050405020304" pitchFamily="18" charset="0"/>
              </a:rPr>
              <a:t>x,y</a:t>
            </a:r>
            <a:r>
              <a:rPr lang="en-US" altLang="en-US" i="1" dirty="0">
                <a:solidFill>
                  <a:srgbClr val="000000"/>
                </a:solidFill>
                <a:latin typeface="Times New Roman" panose="02020603050405020304" pitchFamily="18" charset="0"/>
                <a:cs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 = 1 is </a:t>
            </a:r>
            <a:r>
              <a:rPr lang="en-US" altLang="en-US" i="1" dirty="0">
                <a:solidFill>
                  <a:srgbClr val="000000"/>
                </a:solidFill>
                <a:latin typeface="Times New Roman" panose="02020603050405020304" pitchFamily="18" charset="0"/>
                <a:cs typeface="Times New Roman" panose="02020603050405020304" pitchFamily="18" charset="0"/>
              </a:rPr>
              <a:t>s</a:t>
            </a:r>
            <a:r>
              <a:rPr lang="en-US" altLang="en-US" dirty="0">
                <a:solidFill>
                  <a:srgbClr val="000000"/>
                </a:solidFill>
                <a:latin typeface="Times New Roman" panose="02020603050405020304" pitchFamily="18" charset="0"/>
                <a:cs typeface="Times New Roman" panose="02020603050405020304" pitchFamily="18" charset="0"/>
              </a:rPr>
              <a:t> fits </a:t>
            </a:r>
            <a:r>
              <a:rPr lang="en-US" altLang="en-US" i="1" dirty="0">
                <a:solidFill>
                  <a:srgbClr val="000000"/>
                </a:solidFill>
                <a:latin typeface="Times New Roman" panose="02020603050405020304" pitchFamily="18" charset="0"/>
                <a:cs typeface="Times New Roman" panose="02020603050405020304" pitchFamily="18" charset="0"/>
              </a:rPr>
              <a:t>f</a:t>
            </a:r>
            <a:r>
              <a:rPr lang="en-US" altLang="en-US" dirty="0">
                <a:solidFill>
                  <a:srgbClr val="000000"/>
                </a:solidFill>
                <a:latin typeface="Times New Roman" panose="02020603050405020304" pitchFamily="18" charset="0"/>
                <a:cs typeface="Times New Roman" panose="02020603050405020304" pitchFamily="18" charset="0"/>
              </a:rPr>
              <a:t> and 0 otherwise, repeating for all pixel coordinates (</a:t>
            </a:r>
            <a:r>
              <a:rPr lang="en-US" altLang="en-US" i="1" dirty="0" err="1">
                <a:solidFill>
                  <a:srgbClr val="000000"/>
                </a:solidFill>
                <a:latin typeface="Times New Roman" panose="02020603050405020304" pitchFamily="18" charset="0"/>
                <a:cs typeface="Times New Roman" panose="02020603050405020304" pitchFamily="18" charset="0"/>
              </a:rPr>
              <a:t>x,y</a:t>
            </a:r>
            <a:r>
              <a:rPr lang="en-US" altLang="en-US" dirty="0">
                <a:solidFill>
                  <a:srgbClr val="000000"/>
                </a:solidFill>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pPr>
            <a:endParaRPr lang="en-US" altLang="en-US" dirty="0">
              <a:solidFill>
                <a:srgbClr val="00000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Erosion removes small-scale details from a binary image but simultaneously reduces the size of regions of interest, too. By subtracting the eroded image from the original image, boundaries of each region can be found: </a:t>
            </a:r>
            <a:r>
              <a:rPr lang="en-US" altLang="en-US" i="1" dirty="0">
                <a:solidFill>
                  <a:srgbClr val="000000"/>
                </a:solidFill>
                <a:latin typeface="Times New Roman" panose="02020603050405020304" pitchFamily="18" charset="0"/>
                <a:cs typeface="Times New Roman" panose="02020603050405020304" pitchFamily="18" charset="0"/>
              </a:rPr>
              <a:t>b</a:t>
            </a:r>
            <a:r>
              <a:rPr lang="en-US" altLang="en-US" dirty="0">
                <a:solidFill>
                  <a:srgbClr val="000000"/>
                </a:solidFill>
                <a:latin typeface="Times New Roman" panose="02020603050405020304" pitchFamily="18" charset="0"/>
                <a:cs typeface="Times New Roman" panose="02020603050405020304" pitchFamily="18" charset="0"/>
              </a:rPr>
              <a:t> = </a:t>
            </a:r>
            <a:r>
              <a:rPr lang="en-US" altLang="en-US" i="1" dirty="0">
                <a:solidFill>
                  <a:srgbClr val="000000"/>
                </a:solidFill>
                <a:latin typeface="Times New Roman" panose="02020603050405020304" pitchFamily="18" charset="0"/>
                <a:cs typeface="Times New Roman" panose="02020603050405020304" pitchFamily="18" charset="0"/>
              </a:rPr>
              <a:t>f − (           )</a:t>
            </a:r>
            <a:r>
              <a:rPr lang="en-US" altLang="en-US" dirty="0">
                <a:solidFill>
                  <a:srgbClr val="000000"/>
                </a:solidFill>
                <a:latin typeface="Times New Roman" panose="02020603050405020304" pitchFamily="18" charset="0"/>
                <a:cs typeface="Times New Roman" panose="02020603050405020304" pitchFamily="18" charset="0"/>
              </a:rPr>
              <a:t> where </a:t>
            </a:r>
            <a:r>
              <a:rPr lang="en-US" altLang="en-US" i="1" dirty="0">
                <a:solidFill>
                  <a:srgbClr val="000000"/>
                </a:solidFill>
                <a:latin typeface="Times New Roman" panose="02020603050405020304" pitchFamily="18" charset="0"/>
                <a:cs typeface="Times New Roman" panose="02020603050405020304" pitchFamily="18" charset="0"/>
              </a:rPr>
              <a:t>f</a:t>
            </a:r>
            <a:r>
              <a:rPr lang="en-US" altLang="en-US" dirty="0">
                <a:solidFill>
                  <a:srgbClr val="000000"/>
                </a:solidFill>
                <a:latin typeface="Times New Roman" panose="02020603050405020304" pitchFamily="18" charset="0"/>
                <a:cs typeface="Times New Roman" panose="02020603050405020304" pitchFamily="18" charset="0"/>
              </a:rPr>
              <a:t> is an image of the regions, </a:t>
            </a:r>
            <a:r>
              <a:rPr lang="en-US" altLang="en-US" i="1" dirty="0">
                <a:solidFill>
                  <a:srgbClr val="000000"/>
                </a:solidFill>
                <a:latin typeface="Times New Roman" panose="02020603050405020304" pitchFamily="18" charset="0"/>
                <a:cs typeface="Times New Roman" panose="02020603050405020304" pitchFamily="18" charset="0"/>
              </a:rPr>
              <a:t>s</a:t>
            </a:r>
            <a:r>
              <a:rPr lang="en-US" altLang="en-US" dirty="0">
                <a:solidFill>
                  <a:srgbClr val="000000"/>
                </a:solidFill>
                <a:latin typeface="Times New Roman" panose="02020603050405020304" pitchFamily="18" charset="0"/>
                <a:cs typeface="Times New Roman" panose="02020603050405020304" pitchFamily="18" charset="0"/>
              </a:rPr>
              <a:t> is a 3×3 structuring element, and </a:t>
            </a:r>
            <a:r>
              <a:rPr lang="en-US" altLang="en-US" i="1" dirty="0">
                <a:solidFill>
                  <a:srgbClr val="000000"/>
                </a:solidFill>
                <a:latin typeface="Times New Roman" panose="02020603050405020304" pitchFamily="18" charset="0"/>
                <a:cs typeface="Times New Roman" panose="02020603050405020304" pitchFamily="18" charset="0"/>
              </a:rPr>
              <a:t>b</a:t>
            </a:r>
            <a:r>
              <a:rPr lang="en-US" altLang="en-US" dirty="0">
                <a:solidFill>
                  <a:srgbClr val="000000"/>
                </a:solidFill>
                <a:latin typeface="Times New Roman" panose="02020603050405020304" pitchFamily="18" charset="0"/>
                <a:cs typeface="Times New Roman" panose="02020603050405020304" pitchFamily="18" charset="0"/>
              </a:rPr>
              <a:t> is an image of the region boundaries.</a:t>
            </a:r>
            <a:r>
              <a:rPr lang="en-US" altLang="en-US" dirty="0"/>
              <a:t> </a:t>
            </a:r>
            <a:endParaRPr lang="en-US" altLang="en-US" dirty="0">
              <a:latin typeface="Arial" panose="020B0604020202020204" pitchFamily="34" charset="0"/>
            </a:endParaRPr>
          </a:p>
          <a:p>
            <a:pPr lvl="0" eaLnBrk="0" fontAlgn="base" hangingPunct="0">
              <a:spcBef>
                <a:spcPct val="0"/>
              </a:spcBef>
              <a:spcAft>
                <a:spcPct val="0"/>
              </a:spcAft>
            </a:pPr>
            <a:r>
              <a:rPr lang="en-US" altLang="en-US" dirty="0"/>
              <a:t> </a:t>
            </a:r>
          </a:p>
          <a:p>
            <a:pPr lvl="0" eaLnBrk="0" fontAlgn="base" hangingPunct="0">
              <a:spcBef>
                <a:spcPct val="0"/>
              </a:spcBef>
              <a:spcAft>
                <a:spcPct val="0"/>
              </a:spcAft>
            </a:pPr>
            <a:endParaRPr lang="en-US" altLang="en-US" dirty="0">
              <a:latin typeface="Arial" panose="020B0604020202020204" pitchFamily="34" charset="0"/>
            </a:endParaRPr>
          </a:p>
        </p:txBody>
      </p:sp>
      <p:sp>
        <p:nvSpPr>
          <p:cNvPr id="9" name="Rectangle 3">
            <a:extLst>
              <a:ext uri="{FF2B5EF4-FFF2-40B4-BE49-F238E27FC236}">
                <a16:creationId xmlns:a16="http://schemas.microsoft.com/office/drawing/2014/main" id="{8080B474-8510-4B2F-AE32-D3D3DA8D0DE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a:extLst>
              <a:ext uri="{FF2B5EF4-FFF2-40B4-BE49-F238E27FC236}">
                <a16:creationId xmlns:a16="http://schemas.microsoft.com/office/drawing/2014/main" id="{B59C0F1D-9EAD-4D43-828D-2211219F0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136525"/>
            <a:ext cx="114300" cy="1143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43741BC8-2BBC-4D73-B3C3-5DEB26185A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8738" y="-136525"/>
            <a:ext cx="114300" cy="1143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60F0ED0-A949-4221-A99E-1BDE03630F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1991" y="1428227"/>
            <a:ext cx="490908" cy="278926"/>
          </a:xfrm>
          <a:prstGeom prst="rect">
            <a:avLst/>
          </a:prstGeom>
        </p:spPr>
      </p:pic>
      <p:pic>
        <p:nvPicPr>
          <p:cNvPr id="14" name="Picture 13">
            <a:extLst>
              <a:ext uri="{FF2B5EF4-FFF2-40B4-BE49-F238E27FC236}">
                <a16:creationId xmlns:a16="http://schemas.microsoft.com/office/drawing/2014/main" id="{9991CD9A-2D61-4B84-878D-BB355F5E82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1465" y="1747038"/>
            <a:ext cx="490908" cy="278926"/>
          </a:xfrm>
          <a:prstGeom prst="rect">
            <a:avLst/>
          </a:prstGeom>
        </p:spPr>
      </p:pic>
      <p:pic>
        <p:nvPicPr>
          <p:cNvPr id="1031" name="Picture 7">
            <a:extLst>
              <a:ext uri="{FF2B5EF4-FFF2-40B4-BE49-F238E27FC236}">
                <a16:creationId xmlns:a16="http://schemas.microsoft.com/office/drawing/2014/main" id="{B50108FC-CA45-4AD9-AE8E-0BB098270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8975" y="-136525"/>
            <a:ext cx="114300" cy="1143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31F0ACBE-BCD5-4615-8717-BF49D50238DE}"/>
              </a:ext>
            </a:extLst>
          </p:cNvPr>
          <p:cNvPicPr>
            <a:picLocks noChangeAspect="1"/>
          </p:cNvPicPr>
          <p:nvPr/>
        </p:nvPicPr>
        <p:blipFill>
          <a:blip r:embed="rId5"/>
          <a:stretch>
            <a:fillRect/>
          </a:stretch>
        </p:blipFill>
        <p:spPr>
          <a:xfrm>
            <a:off x="3059708" y="5062162"/>
            <a:ext cx="493819" cy="280440"/>
          </a:xfrm>
          <a:prstGeom prst="rect">
            <a:avLst/>
          </a:prstGeom>
        </p:spPr>
      </p:pic>
    </p:spTree>
    <p:extLst>
      <p:ext uri="{BB962C8B-B14F-4D97-AF65-F5344CB8AC3E}">
        <p14:creationId xmlns:p14="http://schemas.microsoft.com/office/powerpoint/2010/main" val="3308214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AE620-B803-4F69-8371-E894310F9C08}"/>
              </a:ext>
            </a:extLst>
          </p:cNvPr>
          <p:cNvSpPr>
            <a:spLocks noGrp="1"/>
          </p:cNvSpPr>
          <p:nvPr>
            <p:ph type="title"/>
          </p:nvPr>
        </p:nvSpPr>
        <p:spPr/>
        <p:txBody>
          <a:bodyPr/>
          <a:lstStyle/>
          <a:p>
            <a:r>
              <a:rPr lang="en-US" altLang="en-US" b="1" dirty="0">
                <a:solidFill>
                  <a:srgbClr val="000000"/>
                </a:solidFill>
                <a:latin typeface="Times New Roman" panose="02020603050405020304" pitchFamily="18" charset="0"/>
                <a:cs typeface="Times New Roman" panose="02020603050405020304" pitchFamily="18" charset="0"/>
              </a:rPr>
              <a:t>opening</a:t>
            </a:r>
            <a:endParaRPr lang="en-US" dirty="0"/>
          </a:p>
        </p:txBody>
      </p:sp>
      <p:sp>
        <p:nvSpPr>
          <p:cNvPr id="3" name="Content Placeholder 2">
            <a:extLst>
              <a:ext uri="{FF2B5EF4-FFF2-40B4-BE49-F238E27FC236}">
                <a16:creationId xmlns:a16="http://schemas.microsoft.com/office/drawing/2014/main" id="{459A89D9-8690-4C1F-A06C-B603DE26A9B0}"/>
              </a:ext>
            </a:extLst>
          </p:cNvPr>
          <p:cNvSpPr>
            <a:spLocks noGrp="1"/>
          </p:cNvSpPr>
          <p:nvPr>
            <p:ph idx="1"/>
          </p:nvPr>
        </p:nvSpPr>
        <p:spPr/>
        <p:txBody>
          <a:bodyPr/>
          <a:lstStyle/>
          <a:p>
            <a:r>
              <a:rPr lang="en-US" altLang="en-US" dirty="0">
                <a:solidFill>
                  <a:srgbClr val="000000"/>
                </a:solidFill>
                <a:latin typeface="Times New Roman" panose="02020603050405020304" pitchFamily="18" charset="0"/>
                <a:cs typeface="Times New Roman" panose="02020603050405020304" pitchFamily="18" charset="0"/>
              </a:rPr>
              <a:t>The </a:t>
            </a:r>
            <a:r>
              <a:rPr lang="en-US" altLang="en-US" b="1" dirty="0">
                <a:solidFill>
                  <a:srgbClr val="000000"/>
                </a:solidFill>
                <a:latin typeface="Times New Roman" panose="02020603050405020304" pitchFamily="18" charset="0"/>
                <a:cs typeface="Times New Roman" panose="02020603050405020304" pitchFamily="18" charset="0"/>
              </a:rPr>
              <a:t>opening</a:t>
            </a:r>
            <a:r>
              <a:rPr lang="en-US" altLang="en-US" dirty="0">
                <a:solidFill>
                  <a:srgbClr val="000000"/>
                </a:solidFill>
                <a:latin typeface="Times New Roman" panose="02020603050405020304" pitchFamily="18" charset="0"/>
                <a:cs typeface="Times New Roman" panose="02020603050405020304" pitchFamily="18" charset="0"/>
              </a:rPr>
              <a:t> of an image </a:t>
            </a:r>
            <a:r>
              <a:rPr lang="en-US" altLang="en-US" i="1" dirty="0">
                <a:solidFill>
                  <a:srgbClr val="000000"/>
                </a:solidFill>
                <a:latin typeface="Times New Roman" panose="02020603050405020304" pitchFamily="18" charset="0"/>
                <a:cs typeface="Times New Roman" panose="02020603050405020304" pitchFamily="18" charset="0"/>
              </a:rPr>
              <a:t>f</a:t>
            </a:r>
            <a:r>
              <a:rPr lang="en-US" altLang="en-US" dirty="0">
                <a:solidFill>
                  <a:srgbClr val="000000"/>
                </a:solidFill>
                <a:latin typeface="Times New Roman" panose="02020603050405020304" pitchFamily="18" charset="0"/>
                <a:cs typeface="Times New Roman" panose="02020603050405020304" pitchFamily="18" charset="0"/>
              </a:rPr>
              <a:t>  by a structuring element </a:t>
            </a:r>
            <a:r>
              <a:rPr lang="en-US" altLang="en-US" i="1" dirty="0">
                <a:solidFill>
                  <a:srgbClr val="000000"/>
                </a:solidFill>
                <a:latin typeface="Times New Roman" panose="02020603050405020304" pitchFamily="18" charset="0"/>
                <a:cs typeface="Times New Roman" panose="02020603050405020304" pitchFamily="18" charset="0"/>
              </a:rPr>
              <a:t>s</a:t>
            </a:r>
            <a:r>
              <a:rPr lang="en-US" altLang="en-US" dirty="0">
                <a:solidFill>
                  <a:srgbClr val="000000"/>
                </a:solidFill>
                <a:latin typeface="Times New Roman" panose="02020603050405020304" pitchFamily="18" charset="0"/>
                <a:cs typeface="Times New Roman" panose="02020603050405020304" pitchFamily="18" charset="0"/>
              </a:rPr>
              <a:t> (denoted by </a:t>
            </a:r>
            <a:r>
              <a:rPr lang="en-US" altLang="en-US" i="1" dirty="0">
                <a:solidFill>
                  <a:srgbClr val="000000"/>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cs typeface="Times New Roman" panose="02020603050405020304" pitchFamily="18" charset="0"/>
              </a:rPr>
              <a:t>) is an erosion followed by a dilation:</a:t>
            </a:r>
            <a:r>
              <a:rPr lang="en-US" altLang="en-US" dirty="0"/>
              <a:t> </a:t>
            </a:r>
          </a:p>
          <a:p>
            <a:endParaRPr lang="en-US" altLang="en-US" dirty="0">
              <a:latin typeface="Arial" panose="020B0604020202020204" pitchFamily="34" charset="0"/>
            </a:endParaRPr>
          </a:p>
          <a:p>
            <a:r>
              <a:rPr lang="en-US" dirty="0"/>
              <a:t>Opening is so called because it can open up a gap between objects connected by a thin bridge of pixels. Any regions that have survived the erosion are restored to their original size by the dilation</a:t>
            </a:r>
          </a:p>
        </p:txBody>
      </p:sp>
      <p:pic>
        <p:nvPicPr>
          <p:cNvPr id="3074" name="Picture 2">
            <a:extLst>
              <a:ext uri="{FF2B5EF4-FFF2-40B4-BE49-F238E27FC236}">
                <a16:creationId xmlns:a16="http://schemas.microsoft.com/office/drawing/2014/main" id="{FF3C7E1E-E0AD-4335-B7CE-604D305BBA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6350" y="-136525"/>
            <a:ext cx="57150" cy="571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CAECA70-FA27-4B79-9F33-0D50BEC1B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0369" y="2281296"/>
            <a:ext cx="605580" cy="360076"/>
          </a:xfrm>
          <a:prstGeom prst="rect">
            <a:avLst/>
          </a:prstGeom>
        </p:spPr>
      </p:pic>
      <p:pic>
        <p:nvPicPr>
          <p:cNvPr id="8" name="Picture 7">
            <a:extLst>
              <a:ext uri="{FF2B5EF4-FFF2-40B4-BE49-F238E27FC236}">
                <a16:creationId xmlns:a16="http://schemas.microsoft.com/office/drawing/2014/main" id="{2C3040EE-6AAA-4E88-A4E7-41BD18FAE0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0095" y="2812512"/>
            <a:ext cx="3697120" cy="489981"/>
          </a:xfrm>
          <a:prstGeom prst="rect">
            <a:avLst/>
          </a:prstGeom>
        </p:spPr>
      </p:pic>
    </p:spTree>
    <p:extLst>
      <p:ext uri="{BB962C8B-B14F-4D97-AF65-F5344CB8AC3E}">
        <p14:creationId xmlns:p14="http://schemas.microsoft.com/office/powerpoint/2010/main" val="2904717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56EFB-6B9E-4294-AB04-EA8FB45F69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3FB5FA-1A49-48BD-B142-A7AE92998A30}"/>
              </a:ext>
            </a:extLst>
          </p:cNvPr>
          <p:cNvSpPr>
            <a:spLocks noGrp="1"/>
          </p:cNvSpPr>
          <p:nvPr>
            <p:ph idx="1"/>
          </p:nvPr>
        </p:nvSpPr>
        <p:spPr/>
        <p:txBody>
          <a:bodyPr/>
          <a:lstStyle/>
          <a:p>
            <a:r>
              <a:rPr lang="en-US" dirty="0"/>
              <a:t>The </a:t>
            </a:r>
            <a:r>
              <a:rPr lang="en-US" b="1" dirty="0"/>
              <a:t>closing</a:t>
            </a:r>
            <a:r>
              <a:rPr lang="en-US" dirty="0"/>
              <a:t> of an image </a:t>
            </a:r>
            <a:r>
              <a:rPr lang="en-US" i="1" dirty="0"/>
              <a:t>f</a:t>
            </a:r>
            <a:r>
              <a:rPr lang="en-US" dirty="0"/>
              <a:t>  by a structuring element </a:t>
            </a:r>
            <a:r>
              <a:rPr lang="en-US" i="1" dirty="0"/>
              <a:t>s</a:t>
            </a:r>
            <a:r>
              <a:rPr lang="en-US" dirty="0"/>
              <a:t> (denoted by </a:t>
            </a:r>
            <a:r>
              <a:rPr lang="en-US" i="1" dirty="0"/>
              <a:t>f •s</a:t>
            </a:r>
            <a:r>
              <a:rPr lang="en-US" dirty="0"/>
              <a:t>) is a dilation followed by an erosion</a:t>
            </a:r>
          </a:p>
          <a:p>
            <a:endParaRPr lang="en-US" dirty="0"/>
          </a:p>
        </p:txBody>
      </p:sp>
      <p:pic>
        <p:nvPicPr>
          <p:cNvPr id="6" name="Picture 5" descr="A picture containing game&#10;&#10;Description automatically generated">
            <a:extLst>
              <a:ext uri="{FF2B5EF4-FFF2-40B4-BE49-F238E27FC236}">
                <a16:creationId xmlns:a16="http://schemas.microsoft.com/office/drawing/2014/main" id="{F29BBF6B-6D0E-4CDA-8414-D9178A6B1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1362" y="2794617"/>
            <a:ext cx="3615761" cy="891558"/>
          </a:xfrm>
          <a:prstGeom prst="rect">
            <a:avLst/>
          </a:prstGeom>
        </p:spPr>
      </p:pic>
      <p:sp>
        <p:nvSpPr>
          <p:cNvPr id="7" name="Rectangle 6">
            <a:extLst>
              <a:ext uri="{FF2B5EF4-FFF2-40B4-BE49-F238E27FC236}">
                <a16:creationId xmlns:a16="http://schemas.microsoft.com/office/drawing/2014/main" id="{DF59C252-E491-4ABD-8078-8149994B980B}"/>
              </a:ext>
            </a:extLst>
          </p:cNvPr>
          <p:cNvSpPr/>
          <p:nvPr/>
        </p:nvSpPr>
        <p:spPr>
          <a:xfrm>
            <a:off x="1209675" y="3821112"/>
            <a:ext cx="9753600" cy="369332"/>
          </a:xfrm>
          <a:prstGeom prst="rect">
            <a:avLst/>
          </a:prstGeom>
        </p:spPr>
        <p:txBody>
          <a:bodyPr wrap="square">
            <a:spAutoFit/>
          </a:bodyPr>
          <a:lstStyle/>
          <a:p>
            <a:r>
              <a:rPr lang="en-US" dirty="0">
                <a:solidFill>
                  <a:srgbClr val="000000"/>
                </a:solidFill>
                <a:latin typeface="Times New Roman" panose="02020603050405020304" pitchFamily="18" charset="0"/>
              </a:rPr>
              <a:t>Closing is so called because it can fill holes in the regions while keeping the initial region sizes</a:t>
            </a:r>
            <a:endParaRPr lang="en-US" dirty="0"/>
          </a:p>
        </p:txBody>
      </p:sp>
    </p:spTree>
    <p:extLst>
      <p:ext uri="{BB962C8B-B14F-4D97-AF65-F5344CB8AC3E}">
        <p14:creationId xmlns:p14="http://schemas.microsoft.com/office/powerpoint/2010/main" val="288799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2066F-6734-464C-B4FA-9C26DAC31DDE}"/>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0C5B673E-0935-4539-A20C-DEC668BD80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225" y="2164874"/>
            <a:ext cx="9001125" cy="3672840"/>
          </a:xfrm>
        </p:spPr>
      </p:pic>
    </p:spTree>
    <p:extLst>
      <p:ext uri="{BB962C8B-B14F-4D97-AF65-F5344CB8AC3E}">
        <p14:creationId xmlns:p14="http://schemas.microsoft.com/office/powerpoint/2010/main" val="1486576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BDC07-4DA7-49B1-9D30-20F38D8D50EB}"/>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599E9E9D-73B1-4525-8AFC-193E550676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225" y="2180114"/>
            <a:ext cx="8867775" cy="3642360"/>
          </a:xfrm>
        </p:spPr>
      </p:pic>
    </p:spTree>
    <p:extLst>
      <p:ext uri="{BB962C8B-B14F-4D97-AF65-F5344CB8AC3E}">
        <p14:creationId xmlns:p14="http://schemas.microsoft.com/office/powerpoint/2010/main" val="1649793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5D396066-51ED-45B9-B341-984F879B99C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47" r="792" b="1"/>
          <a:stretch/>
        </p:blipFill>
        <p:spPr>
          <a:xfrm>
            <a:off x="643467" y="643467"/>
            <a:ext cx="10905066" cy="5571066"/>
          </a:xfrm>
          <a:prstGeom prst="rect">
            <a:avLst/>
          </a:prstGeom>
        </p:spPr>
      </p:pic>
    </p:spTree>
    <p:extLst>
      <p:ext uri="{BB962C8B-B14F-4D97-AF65-F5344CB8AC3E}">
        <p14:creationId xmlns:p14="http://schemas.microsoft.com/office/powerpoint/2010/main" val="534170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3E5F56-04AC-48F6-B30E-D9C4C1781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6">
            <a:extLst>
              <a:ext uri="{FF2B5EF4-FFF2-40B4-BE49-F238E27FC236}">
                <a16:creationId xmlns:a16="http://schemas.microsoft.com/office/drawing/2014/main" id="{CDAEFB19-78B1-4412-8791-DEBC3BFF0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 shot of a social media post&#10;&#10;Description automatically generated">
            <a:extLst>
              <a:ext uri="{FF2B5EF4-FFF2-40B4-BE49-F238E27FC236}">
                <a16:creationId xmlns:a16="http://schemas.microsoft.com/office/drawing/2014/main" id="{92F692AE-7A56-49AF-9522-107416B1EE15}"/>
              </a:ext>
            </a:extLst>
          </p:cNvPr>
          <p:cNvPicPr>
            <a:picLocks noGrp="1" noChangeAspect="1"/>
          </p:cNvPicPr>
          <p:nvPr>
            <p:ph idx="1"/>
          </p:nvPr>
        </p:nvPicPr>
        <p:blipFill rotWithShape="1">
          <a:blip r:embed="rId2"/>
          <a:srcRect l="1130" r="-1" b="-1"/>
          <a:stretch/>
        </p:blipFill>
        <p:spPr>
          <a:xfrm>
            <a:off x="969264" y="960120"/>
            <a:ext cx="10277856" cy="4937760"/>
          </a:xfrm>
          <a:prstGeom prst="rect">
            <a:avLst/>
          </a:prstGeom>
        </p:spPr>
      </p:pic>
    </p:spTree>
    <p:extLst>
      <p:ext uri="{BB962C8B-B14F-4D97-AF65-F5344CB8AC3E}">
        <p14:creationId xmlns:p14="http://schemas.microsoft.com/office/powerpoint/2010/main" val="1184270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7E01-3B0E-46BB-BAA2-8988E2215717}"/>
              </a:ext>
            </a:extLst>
          </p:cNvPr>
          <p:cNvSpPr>
            <a:spLocks noGrp="1"/>
          </p:cNvSpPr>
          <p:nvPr>
            <p:ph type="title"/>
          </p:nvPr>
        </p:nvSpPr>
        <p:spPr/>
        <p:txBody>
          <a:bodyPr/>
          <a:lstStyle/>
          <a:p>
            <a:r>
              <a:rPr lang="en-US" b="1" dirty="0"/>
              <a:t>structuring element</a:t>
            </a:r>
            <a:r>
              <a:rPr lang="en-US" dirty="0"/>
              <a:t> </a:t>
            </a:r>
          </a:p>
        </p:txBody>
      </p:sp>
      <p:sp>
        <p:nvSpPr>
          <p:cNvPr id="3" name="Content Placeholder 2">
            <a:extLst>
              <a:ext uri="{FF2B5EF4-FFF2-40B4-BE49-F238E27FC236}">
                <a16:creationId xmlns:a16="http://schemas.microsoft.com/office/drawing/2014/main" id="{B6E7E0BC-D26E-4296-A4BA-A7856D18A2E5}"/>
              </a:ext>
            </a:extLst>
          </p:cNvPr>
          <p:cNvSpPr>
            <a:spLocks noGrp="1"/>
          </p:cNvSpPr>
          <p:nvPr>
            <p:ph idx="1"/>
          </p:nvPr>
        </p:nvSpPr>
        <p:spPr/>
        <p:txBody>
          <a:bodyPr/>
          <a:lstStyle/>
          <a:p>
            <a:pPr marL="0" indent="0">
              <a:buNone/>
            </a:pPr>
            <a:r>
              <a:rPr lang="en-US" dirty="0"/>
              <a:t>The structuring element is a small binary image, i.e. a small matrix of pixels, each with a value of zero or one:</a:t>
            </a:r>
          </a:p>
          <a:p>
            <a:pPr lvl="1"/>
            <a:r>
              <a:rPr lang="en-US" dirty="0"/>
              <a:t>The matrix dimensions specify the </a:t>
            </a:r>
            <a:r>
              <a:rPr lang="en-US" i="1" dirty="0"/>
              <a:t>size</a:t>
            </a:r>
            <a:r>
              <a:rPr lang="en-US" dirty="0"/>
              <a:t> of the structuring element.</a:t>
            </a:r>
          </a:p>
          <a:p>
            <a:pPr lvl="1"/>
            <a:r>
              <a:rPr lang="en-US" dirty="0"/>
              <a:t>The pattern of ones and zeros specifies the </a:t>
            </a:r>
            <a:r>
              <a:rPr lang="en-US" i="1" dirty="0"/>
              <a:t>shape</a:t>
            </a:r>
            <a:r>
              <a:rPr lang="en-US" dirty="0"/>
              <a:t> of the structuring element.</a:t>
            </a:r>
          </a:p>
          <a:p>
            <a:pPr lvl="1"/>
            <a:r>
              <a:rPr lang="en-US" dirty="0"/>
              <a:t>An </a:t>
            </a:r>
            <a:r>
              <a:rPr lang="en-US" i="1" dirty="0"/>
              <a:t>origin</a:t>
            </a:r>
            <a:r>
              <a:rPr lang="en-US" dirty="0"/>
              <a:t> of the structuring element is usually one of its pixels, although generally the origin can be outside the structuring element.</a:t>
            </a:r>
          </a:p>
          <a:p>
            <a:pPr marL="0" indent="0">
              <a:buNone/>
            </a:pPr>
            <a:r>
              <a:rPr lang="en-US" dirty="0"/>
              <a:t>A common practice is to have odd dimensions of the structuring matrix and the origin defined as the </a:t>
            </a:r>
            <a:r>
              <a:rPr lang="en-US" dirty="0" err="1"/>
              <a:t>centre</a:t>
            </a:r>
            <a:r>
              <a:rPr lang="en-US" dirty="0"/>
              <a:t> of the matrix. </a:t>
            </a:r>
            <a:r>
              <a:rPr lang="en-US" dirty="0" err="1"/>
              <a:t>Stucturing</a:t>
            </a:r>
            <a:r>
              <a:rPr lang="en-US" dirty="0"/>
              <a:t> elements play in </a:t>
            </a:r>
            <a:r>
              <a:rPr lang="en-US" dirty="0" err="1"/>
              <a:t>moprphological</a:t>
            </a:r>
            <a:r>
              <a:rPr lang="en-US" dirty="0"/>
              <a:t> image processing the same role as convolution kernels in linear image filtering.</a:t>
            </a:r>
          </a:p>
        </p:txBody>
      </p:sp>
    </p:spTree>
    <p:extLst>
      <p:ext uri="{BB962C8B-B14F-4D97-AF65-F5344CB8AC3E}">
        <p14:creationId xmlns:p14="http://schemas.microsoft.com/office/powerpoint/2010/main" val="2454144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799A7-C180-4B3E-A2D2-D3CC08FA33FC}"/>
              </a:ext>
            </a:extLst>
          </p:cNvPr>
          <p:cNvSpPr>
            <a:spLocks noGrp="1"/>
          </p:cNvSpPr>
          <p:nvPr>
            <p:ph type="title"/>
          </p:nvPr>
        </p:nvSpPr>
        <p:spPr/>
        <p:txBody>
          <a:bodyPr/>
          <a:lstStyle/>
          <a:p>
            <a:r>
              <a:rPr lang="en-US" b="1" dirty="0"/>
              <a:t>Types of Morphological Operations</a:t>
            </a:r>
            <a:br>
              <a:rPr lang="en-US" b="1" dirty="0"/>
            </a:br>
            <a:endParaRPr lang="en-US" dirty="0"/>
          </a:p>
        </p:txBody>
      </p:sp>
      <p:sp>
        <p:nvSpPr>
          <p:cNvPr id="3" name="Content Placeholder 2">
            <a:extLst>
              <a:ext uri="{FF2B5EF4-FFF2-40B4-BE49-F238E27FC236}">
                <a16:creationId xmlns:a16="http://schemas.microsoft.com/office/drawing/2014/main" id="{5B93D9A6-54B0-419E-8589-B27E19A07967}"/>
              </a:ext>
            </a:extLst>
          </p:cNvPr>
          <p:cNvSpPr>
            <a:spLocks noGrp="1"/>
          </p:cNvSpPr>
          <p:nvPr>
            <p:ph idx="1"/>
          </p:nvPr>
        </p:nvSpPr>
        <p:spPr/>
        <p:txBody>
          <a:bodyPr>
            <a:normAutofit/>
          </a:bodyPr>
          <a:lstStyle/>
          <a:p>
            <a:pPr marL="0" indent="0">
              <a:buNone/>
            </a:pPr>
            <a:r>
              <a:rPr lang="en-US" b="1" dirty="0"/>
              <a:t>1. Morphological Dilation and Erosion</a:t>
            </a:r>
          </a:p>
          <a:p>
            <a:pPr marL="0" indent="0">
              <a:buNone/>
            </a:pPr>
            <a:r>
              <a:rPr lang="en-US" dirty="0"/>
              <a:t>The most basic morphological operations are dilation and erosion. Dilation adds pixels to the boundaries of objects in an image, while erosion removes pixels on object boundaries. The number of pixels added or removed from the objects in an image depends on the size and shape of the </a:t>
            </a:r>
            <a:r>
              <a:rPr lang="en-US" i="1" dirty="0"/>
              <a:t>structuring element</a:t>
            </a:r>
            <a:r>
              <a:rPr lang="en-US" dirty="0"/>
              <a:t> used to process the image. In the morphological dilation and erosion operations, the state of any given pixel in the output image is determined by applying a rule to the corresponding pixel and its neighbors in the input image. The rule used to process the pixels defines the operation as a dilation or an erosion. </a:t>
            </a:r>
          </a:p>
        </p:txBody>
      </p:sp>
    </p:spTree>
    <p:extLst>
      <p:ext uri="{BB962C8B-B14F-4D97-AF65-F5344CB8AC3E}">
        <p14:creationId xmlns:p14="http://schemas.microsoft.com/office/powerpoint/2010/main" val="1800247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839C7-E964-4489-B42E-B3D3B728506F}"/>
              </a:ext>
            </a:extLst>
          </p:cNvPr>
          <p:cNvSpPr>
            <a:spLocks noGrp="1"/>
          </p:cNvSpPr>
          <p:nvPr>
            <p:ph type="title"/>
          </p:nvPr>
        </p:nvSpPr>
        <p:spPr>
          <a:xfrm>
            <a:off x="838200" y="365125"/>
            <a:ext cx="10515600" cy="1325563"/>
          </a:xfrm>
        </p:spPr>
        <p:txBody>
          <a:bodyPr vert="horz" lIns="91440" tIns="45720" rIns="91440" bIns="45720" rtlCol="0" anchor="ctr">
            <a:normAutofit/>
          </a:bodyPr>
          <a:lstStyle/>
          <a:p>
            <a:endParaRPr lang="en-US"/>
          </a:p>
        </p:txBody>
      </p:sp>
      <p:pic>
        <p:nvPicPr>
          <p:cNvPr id="9" name="Content Placeholder 8" descr="A picture containing bird&#10;&#10;Description automatically generated">
            <a:extLst>
              <a:ext uri="{FF2B5EF4-FFF2-40B4-BE49-F238E27FC236}">
                <a16:creationId xmlns:a16="http://schemas.microsoft.com/office/drawing/2014/main" id="{D20C58F1-F14F-48A0-9A74-3ED47024726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882" r="1" b="7314"/>
          <a:stretch/>
        </p:blipFill>
        <p:spPr>
          <a:xfrm>
            <a:off x="828675" y="1825626"/>
            <a:ext cx="10525125" cy="4351338"/>
          </a:xfrm>
          <a:prstGeom prst="rect">
            <a:avLst/>
          </a:prstGeom>
        </p:spPr>
      </p:pic>
    </p:spTree>
    <p:extLst>
      <p:ext uri="{BB962C8B-B14F-4D97-AF65-F5344CB8AC3E}">
        <p14:creationId xmlns:p14="http://schemas.microsoft.com/office/powerpoint/2010/main" val="3989568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7279F-31C0-4E48-B34E-F67F21952F1C}"/>
              </a:ext>
            </a:extLst>
          </p:cNvPr>
          <p:cNvSpPr>
            <a:spLocks noGrp="1"/>
          </p:cNvSpPr>
          <p:nvPr>
            <p:ph type="title"/>
          </p:nvPr>
        </p:nvSpPr>
        <p:spPr/>
        <p:txBody>
          <a:bodyPr/>
          <a:lstStyle/>
          <a:p>
            <a:endParaRPr lang="en-US"/>
          </a:p>
        </p:txBody>
      </p:sp>
      <p:pic>
        <p:nvPicPr>
          <p:cNvPr id="5" name="Content Placeholder 4" descr="A picture containing crossword, black, white&#10;&#10;Description automatically generated">
            <a:extLst>
              <a:ext uri="{FF2B5EF4-FFF2-40B4-BE49-F238E27FC236}">
                <a16:creationId xmlns:a16="http://schemas.microsoft.com/office/drawing/2014/main" id="{3BE54679-0820-4448-8503-441B00E727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1097" y="1894181"/>
            <a:ext cx="5829805" cy="4214225"/>
          </a:xfrm>
        </p:spPr>
      </p:pic>
    </p:spTree>
    <p:extLst>
      <p:ext uri="{BB962C8B-B14F-4D97-AF65-F5344CB8AC3E}">
        <p14:creationId xmlns:p14="http://schemas.microsoft.com/office/powerpoint/2010/main" val="515380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8B210-0015-4D0E-8D99-45FA613AD7DD}"/>
              </a:ext>
            </a:extLst>
          </p:cNvPr>
          <p:cNvSpPr>
            <a:spLocks noGrp="1"/>
          </p:cNvSpPr>
          <p:nvPr>
            <p:ph type="title"/>
          </p:nvPr>
        </p:nvSpPr>
        <p:spPr/>
        <p:txBody>
          <a:bodyPr/>
          <a:lstStyle/>
          <a:p>
            <a:endParaRPr lang="en-US"/>
          </a:p>
        </p:txBody>
      </p:sp>
      <p:pic>
        <p:nvPicPr>
          <p:cNvPr id="5" name="Content Placeholder 4" descr="A picture containing text&#10;&#10;Description automatically generated">
            <a:extLst>
              <a:ext uri="{FF2B5EF4-FFF2-40B4-BE49-F238E27FC236}">
                <a16:creationId xmlns:a16="http://schemas.microsoft.com/office/drawing/2014/main" id="{7036FBB2-8541-45D4-AC32-A307D2D3C8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7338" y="2038974"/>
            <a:ext cx="5357324" cy="3924640"/>
          </a:xfrm>
        </p:spPr>
      </p:pic>
    </p:spTree>
    <p:extLst>
      <p:ext uri="{BB962C8B-B14F-4D97-AF65-F5344CB8AC3E}">
        <p14:creationId xmlns:p14="http://schemas.microsoft.com/office/powerpoint/2010/main" val="3399104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bird&#10;&#10;Description automatically generated">
            <a:extLst>
              <a:ext uri="{FF2B5EF4-FFF2-40B4-BE49-F238E27FC236}">
                <a16:creationId xmlns:a16="http://schemas.microsoft.com/office/drawing/2014/main" id="{73203AAB-25A3-4014-BCE9-B6F2744A37C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86" r="265" b="2"/>
          <a:stretch/>
        </p:blipFill>
        <p:spPr>
          <a:xfrm>
            <a:off x="643467" y="643467"/>
            <a:ext cx="10905066" cy="5571066"/>
          </a:xfrm>
          <a:prstGeom prst="rect">
            <a:avLst/>
          </a:prstGeom>
        </p:spPr>
      </p:pic>
    </p:spTree>
    <p:extLst>
      <p:ext uri="{BB962C8B-B14F-4D97-AF65-F5344CB8AC3E}">
        <p14:creationId xmlns:p14="http://schemas.microsoft.com/office/powerpoint/2010/main" val="4112624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B89E4-B299-4912-82E3-74618C5E06A1}"/>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753A331D-88C4-47DD-B3C3-E6EC3BF3C1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5997" y="2098524"/>
            <a:ext cx="5456393" cy="4000847"/>
          </a:xfrm>
        </p:spPr>
      </p:pic>
      <p:sp>
        <p:nvSpPr>
          <p:cNvPr id="6" name="TextBox 5">
            <a:extLst>
              <a:ext uri="{FF2B5EF4-FFF2-40B4-BE49-F238E27FC236}">
                <a16:creationId xmlns:a16="http://schemas.microsoft.com/office/drawing/2014/main" id="{4FB00780-67B2-45C3-93AC-2D0B942DABB3}"/>
              </a:ext>
            </a:extLst>
          </p:cNvPr>
          <p:cNvSpPr txBox="1"/>
          <p:nvPr/>
        </p:nvSpPr>
        <p:spPr>
          <a:xfrm>
            <a:off x="994299" y="2450237"/>
            <a:ext cx="4314548" cy="3139321"/>
          </a:xfrm>
          <a:prstGeom prst="rect">
            <a:avLst/>
          </a:prstGeom>
          <a:noFill/>
        </p:spPr>
        <p:txBody>
          <a:bodyPr wrap="square" rtlCol="0">
            <a:spAutoFit/>
          </a:bodyPr>
          <a:lstStyle/>
          <a:p>
            <a:pPr lvl="0" eaLnBrk="0" fontAlgn="base" hangingPunct="0">
              <a:spcBef>
                <a:spcPct val="0"/>
              </a:spcBef>
              <a:spcAft>
                <a:spcPct val="0"/>
              </a:spcAft>
            </a:pPr>
            <a:r>
              <a:rPr lang="en-US" altLang="en-US" dirty="0">
                <a:solidFill>
                  <a:srgbClr val="000000"/>
                </a:solidFill>
                <a:latin typeface="Times New Roman" panose="02020603050405020304" pitchFamily="18" charset="0"/>
                <a:cs typeface="Times New Roman" panose="02020603050405020304" pitchFamily="18" charset="0"/>
              </a:rPr>
              <a:t>The </a:t>
            </a:r>
            <a:r>
              <a:rPr lang="en-US" altLang="en-US" b="1" dirty="0">
                <a:solidFill>
                  <a:srgbClr val="000000"/>
                </a:solidFill>
                <a:latin typeface="Times New Roman" panose="02020603050405020304" pitchFamily="18" charset="0"/>
                <a:cs typeface="Times New Roman" panose="02020603050405020304" pitchFamily="18" charset="0"/>
              </a:rPr>
              <a:t>dilation</a:t>
            </a:r>
            <a:r>
              <a:rPr lang="en-US" altLang="en-US" dirty="0">
                <a:solidFill>
                  <a:srgbClr val="000000"/>
                </a:solidFill>
                <a:latin typeface="Times New Roman" panose="02020603050405020304" pitchFamily="18" charset="0"/>
                <a:cs typeface="Times New Roman" panose="02020603050405020304" pitchFamily="18" charset="0"/>
              </a:rPr>
              <a:t> of an image </a:t>
            </a:r>
            <a:r>
              <a:rPr lang="en-US" altLang="en-US" i="1" dirty="0">
                <a:solidFill>
                  <a:srgbClr val="000000"/>
                </a:solidFill>
                <a:latin typeface="Times New Roman" panose="02020603050405020304" pitchFamily="18" charset="0"/>
                <a:cs typeface="Times New Roman" panose="02020603050405020304" pitchFamily="18" charset="0"/>
              </a:rPr>
              <a:t>f</a:t>
            </a:r>
            <a:r>
              <a:rPr lang="en-US" altLang="en-US" dirty="0">
                <a:solidFill>
                  <a:srgbClr val="000000"/>
                </a:solidFill>
                <a:latin typeface="Times New Roman" panose="02020603050405020304" pitchFamily="18" charset="0"/>
                <a:cs typeface="Times New Roman" panose="02020603050405020304" pitchFamily="18" charset="0"/>
              </a:rPr>
              <a:t> by a structuring element </a:t>
            </a:r>
            <a:r>
              <a:rPr lang="en-US" altLang="en-US" i="1" dirty="0">
                <a:solidFill>
                  <a:srgbClr val="000000"/>
                </a:solidFill>
                <a:latin typeface="Times New Roman" panose="02020603050405020304" pitchFamily="18" charset="0"/>
                <a:cs typeface="Times New Roman" panose="02020603050405020304" pitchFamily="18" charset="0"/>
              </a:rPr>
              <a:t>s</a:t>
            </a:r>
            <a:r>
              <a:rPr lang="en-US" altLang="en-US" dirty="0">
                <a:solidFill>
                  <a:srgbClr val="000000"/>
                </a:solidFill>
                <a:latin typeface="Times New Roman" panose="02020603050405020304" pitchFamily="18" charset="0"/>
                <a:cs typeface="Times New Roman" panose="02020603050405020304" pitchFamily="18" charset="0"/>
              </a:rPr>
              <a:t> (denoted         ) produces a new binary image </a:t>
            </a:r>
            <a:r>
              <a:rPr lang="en-US" altLang="en-US" i="1" dirty="0">
                <a:solidFill>
                  <a:srgbClr val="000000"/>
                </a:solidFill>
                <a:latin typeface="Times New Roman" panose="02020603050405020304" pitchFamily="18" charset="0"/>
                <a:cs typeface="Times New Roman" panose="02020603050405020304" pitchFamily="18" charset="0"/>
              </a:rPr>
              <a:t>g</a:t>
            </a:r>
            <a:r>
              <a:rPr lang="en-US" altLang="en-US" dirty="0">
                <a:solidFill>
                  <a:srgbClr val="000000"/>
                </a:solidFill>
                <a:latin typeface="Times New Roman" panose="02020603050405020304" pitchFamily="18" charset="0"/>
                <a:cs typeface="Times New Roman" panose="02020603050405020304" pitchFamily="18" charset="0"/>
              </a:rPr>
              <a:t> =         with ones in all locations (</a:t>
            </a:r>
            <a:r>
              <a:rPr lang="en-US" altLang="en-US" i="1" dirty="0" err="1">
                <a:solidFill>
                  <a:srgbClr val="000000"/>
                </a:solidFill>
                <a:latin typeface="Times New Roman" panose="02020603050405020304" pitchFamily="18" charset="0"/>
                <a:cs typeface="Times New Roman" panose="02020603050405020304" pitchFamily="18" charset="0"/>
              </a:rPr>
              <a:t>x,y</a:t>
            </a:r>
            <a:r>
              <a:rPr lang="en-US" altLang="en-US" dirty="0">
                <a:solidFill>
                  <a:srgbClr val="000000"/>
                </a:solidFill>
                <a:latin typeface="Times New Roman" panose="02020603050405020304" pitchFamily="18" charset="0"/>
                <a:cs typeface="Times New Roman" panose="02020603050405020304" pitchFamily="18" charset="0"/>
              </a:rPr>
              <a:t>) of a structuring element's </a:t>
            </a:r>
            <a:r>
              <a:rPr lang="en-US" altLang="en-US" dirty="0" err="1">
                <a:solidFill>
                  <a:srgbClr val="000000"/>
                </a:solidFill>
                <a:latin typeface="Times New Roman" panose="02020603050405020304" pitchFamily="18" charset="0"/>
                <a:cs typeface="Times New Roman" panose="02020603050405020304" pitchFamily="18" charset="0"/>
              </a:rPr>
              <a:t>orogin</a:t>
            </a:r>
            <a:r>
              <a:rPr lang="en-US" altLang="en-US" dirty="0">
                <a:solidFill>
                  <a:srgbClr val="000000"/>
                </a:solidFill>
                <a:latin typeface="Times New Roman" panose="02020603050405020304" pitchFamily="18" charset="0"/>
                <a:cs typeface="Times New Roman" panose="02020603050405020304" pitchFamily="18" charset="0"/>
              </a:rPr>
              <a:t> at which that structuring element </a:t>
            </a:r>
            <a:r>
              <a:rPr lang="en-US" altLang="en-US" i="1" dirty="0">
                <a:solidFill>
                  <a:srgbClr val="000000"/>
                </a:solidFill>
                <a:latin typeface="Times New Roman" panose="02020603050405020304" pitchFamily="18" charset="0"/>
                <a:cs typeface="Times New Roman" panose="02020603050405020304" pitchFamily="18" charset="0"/>
              </a:rPr>
              <a:t>s</a:t>
            </a:r>
            <a:r>
              <a:rPr lang="en-US" altLang="en-US" dirty="0">
                <a:solidFill>
                  <a:srgbClr val="000000"/>
                </a:solidFill>
                <a:latin typeface="Times New Roman" panose="02020603050405020304" pitchFamily="18" charset="0"/>
                <a:cs typeface="Times New Roman" panose="02020603050405020304" pitchFamily="18" charset="0"/>
              </a:rPr>
              <a:t> hits the </a:t>
            </a:r>
            <a:r>
              <a:rPr lang="en-US" altLang="en-US" dirty="0" err="1">
                <a:solidFill>
                  <a:srgbClr val="000000"/>
                </a:solidFill>
                <a:latin typeface="Times New Roman" panose="02020603050405020304" pitchFamily="18" charset="0"/>
                <a:cs typeface="Times New Roman" panose="02020603050405020304" pitchFamily="18" charset="0"/>
              </a:rPr>
              <a:t>the</a:t>
            </a:r>
            <a:r>
              <a:rPr lang="en-US" altLang="en-US" dirty="0">
                <a:solidFill>
                  <a:srgbClr val="000000"/>
                </a:solidFill>
                <a:latin typeface="Times New Roman" panose="02020603050405020304" pitchFamily="18" charset="0"/>
                <a:cs typeface="Times New Roman" panose="02020603050405020304" pitchFamily="18" charset="0"/>
              </a:rPr>
              <a:t> input image </a:t>
            </a:r>
            <a:r>
              <a:rPr lang="en-US" altLang="en-US" i="1" dirty="0">
                <a:solidFill>
                  <a:srgbClr val="000000"/>
                </a:solidFill>
                <a:latin typeface="Times New Roman" panose="02020603050405020304" pitchFamily="18" charset="0"/>
                <a:cs typeface="Times New Roman" panose="02020603050405020304" pitchFamily="18" charset="0"/>
              </a:rPr>
              <a:t>f</a:t>
            </a:r>
            <a:r>
              <a:rPr lang="en-US" altLang="en-US" dirty="0">
                <a:solidFill>
                  <a:srgbClr val="000000"/>
                </a:solidFill>
                <a:latin typeface="Times New Roman" panose="02020603050405020304" pitchFamily="18" charset="0"/>
                <a:cs typeface="Times New Roman" panose="02020603050405020304" pitchFamily="18" charset="0"/>
              </a:rPr>
              <a:t>, i.e. </a:t>
            </a:r>
            <a:r>
              <a:rPr lang="en-US" altLang="en-US" i="1" dirty="0">
                <a:solidFill>
                  <a:srgbClr val="000000"/>
                </a:solidFill>
                <a:latin typeface="Times New Roman" panose="02020603050405020304" pitchFamily="18" charset="0"/>
                <a:cs typeface="Times New Roman" panose="02020603050405020304" pitchFamily="18" charset="0"/>
              </a:rPr>
              <a:t>g(</a:t>
            </a:r>
            <a:r>
              <a:rPr lang="en-US" altLang="en-US" i="1" dirty="0" err="1">
                <a:solidFill>
                  <a:srgbClr val="000000"/>
                </a:solidFill>
                <a:latin typeface="Times New Roman" panose="02020603050405020304" pitchFamily="18" charset="0"/>
                <a:cs typeface="Times New Roman" panose="02020603050405020304" pitchFamily="18" charset="0"/>
              </a:rPr>
              <a:t>x,y</a:t>
            </a:r>
            <a:r>
              <a:rPr lang="en-US" altLang="en-US" i="1" dirty="0">
                <a:solidFill>
                  <a:srgbClr val="000000"/>
                </a:solidFill>
                <a:latin typeface="Times New Roman" panose="02020603050405020304" pitchFamily="18" charset="0"/>
                <a:cs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 = 1 if </a:t>
            </a:r>
            <a:r>
              <a:rPr lang="en-US" altLang="en-US" i="1" dirty="0">
                <a:solidFill>
                  <a:srgbClr val="000000"/>
                </a:solidFill>
                <a:latin typeface="Times New Roman" panose="02020603050405020304" pitchFamily="18" charset="0"/>
                <a:cs typeface="Times New Roman" panose="02020603050405020304" pitchFamily="18" charset="0"/>
              </a:rPr>
              <a:t>s</a:t>
            </a:r>
            <a:r>
              <a:rPr lang="en-US" altLang="en-US" dirty="0">
                <a:solidFill>
                  <a:srgbClr val="000000"/>
                </a:solidFill>
                <a:latin typeface="Times New Roman" panose="02020603050405020304" pitchFamily="18" charset="0"/>
                <a:cs typeface="Times New Roman" panose="02020603050405020304" pitchFamily="18" charset="0"/>
              </a:rPr>
              <a:t> hits </a:t>
            </a:r>
            <a:r>
              <a:rPr lang="en-US" altLang="en-US" i="1" dirty="0">
                <a:solidFill>
                  <a:srgbClr val="000000"/>
                </a:solidFill>
                <a:latin typeface="Times New Roman" panose="02020603050405020304" pitchFamily="18" charset="0"/>
                <a:cs typeface="Times New Roman" panose="02020603050405020304" pitchFamily="18" charset="0"/>
              </a:rPr>
              <a:t>f</a:t>
            </a:r>
            <a:r>
              <a:rPr lang="en-US" altLang="en-US" dirty="0">
                <a:solidFill>
                  <a:srgbClr val="000000"/>
                </a:solidFill>
                <a:latin typeface="Times New Roman" panose="02020603050405020304" pitchFamily="18" charset="0"/>
                <a:cs typeface="Times New Roman" panose="02020603050405020304" pitchFamily="18" charset="0"/>
              </a:rPr>
              <a:t> and 0 otherwise, repeating for all pixel coordinates (</a:t>
            </a:r>
            <a:r>
              <a:rPr lang="en-US" altLang="en-US" i="1" dirty="0" err="1">
                <a:solidFill>
                  <a:srgbClr val="000000"/>
                </a:solidFill>
                <a:latin typeface="Times New Roman" panose="02020603050405020304" pitchFamily="18" charset="0"/>
                <a:cs typeface="Times New Roman" panose="02020603050405020304" pitchFamily="18" charset="0"/>
              </a:rPr>
              <a:t>x,y</a:t>
            </a:r>
            <a:r>
              <a:rPr lang="en-US" altLang="en-US" dirty="0">
                <a:solidFill>
                  <a:srgbClr val="000000"/>
                </a:solidFill>
                <a:latin typeface="Times New Roman" panose="02020603050405020304" pitchFamily="18" charset="0"/>
                <a:cs typeface="Times New Roman" panose="02020603050405020304" pitchFamily="18" charset="0"/>
              </a:rPr>
              <a:t>). Dilation has the opposite effect to erosion -- it adds a layer of pixels to both the inner and outer boundaries of regions.</a:t>
            </a:r>
            <a:r>
              <a:rPr lang="en-US" altLang="en-US" dirty="0"/>
              <a:t> </a:t>
            </a:r>
            <a:endParaRPr lang="en-US" altLang="en-US" dirty="0">
              <a:latin typeface="Arial" panose="020B0604020202020204" pitchFamily="34" charset="0"/>
            </a:endParaRPr>
          </a:p>
        </p:txBody>
      </p:sp>
      <p:pic>
        <p:nvPicPr>
          <p:cNvPr id="2050" name="Picture 2">
            <a:extLst>
              <a:ext uri="{FF2B5EF4-FFF2-40B4-BE49-F238E27FC236}">
                <a16:creationId xmlns:a16="http://schemas.microsoft.com/office/drawing/2014/main" id="{C59251DC-9802-4E93-8011-2C2E07F55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8050" y="-136525"/>
            <a:ext cx="114300" cy="1143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9826407B-5D59-4F98-A60D-3B0AD6588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9788" y="-136525"/>
            <a:ext cx="114300" cy="1143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B1F2B47-89E9-4F38-8339-3C0A095E38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9937" y="2832781"/>
            <a:ext cx="419189" cy="247702"/>
          </a:xfrm>
          <a:prstGeom prst="rect">
            <a:avLst/>
          </a:prstGeom>
        </p:spPr>
      </p:pic>
      <p:pic>
        <p:nvPicPr>
          <p:cNvPr id="11" name="Picture 10">
            <a:extLst>
              <a:ext uri="{FF2B5EF4-FFF2-40B4-BE49-F238E27FC236}">
                <a16:creationId xmlns:a16="http://schemas.microsoft.com/office/drawing/2014/main" id="{4DCF73B6-85BE-433B-8AF6-A11DCEC5D21F}"/>
              </a:ext>
            </a:extLst>
          </p:cNvPr>
          <p:cNvPicPr>
            <a:picLocks noChangeAspect="1"/>
          </p:cNvPicPr>
          <p:nvPr/>
        </p:nvPicPr>
        <p:blipFill>
          <a:blip r:embed="rId5"/>
          <a:stretch>
            <a:fillRect/>
          </a:stretch>
        </p:blipFill>
        <p:spPr>
          <a:xfrm>
            <a:off x="2730913" y="3080483"/>
            <a:ext cx="420660" cy="243861"/>
          </a:xfrm>
          <a:prstGeom prst="rect">
            <a:avLst/>
          </a:prstGeom>
        </p:spPr>
      </p:pic>
    </p:spTree>
    <p:extLst>
      <p:ext uri="{BB962C8B-B14F-4D97-AF65-F5344CB8AC3E}">
        <p14:creationId xmlns:p14="http://schemas.microsoft.com/office/powerpoint/2010/main" val="878555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751</Words>
  <Application>Microsoft Office PowerPoint</Application>
  <PresentationFormat>Widescreen</PresentationFormat>
  <Paragraphs>25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 Morphological </vt:lpstr>
      <vt:lpstr>PowerPoint Presentation</vt:lpstr>
      <vt:lpstr>structuring element </vt:lpstr>
      <vt:lpstr>Types of Morphological Operations </vt:lpstr>
      <vt:lpstr>PowerPoint Presentation</vt:lpstr>
      <vt:lpstr>PowerPoint Presentation</vt:lpstr>
      <vt:lpstr>PowerPoint Presentation</vt:lpstr>
      <vt:lpstr>PowerPoint Presentation</vt:lpstr>
      <vt:lpstr>PowerPoint Presentation</vt:lpstr>
      <vt:lpstr>Erosion </vt:lpstr>
      <vt:lpstr>opening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Morphological </dc:title>
  <dc:creator>HOM THAPA</dc:creator>
  <cp:lastModifiedBy>HOM THAPA</cp:lastModifiedBy>
  <cp:revision>1</cp:revision>
  <dcterms:created xsi:type="dcterms:W3CDTF">2020-02-05T13:28:25Z</dcterms:created>
  <dcterms:modified xsi:type="dcterms:W3CDTF">2020-02-05T13:29:48Z</dcterms:modified>
</cp:coreProperties>
</file>