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8" r:id="rId3"/>
    <p:sldId id="264" r:id="rId4"/>
    <p:sldId id="265" r:id="rId5"/>
    <p:sldId id="266" r:id="rId6"/>
    <p:sldId id="267" r:id="rId7"/>
    <p:sldId id="259" r:id="rId8"/>
    <p:sldId id="263" r:id="rId9"/>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24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92585-D4E0-5171-B360-F8513820EB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EEF927-68C0-6D2C-81F9-72ACBF1C5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2273F-07C2-FCB4-F16F-AC54F92217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625840-99C9-96D4-40AE-E9661BF3A6CC}"/>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40615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194EB-752B-D1E5-8163-4E3DC5F8DA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C7CEC-D620-C65E-D064-A1F6CFDFE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805201-E0C7-A66D-064B-DA1141CB93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FD0765-7167-4130-21A0-BC91F4CBC6ED}"/>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18063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23230-5991-2ED0-75EF-F312BE64E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234D5-3A6A-677E-D86D-00B380DE88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35C403-A5A6-4277-EB66-31D1C14825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A8AEF4-E7A4-DF77-F4DA-2F61504D9D5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173719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FC8F8-75F5-39D2-E439-144D42369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BA5E53-E70F-3056-B591-E197AA2D9B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83A164-17EC-1655-B11E-B0BD909EE8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FC977F-324D-5431-AA47-6B0178A350E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4228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E7178-CDF7-76AD-2510-85F0B6574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B75ADD-8D68-2E76-ADC1-61671021F0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478779-733C-30EA-C88E-6EA1D88A9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3305C3-54EA-6F4F-5EB3-3D24872A5ED4}"/>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5436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294894" y="0"/>
            <a:ext cx="12189866" cy="6858000"/>
          </a:xfrm>
          <a:prstGeom prst="rect">
            <a:avLst/>
          </a:prstGeom>
          <a:solidFill>
            <a:schemeClr val="accent5"/>
          </a:solidFill>
          <a:ln/>
        </p:spPr>
      </p:sp>
      <p:sp>
        <p:nvSpPr>
          <p:cNvPr id="3" name="Shape 1"/>
          <p:cNvSpPr/>
          <p:nvPr/>
        </p:nvSpPr>
        <p:spPr>
          <a:xfrm>
            <a:off x="187452" y="180137"/>
            <a:ext cx="11822278" cy="0"/>
          </a:xfrm>
          <a:prstGeom prst="line">
            <a:avLst/>
          </a:prstGeom>
          <a:noFill/>
          <a:ln w="38100">
            <a:solidFill>
              <a:schemeClr val="accent3"/>
            </a:solidFill>
            <a:prstDash val="solid"/>
          </a:ln>
        </p:spPr>
      </p:sp>
      <p:sp>
        <p:nvSpPr>
          <p:cNvPr id="4" name="Shape 2"/>
          <p:cNvSpPr/>
          <p:nvPr/>
        </p:nvSpPr>
        <p:spPr>
          <a:xfrm rot="180000">
            <a:off x="540410" y="503834"/>
            <a:ext cx="4787798" cy="5832043"/>
          </a:xfrm>
          <a:prstGeom prst="rect">
            <a:avLst/>
          </a:prstGeom>
          <a:solidFill>
            <a:schemeClr val="accent4"/>
          </a:solidFill>
          <a:ln/>
        </p:spPr>
      </p:sp>
      <p:pic>
        <p:nvPicPr>
          <p:cNvPr id="5" name="Image 0" descr="preencoded.png"/>
          <p:cNvPicPr>
            <a:picLocks noChangeAspect="1"/>
          </p:cNvPicPr>
          <p:nvPr/>
        </p:nvPicPr>
        <p:blipFill>
          <a:blip r:embed="rId3"/>
          <a:srcRect l="31520" r="31520"/>
          <a:stretch/>
        </p:blipFill>
        <p:spPr>
          <a:xfrm rot="180000">
            <a:off x="791870" y="756209"/>
            <a:ext cx="4283964" cy="5324551"/>
          </a:xfrm>
          <a:prstGeom prst="rect">
            <a:avLst/>
          </a:prstGeom>
        </p:spPr>
      </p:pic>
      <p:sp>
        <p:nvSpPr>
          <p:cNvPr id="6" name="Text 3"/>
          <p:cNvSpPr/>
          <p:nvPr/>
        </p:nvSpPr>
        <p:spPr>
          <a:xfrm>
            <a:off x="5277917" y="543154"/>
            <a:ext cx="6541618" cy="3596335"/>
          </a:xfrm>
          <a:prstGeom prst="rect">
            <a:avLst/>
          </a:prstGeom>
          <a:noFill/>
          <a:ln/>
        </p:spPr>
        <p:txBody>
          <a:bodyPr wrap="square" rtlCol="0" anchor="ctr"/>
          <a:lstStyle/>
          <a:p>
            <a:pPr marL="0" indent="0" algn="ctr">
              <a:buNone/>
            </a:pPr>
            <a:r>
              <a:rPr lang="en-US" sz="4000" dirty="0">
                <a:solidFill>
                  <a:schemeClr val="accent3"/>
                </a:solidFill>
                <a:latin typeface="Century Gothic" pitchFamily="34" charset="0"/>
                <a:ea typeface="Century Gothic" pitchFamily="34" charset="-122"/>
                <a:cs typeface="Century Gothic" pitchFamily="34" charset="-120"/>
              </a:rPr>
              <a:t>TransArt: A Multimodal Application for Vernacular Language Translation and Image Synthesis</a:t>
            </a:r>
            <a:endParaRPr lang="en-US" sz="4000" dirty="0"/>
          </a:p>
        </p:txBody>
      </p:sp>
      <p:sp>
        <p:nvSpPr>
          <p:cNvPr id="7" name="Shape 4"/>
          <p:cNvSpPr/>
          <p:nvPr/>
        </p:nvSpPr>
        <p:spPr>
          <a:xfrm>
            <a:off x="5800039" y="3945636"/>
            <a:ext cx="1238098" cy="0"/>
          </a:xfrm>
          <a:prstGeom prst="line">
            <a:avLst/>
          </a:prstGeom>
          <a:noFill/>
          <a:ln w="38100">
            <a:solidFill>
              <a:schemeClr val="accent3"/>
            </a:solidFill>
            <a:prstDash val="solid"/>
          </a:ln>
        </p:spPr>
      </p:sp>
      <p:sp>
        <p:nvSpPr>
          <p:cNvPr id="8" name="Text 5"/>
          <p:cNvSpPr/>
          <p:nvPr/>
        </p:nvSpPr>
        <p:spPr>
          <a:xfrm>
            <a:off x="6008522" y="4294937"/>
            <a:ext cx="5083150" cy="705917"/>
          </a:xfrm>
          <a:prstGeom prst="rect">
            <a:avLst/>
          </a:prstGeom>
          <a:noFill/>
          <a:ln/>
        </p:spPr>
        <p:txBody>
          <a:bodyPr wrap="square" rtlCol="0" anchor="ctr"/>
          <a:lstStyle/>
          <a:p>
            <a:pPr marL="0" indent="0" algn="ctr">
              <a:buNone/>
            </a:pPr>
            <a:r>
              <a:rPr lang="en-US" sz="2600" dirty="0">
                <a:solidFill>
                  <a:schemeClr val="accent3"/>
                </a:solidFill>
                <a:latin typeface="Century Gothic" pitchFamily="34" charset="0"/>
                <a:ea typeface="Century Gothic" pitchFamily="34" charset="-122"/>
                <a:cs typeface="Century Gothic" pitchFamily="34" charset="-120"/>
              </a:rPr>
              <a:t>Lead Developer</a:t>
            </a:r>
            <a:endParaRPr lang="en-US" sz="2600" dirty="0"/>
          </a:p>
        </p:txBody>
      </p:sp>
      <p:sp>
        <p:nvSpPr>
          <p:cNvPr id="9" name="Text 6"/>
          <p:cNvSpPr/>
          <p:nvPr/>
        </p:nvSpPr>
        <p:spPr>
          <a:xfrm>
            <a:off x="6008522" y="5040173"/>
            <a:ext cx="5083150" cy="705917"/>
          </a:xfrm>
          <a:prstGeom prst="rect">
            <a:avLst/>
          </a:prstGeom>
          <a:noFill/>
          <a:ln/>
        </p:spPr>
        <p:txBody>
          <a:bodyPr wrap="square" rtlCol="0" anchor="ctr"/>
          <a:lstStyle/>
          <a:p>
            <a:pPr marL="0" indent="0" algn="ctr">
              <a:buNone/>
            </a:pPr>
            <a:r>
              <a:rPr lang="en-US" sz="2400" b="1" dirty="0">
                <a:solidFill>
                  <a:schemeClr val="accent3"/>
                </a:solidFill>
                <a:latin typeface="Century Gothic" pitchFamily="34" charset="0"/>
              </a:rPr>
              <a:t>Shankar Murugesan</a:t>
            </a:r>
            <a:endParaRPr lang="en-US" sz="2400" b="1" dirty="0"/>
          </a:p>
        </p:txBody>
      </p:sp>
      <p:sp>
        <p:nvSpPr>
          <p:cNvPr id="10" name="Shape 7"/>
          <p:cNvSpPr/>
          <p:nvPr/>
        </p:nvSpPr>
        <p:spPr>
          <a:xfrm>
            <a:off x="10130638" y="3945636"/>
            <a:ext cx="1238098" cy="0"/>
          </a:xfrm>
          <a:prstGeom prst="line">
            <a:avLst/>
          </a:prstGeom>
          <a:noFill/>
          <a:ln w="38100">
            <a:solidFill>
              <a:schemeClr val="accent3"/>
            </a:solidFill>
            <a:prstDash val="solid"/>
          </a:ln>
        </p:spPr>
      </p:sp>
      <p:sp>
        <p:nvSpPr>
          <p:cNvPr id="11" name="Shape 8"/>
          <p:cNvSpPr/>
          <p:nvPr/>
        </p:nvSpPr>
        <p:spPr>
          <a:xfrm>
            <a:off x="187452" y="6677863"/>
            <a:ext cx="11822278" cy="0"/>
          </a:xfrm>
          <a:prstGeom prst="line">
            <a:avLst/>
          </a:prstGeom>
          <a:noFill/>
          <a:ln w="38100">
            <a:solidFill>
              <a:schemeClr val="accent3"/>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89866" cy="6858000"/>
          </a:xfrm>
          <a:prstGeom prst="rect">
            <a:avLst/>
          </a:prstGeom>
          <a:solidFill>
            <a:schemeClr val="accent5"/>
          </a:solidFill>
          <a:ln/>
        </p:spPr>
      </p:sp>
      <p:sp>
        <p:nvSpPr>
          <p:cNvPr id="3" name="Text 1"/>
          <p:cNvSpPr/>
          <p:nvPr/>
        </p:nvSpPr>
        <p:spPr>
          <a:xfrm>
            <a:off x="381305" y="122530"/>
            <a:ext cx="11430000" cy="615391"/>
          </a:xfrm>
          <a:prstGeom prst="rect">
            <a:avLst/>
          </a:prstGeom>
          <a:noFill/>
          <a:ln/>
        </p:spPr>
        <p:txBody>
          <a:bodyPr wrap="square" rtlCol="0" anchor="ctr"/>
          <a:lstStyle/>
          <a:p>
            <a:pPr marL="0" indent="0" algn="l">
              <a:buNone/>
            </a:pPr>
            <a:r>
              <a:rPr lang="en-US" sz="3200" dirty="0">
                <a:solidFill>
                  <a:schemeClr val="accent3"/>
                </a:solidFill>
                <a:latin typeface="Century Gothic" pitchFamily="34" charset="0"/>
                <a:ea typeface="Century Gothic" pitchFamily="34" charset="-122"/>
                <a:cs typeface="Century Gothic" pitchFamily="34" charset="-120"/>
              </a:rPr>
              <a:t>Introduction to TransArt Application</a:t>
            </a:r>
            <a:endParaRPr lang="en-US" sz="3200" dirty="0"/>
          </a:p>
        </p:txBody>
      </p:sp>
      <p:sp>
        <p:nvSpPr>
          <p:cNvPr id="4" name="Shape 2"/>
          <p:cNvSpPr/>
          <p:nvPr/>
        </p:nvSpPr>
        <p:spPr>
          <a:xfrm>
            <a:off x="187452" y="1029614"/>
            <a:ext cx="11822278" cy="0"/>
          </a:xfrm>
          <a:prstGeom prst="line">
            <a:avLst/>
          </a:prstGeom>
          <a:noFill/>
          <a:ln w="38100">
            <a:solidFill>
              <a:schemeClr val="accent3"/>
            </a:solidFill>
            <a:prstDash val="solid"/>
          </a:ln>
        </p:spPr>
      </p:sp>
      <p:sp>
        <p:nvSpPr>
          <p:cNvPr id="5" name="Shape 3"/>
          <p:cNvSpPr/>
          <p:nvPr/>
        </p:nvSpPr>
        <p:spPr>
          <a:xfrm rot="-240000">
            <a:off x="377647" y="1418234"/>
            <a:ext cx="3927348" cy="4834433"/>
          </a:xfrm>
          <a:prstGeom prst="rect">
            <a:avLst/>
          </a:prstGeom>
          <a:solidFill>
            <a:schemeClr val="accent4"/>
          </a:solidFill>
          <a:ln/>
        </p:spPr>
      </p:sp>
      <p:pic>
        <p:nvPicPr>
          <p:cNvPr id="6" name="Image 0" descr="preencoded.png"/>
          <p:cNvPicPr>
            <a:picLocks noChangeAspect="1"/>
          </p:cNvPicPr>
          <p:nvPr/>
        </p:nvPicPr>
        <p:blipFill>
          <a:blip r:embed="rId3"/>
          <a:srcRect l="10061" r="10061"/>
          <a:stretch/>
        </p:blipFill>
        <p:spPr>
          <a:xfrm rot="-240000">
            <a:off x="594360" y="1645006"/>
            <a:ext cx="3499409" cy="4380890"/>
          </a:xfrm>
          <a:prstGeom prst="rect">
            <a:avLst/>
          </a:prstGeom>
        </p:spPr>
      </p:pic>
      <p:sp>
        <p:nvSpPr>
          <p:cNvPr id="7" name="Shape 4"/>
          <p:cNvSpPr/>
          <p:nvPr/>
        </p:nvSpPr>
        <p:spPr>
          <a:xfrm>
            <a:off x="6257239" y="1551737"/>
            <a:ext cx="590702" cy="590702"/>
          </a:xfrm>
          <a:prstGeom prst="rect">
            <a:avLst/>
          </a:prstGeom>
          <a:noFill/>
          <a:ln w="12700">
            <a:solidFill>
              <a:schemeClr val="accent3"/>
            </a:solidFill>
            <a:prstDash val="solid"/>
          </a:ln>
        </p:spPr>
      </p:sp>
      <p:sp>
        <p:nvSpPr>
          <p:cNvPr id="8" name="Text 5"/>
          <p:cNvSpPr/>
          <p:nvPr/>
        </p:nvSpPr>
        <p:spPr>
          <a:xfrm>
            <a:off x="6303874" y="1648663"/>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01</a:t>
            </a:r>
            <a:endParaRPr lang="en-US" sz="2000" dirty="0"/>
          </a:p>
        </p:txBody>
      </p:sp>
      <p:sp>
        <p:nvSpPr>
          <p:cNvPr id="9" name="Text 6"/>
          <p:cNvSpPr/>
          <p:nvPr/>
        </p:nvSpPr>
        <p:spPr>
          <a:xfrm>
            <a:off x="4924958" y="2185416"/>
            <a:ext cx="3258007" cy="338328"/>
          </a:xfrm>
          <a:prstGeom prst="rect">
            <a:avLst/>
          </a:prstGeom>
          <a:noFill/>
          <a:ln/>
        </p:spPr>
        <p:txBody>
          <a:bodyPr wrap="square" rtlCol="0" anchor="b"/>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Language Education</a:t>
            </a:r>
            <a:endParaRPr lang="en-US" sz="1600" dirty="0"/>
          </a:p>
        </p:txBody>
      </p:sp>
      <p:sp>
        <p:nvSpPr>
          <p:cNvPr id="10" name="Shape 7"/>
          <p:cNvSpPr/>
          <p:nvPr/>
        </p:nvSpPr>
        <p:spPr>
          <a:xfrm>
            <a:off x="5997550" y="2613355"/>
            <a:ext cx="1112825" cy="0"/>
          </a:xfrm>
          <a:prstGeom prst="line">
            <a:avLst/>
          </a:prstGeom>
          <a:noFill/>
          <a:ln w="12700">
            <a:solidFill>
              <a:schemeClr val="accent3"/>
            </a:solidFill>
            <a:prstDash val="solid"/>
          </a:ln>
        </p:spPr>
      </p:sp>
      <p:sp>
        <p:nvSpPr>
          <p:cNvPr id="11" name="Text 8"/>
          <p:cNvSpPr/>
          <p:nvPr/>
        </p:nvSpPr>
        <p:spPr>
          <a:xfrm>
            <a:off x="4924958" y="2721254"/>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TransArt enables immersive learning experiences in vernacular languages through real-time translation and interactive visuals.</a:t>
            </a:r>
            <a:endParaRPr lang="en-US" sz="1300" dirty="0"/>
          </a:p>
        </p:txBody>
      </p:sp>
      <p:sp>
        <p:nvSpPr>
          <p:cNvPr id="12" name="Shape 9"/>
          <p:cNvSpPr/>
          <p:nvPr/>
        </p:nvSpPr>
        <p:spPr>
          <a:xfrm>
            <a:off x="9802368" y="1551737"/>
            <a:ext cx="590702" cy="590702"/>
          </a:xfrm>
          <a:prstGeom prst="rect">
            <a:avLst/>
          </a:prstGeom>
          <a:noFill/>
          <a:ln w="12700">
            <a:solidFill>
              <a:schemeClr val="accent3"/>
            </a:solidFill>
            <a:prstDash val="solid"/>
          </a:ln>
        </p:spPr>
      </p:sp>
      <p:sp>
        <p:nvSpPr>
          <p:cNvPr id="13" name="Text 10"/>
          <p:cNvSpPr/>
          <p:nvPr/>
        </p:nvSpPr>
        <p:spPr>
          <a:xfrm>
            <a:off x="9846259" y="1648663"/>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02</a:t>
            </a:r>
            <a:endParaRPr lang="en-US" sz="2000" dirty="0"/>
          </a:p>
        </p:txBody>
      </p:sp>
      <p:sp>
        <p:nvSpPr>
          <p:cNvPr id="14" name="Text 11"/>
          <p:cNvSpPr/>
          <p:nvPr/>
        </p:nvSpPr>
        <p:spPr>
          <a:xfrm>
            <a:off x="8467344" y="2185416"/>
            <a:ext cx="3258007" cy="338328"/>
          </a:xfrm>
          <a:prstGeom prst="rect">
            <a:avLst/>
          </a:prstGeom>
          <a:noFill/>
          <a:ln/>
        </p:spPr>
        <p:txBody>
          <a:bodyPr wrap="square" rtlCol="0" anchor="t"/>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Cultural Preservation</a:t>
            </a:r>
            <a:endParaRPr lang="en-US" sz="1600" dirty="0"/>
          </a:p>
        </p:txBody>
      </p:sp>
      <p:sp>
        <p:nvSpPr>
          <p:cNvPr id="15" name="Shape 12"/>
          <p:cNvSpPr/>
          <p:nvPr/>
        </p:nvSpPr>
        <p:spPr>
          <a:xfrm>
            <a:off x="9539935" y="2613355"/>
            <a:ext cx="1112825" cy="0"/>
          </a:xfrm>
          <a:prstGeom prst="line">
            <a:avLst/>
          </a:prstGeom>
          <a:noFill/>
          <a:ln w="12700">
            <a:solidFill>
              <a:schemeClr val="accent3"/>
            </a:solidFill>
            <a:prstDash val="solid"/>
          </a:ln>
        </p:spPr>
      </p:sp>
      <p:sp>
        <p:nvSpPr>
          <p:cNvPr id="16" name="Text 13"/>
          <p:cNvSpPr/>
          <p:nvPr/>
        </p:nvSpPr>
        <p:spPr>
          <a:xfrm>
            <a:off x="8467344" y="2721254"/>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The application assists in preserving endangered vernacular languages by providing tools for documentation and visual storytelling.</a:t>
            </a:r>
            <a:endParaRPr lang="en-US" sz="1300" dirty="0"/>
          </a:p>
        </p:txBody>
      </p:sp>
      <p:sp>
        <p:nvSpPr>
          <p:cNvPr id="17" name="Shape 14"/>
          <p:cNvSpPr/>
          <p:nvPr/>
        </p:nvSpPr>
        <p:spPr>
          <a:xfrm>
            <a:off x="6257239" y="4244645"/>
            <a:ext cx="590702" cy="590702"/>
          </a:xfrm>
          <a:prstGeom prst="rect">
            <a:avLst/>
          </a:prstGeom>
          <a:noFill/>
          <a:ln w="12700">
            <a:solidFill>
              <a:schemeClr val="accent3"/>
            </a:solidFill>
            <a:prstDash val="solid"/>
          </a:ln>
        </p:spPr>
      </p:sp>
      <p:sp>
        <p:nvSpPr>
          <p:cNvPr id="18" name="Text 15"/>
          <p:cNvSpPr/>
          <p:nvPr/>
        </p:nvSpPr>
        <p:spPr>
          <a:xfrm>
            <a:off x="6303874" y="4341571"/>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03</a:t>
            </a:r>
            <a:endParaRPr lang="en-US" sz="2000" dirty="0"/>
          </a:p>
        </p:txBody>
      </p:sp>
      <p:sp>
        <p:nvSpPr>
          <p:cNvPr id="19" name="Text 16"/>
          <p:cNvSpPr/>
          <p:nvPr/>
        </p:nvSpPr>
        <p:spPr>
          <a:xfrm>
            <a:off x="4924958" y="4878324"/>
            <a:ext cx="3258007" cy="338328"/>
          </a:xfrm>
          <a:prstGeom prst="rect">
            <a:avLst/>
          </a:prstGeom>
          <a:noFill/>
          <a:ln/>
        </p:spPr>
        <p:txBody>
          <a:bodyPr wrap="square" rtlCol="0" anchor="b"/>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Global Communication</a:t>
            </a:r>
            <a:endParaRPr lang="en-US" sz="1600" dirty="0"/>
          </a:p>
        </p:txBody>
      </p:sp>
      <p:sp>
        <p:nvSpPr>
          <p:cNvPr id="20" name="Shape 17"/>
          <p:cNvSpPr/>
          <p:nvPr/>
        </p:nvSpPr>
        <p:spPr>
          <a:xfrm>
            <a:off x="5997550" y="5306263"/>
            <a:ext cx="1112825" cy="0"/>
          </a:xfrm>
          <a:prstGeom prst="line">
            <a:avLst/>
          </a:prstGeom>
          <a:noFill/>
          <a:ln w="12700">
            <a:solidFill>
              <a:schemeClr val="accent3"/>
            </a:solidFill>
            <a:prstDash val="solid"/>
          </a:ln>
        </p:spPr>
      </p:sp>
      <p:sp>
        <p:nvSpPr>
          <p:cNvPr id="21" name="Text 18"/>
          <p:cNvSpPr/>
          <p:nvPr/>
        </p:nvSpPr>
        <p:spPr>
          <a:xfrm>
            <a:off x="4924958" y="5414162"/>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Enhances communication for local communities by bridging language barriers with accurate translations and context-aware visuals.</a:t>
            </a:r>
            <a:endParaRPr lang="en-US" sz="1300" dirty="0"/>
          </a:p>
        </p:txBody>
      </p:sp>
      <p:sp>
        <p:nvSpPr>
          <p:cNvPr id="22" name="Shape 19"/>
          <p:cNvSpPr/>
          <p:nvPr/>
        </p:nvSpPr>
        <p:spPr>
          <a:xfrm>
            <a:off x="9802368" y="4244645"/>
            <a:ext cx="590702" cy="590702"/>
          </a:xfrm>
          <a:prstGeom prst="rect">
            <a:avLst/>
          </a:prstGeom>
          <a:noFill/>
          <a:ln w="12700">
            <a:solidFill>
              <a:schemeClr val="accent3"/>
            </a:solidFill>
            <a:prstDash val="solid"/>
          </a:ln>
        </p:spPr>
      </p:sp>
      <p:sp>
        <p:nvSpPr>
          <p:cNvPr id="23" name="Text 20"/>
          <p:cNvSpPr/>
          <p:nvPr/>
        </p:nvSpPr>
        <p:spPr>
          <a:xfrm>
            <a:off x="9846259" y="4341571"/>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04</a:t>
            </a:r>
            <a:endParaRPr lang="en-US" sz="2000" dirty="0"/>
          </a:p>
        </p:txBody>
      </p:sp>
      <p:sp>
        <p:nvSpPr>
          <p:cNvPr id="24" name="Text 21"/>
          <p:cNvSpPr/>
          <p:nvPr/>
        </p:nvSpPr>
        <p:spPr>
          <a:xfrm>
            <a:off x="8467344" y="4878324"/>
            <a:ext cx="3258007" cy="338328"/>
          </a:xfrm>
          <a:prstGeom prst="rect">
            <a:avLst/>
          </a:prstGeom>
          <a:noFill/>
          <a:ln/>
        </p:spPr>
        <p:txBody>
          <a:bodyPr wrap="square" rtlCol="0" anchor="b"/>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Creative Expression</a:t>
            </a:r>
            <a:endParaRPr lang="en-US" sz="1600" dirty="0"/>
          </a:p>
        </p:txBody>
      </p:sp>
      <p:sp>
        <p:nvSpPr>
          <p:cNvPr id="25" name="Shape 22"/>
          <p:cNvSpPr/>
          <p:nvPr/>
        </p:nvSpPr>
        <p:spPr>
          <a:xfrm>
            <a:off x="9539935" y="5306263"/>
            <a:ext cx="1112825" cy="0"/>
          </a:xfrm>
          <a:prstGeom prst="line">
            <a:avLst/>
          </a:prstGeom>
          <a:noFill/>
          <a:ln w="12700">
            <a:solidFill>
              <a:schemeClr val="accent3"/>
            </a:solidFill>
            <a:prstDash val="solid"/>
          </a:ln>
        </p:spPr>
      </p:sp>
      <p:sp>
        <p:nvSpPr>
          <p:cNvPr id="26" name="Text 23"/>
          <p:cNvSpPr/>
          <p:nvPr/>
        </p:nvSpPr>
        <p:spPr>
          <a:xfrm>
            <a:off x="8467344" y="5414162"/>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Facilitates artistic expression by allowing users to create images and art in their native language, inspiring creativity.</a:t>
            </a:r>
            <a:endParaRPr lang="en-US" sz="1300" dirty="0"/>
          </a:p>
        </p:txBody>
      </p:sp>
      <p:sp>
        <p:nvSpPr>
          <p:cNvPr id="27" name="Shape 24"/>
          <p:cNvSpPr/>
          <p:nvPr/>
        </p:nvSpPr>
        <p:spPr>
          <a:xfrm>
            <a:off x="187452" y="6642202"/>
            <a:ext cx="11822278" cy="0"/>
          </a:xfrm>
          <a:prstGeom prst="line">
            <a:avLst/>
          </a:prstGeom>
          <a:noFill/>
          <a:ln w="38100">
            <a:solidFill>
              <a:schemeClr val="accent3"/>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EEE4C-608F-DB56-5D82-71F791C52051}"/>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12995A3A-DAA2-0855-3A11-DC149EFE5344}"/>
              </a:ext>
            </a:extLst>
          </p:cNvPr>
          <p:cNvSpPr/>
          <p:nvPr/>
        </p:nvSpPr>
        <p:spPr>
          <a:xfrm>
            <a:off x="-11582" y="0"/>
            <a:ext cx="12203582" cy="6865315"/>
          </a:xfrm>
          <a:prstGeom prst="rect">
            <a:avLst/>
          </a:prstGeom>
          <a:solidFill>
            <a:schemeClr val="accent5"/>
          </a:solidFill>
          <a:ln/>
        </p:spPr>
        <p:txBody>
          <a:bodyPr/>
          <a:lstStyle/>
          <a:p>
            <a:endParaRPr lang="en-IN" dirty="0"/>
          </a:p>
        </p:txBody>
      </p:sp>
      <p:sp>
        <p:nvSpPr>
          <p:cNvPr id="3" name="Text 1">
            <a:extLst>
              <a:ext uri="{FF2B5EF4-FFF2-40B4-BE49-F238E27FC236}">
                <a16:creationId xmlns:a16="http://schemas.microsoft.com/office/drawing/2014/main" id="{9143BF45-0882-8476-FA57-0C8765B1BB0A}"/>
              </a:ext>
            </a:extLst>
          </p:cNvPr>
          <p:cNvSpPr/>
          <p:nvPr/>
        </p:nvSpPr>
        <p:spPr>
          <a:xfrm>
            <a:off x="381305" y="198425"/>
            <a:ext cx="11430000" cy="611734"/>
          </a:xfrm>
          <a:prstGeom prst="rect">
            <a:avLst/>
          </a:prstGeom>
          <a:noFill/>
          <a:ln/>
        </p:spPr>
        <p:txBody>
          <a:bodyPr wrap="square" rtlCol="0" anchor="ctr"/>
          <a:lstStyle/>
          <a:p>
            <a:pPr marL="0" indent="0" algn="l">
              <a:buNone/>
            </a:pPr>
            <a:r>
              <a:rPr lang="en-IN" sz="3200" dirty="0"/>
              <a:t>Project Introduction</a:t>
            </a:r>
            <a:endParaRPr lang="en-US" sz="3200" dirty="0"/>
          </a:p>
        </p:txBody>
      </p:sp>
      <p:sp>
        <p:nvSpPr>
          <p:cNvPr id="4" name="Text 2">
            <a:extLst>
              <a:ext uri="{FF2B5EF4-FFF2-40B4-BE49-F238E27FC236}">
                <a16:creationId xmlns:a16="http://schemas.microsoft.com/office/drawing/2014/main" id="{7C80E1A2-740D-FA71-8F3B-9B3E79304A98}"/>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id="{8E565611-7EDC-7755-9356-A2B28A02C072}"/>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id="{50EE4260-E81E-6398-B424-01B46F1F5328}"/>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id="{8DE57CAD-7BB0-7C0F-73AA-0E911800CB2D}"/>
              </a:ext>
            </a:extLst>
          </p:cNvPr>
          <p:cNvSpPr txBox="1"/>
          <p:nvPr/>
        </p:nvSpPr>
        <p:spPr>
          <a:xfrm>
            <a:off x="664235" y="1074820"/>
            <a:ext cx="10437962" cy="4801314"/>
          </a:xfrm>
          <a:prstGeom prst="rect">
            <a:avLst/>
          </a:prstGeom>
          <a:noFill/>
        </p:spPr>
        <p:txBody>
          <a:bodyPr wrap="square">
            <a:spAutoFit/>
          </a:bodyPr>
          <a:lstStyle/>
          <a:p>
            <a:pPr algn="just"/>
            <a:r>
              <a:rPr lang="en-US" dirty="0"/>
              <a:t>Trans Art is a versatile application combining AI-driven language translation and image generation. The app is designed to seamlessly transcribe, translate, and visualize content from vernacular languages, specifically Tamil, into English, while offering creative text generation and image synthesis capabilities.</a:t>
            </a:r>
          </a:p>
          <a:p>
            <a:pPr algn="just"/>
            <a:endParaRPr lang="en-US" dirty="0"/>
          </a:p>
          <a:p>
            <a:pPr algn="just"/>
            <a:r>
              <a:rPr lang="en-IN" b="1" dirty="0"/>
              <a:t>Multimodal Translation Pipeline</a:t>
            </a:r>
            <a:endParaRPr lang="en-IN" dirty="0"/>
          </a:p>
          <a:p>
            <a:pPr marL="285750" indent="-285750" algn="just">
              <a:buFont typeface="Arial" panose="020B0604020202020204" pitchFamily="34" charset="0"/>
              <a:buChar char="•"/>
            </a:pPr>
            <a:r>
              <a:rPr lang="en-IN" dirty="0"/>
              <a:t>Tamil audio transcription using Whisper models.</a:t>
            </a:r>
          </a:p>
          <a:p>
            <a:pPr marL="285750" indent="-285750" algn="just">
              <a:buFont typeface="Arial" panose="020B0604020202020204" pitchFamily="34" charset="0"/>
              <a:buChar char="•"/>
            </a:pPr>
            <a:r>
              <a:rPr lang="en-IN" dirty="0"/>
              <a:t>Romanized Tamil transliteration into native script.</a:t>
            </a:r>
          </a:p>
          <a:p>
            <a:pPr marL="285750" indent="-285750" algn="just">
              <a:buFont typeface="Arial" panose="020B0604020202020204" pitchFamily="34" charset="0"/>
              <a:buChar char="•"/>
            </a:pPr>
            <a:r>
              <a:rPr lang="en-IN" dirty="0"/>
              <a:t>Tamil-to-English translation using Google Translator.</a:t>
            </a:r>
          </a:p>
          <a:p>
            <a:pPr algn="just"/>
            <a:endParaRPr lang="en-IN" dirty="0"/>
          </a:p>
          <a:p>
            <a:pPr algn="just"/>
            <a:r>
              <a:rPr lang="en-IN" b="1" dirty="0"/>
              <a:t>Sentiment Analysis</a:t>
            </a:r>
            <a:endParaRPr lang="en-IN" dirty="0"/>
          </a:p>
          <a:p>
            <a:pPr marL="285750" indent="-285750" algn="just">
              <a:buFont typeface="Arial" panose="020B0604020202020204" pitchFamily="34" charset="0"/>
              <a:buChar char="•"/>
            </a:pPr>
            <a:r>
              <a:rPr lang="en-IN" dirty="0"/>
              <a:t>Analyses translated text for sentiment predictions using trained models.</a:t>
            </a:r>
          </a:p>
          <a:p>
            <a:pPr algn="just"/>
            <a:endParaRPr lang="en-IN" dirty="0"/>
          </a:p>
          <a:p>
            <a:pPr algn="just"/>
            <a:r>
              <a:rPr lang="en-IN" b="1" dirty="0"/>
              <a:t>Creative Text Generation</a:t>
            </a:r>
            <a:endParaRPr lang="en-IN" dirty="0"/>
          </a:p>
          <a:p>
            <a:pPr marL="285750" indent="-285750" algn="just">
              <a:buFont typeface="Arial" panose="020B0604020202020204" pitchFamily="34" charset="0"/>
              <a:buChar char="•"/>
            </a:pPr>
            <a:r>
              <a:rPr lang="en-IN" dirty="0"/>
              <a:t>GPT-Neo model generates creative outputs from translated content.</a:t>
            </a:r>
          </a:p>
          <a:p>
            <a:pPr algn="just"/>
            <a:endParaRPr lang="en-IN" dirty="0"/>
          </a:p>
          <a:p>
            <a:pPr algn="just"/>
            <a:r>
              <a:rPr lang="en-IN" b="1" dirty="0"/>
              <a:t>Image Synthesis</a:t>
            </a:r>
          </a:p>
          <a:p>
            <a:pPr marL="285750" indent="-285750" algn="just">
              <a:buFont typeface="Arial" panose="020B0604020202020204" pitchFamily="34" charset="0"/>
              <a:buChar char="•"/>
            </a:pPr>
            <a:r>
              <a:rPr lang="en-IN" dirty="0"/>
              <a:t>Leverages Stable Diffusion for generating custom images based on input text.</a:t>
            </a:r>
          </a:p>
        </p:txBody>
      </p:sp>
    </p:spTree>
    <p:extLst>
      <p:ext uri="{BB962C8B-B14F-4D97-AF65-F5344CB8AC3E}">
        <p14:creationId xmlns:p14="http://schemas.microsoft.com/office/powerpoint/2010/main" val="142465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2B360-815E-30D1-F144-B353166C3C2E}"/>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D34BFD1F-22B3-34CC-4437-211D2A1613CA}"/>
              </a:ext>
            </a:extLst>
          </p:cNvPr>
          <p:cNvSpPr/>
          <p:nvPr/>
        </p:nvSpPr>
        <p:spPr>
          <a:xfrm>
            <a:off x="-11582" y="0"/>
            <a:ext cx="12203582" cy="6865315"/>
          </a:xfrm>
          <a:prstGeom prst="rect">
            <a:avLst/>
          </a:prstGeom>
          <a:solidFill>
            <a:schemeClr val="accent5"/>
          </a:solidFill>
          <a:ln/>
        </p:spPr>
        <p:txBody>
          <a:bodyPr/>
          <a:lstStyle/>
          <a:p>
            <a:endParaRPr lang="en-IN" dirty="0"/>
          </a:p>
        </p:txBody>
      </p:sp>
      <p:sp>
        <p:nvSpPr>
          <p:cNvPr id="3" name="Text 1">
            <a:extLst>
              <a:ext uri="{FF2B5EF4-FFF2-40B4-BE49-F238E27FC236}">
                <a16:creationId xmlns:a16="http://schemas.microsoft.com/office/drawing/2014/main" id="{F2487D57-CD33-9943-743D-AA984B788589}"/>
              </a:ext>
            </a:extLst>
          </p:cNvPr>
          <p:cNvSpPr/>
          <p:nvPr/>
        </p:nvSpPr>
        <p:spPr>
          <a:xfrm>
            <a:off x="381305" y="198425"/>
            <a:ext cx="11430000" cy="611734"/>
          </a:xfrm>
          <a:prstGeom prst="rect">
            <a:avLst/>
          </a:prstGeom>
          <a:noFill/>
          <a:ln/>
        </p:spPr>
        <p:txBody>
          <a:bodyPr wrap="square" rtlCol="0" anchor="ctr"/>
          <a:lstStyle/>
          <a:p>
            <a:pPr marL="0" indent="0" algn="l">
              <a:buNone/>
            </a:pPr>
            <a:r>
              <a:rPr lang="en-IN" sz="3200" dirty="0"/>
              <a:t>Tamil Audio Transcription &amp; Translation</a:t>
            </a:r>
            <a:endParaRPr lang="en-US" sz="3200" dirty="0"/>
          </a:p>
        </p:txBody>
      </p:sp>
      <p:sp>
        <p:nvSpPr>
          <p:cNvPr id="4" name="Text 2">
            <a:extLst>
              <a:ext uri="{FF2B5EF4-FFF2-40B4-BE49-F238E27FC236}">
                <a16:creationId xmlns:a16="http://schemas.microsoft.com/office/drawing/2014/main" id="{DB36A2F6-1093-3EA3-E624-635A5F97DAE3}"/>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id="{A025120D-DB61-9E8E-C187-4486EC76A1AC}"/>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id="{69357E7D-D93B-DCC4-3385-B37B099434E7}"/>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id="{F61D3D4C-6EE1-31AE-2A71-F6DFE1070B23}"/>
              </a:ext>
            </a:extLst>
          </p:cNvPr>
          <p:cNvSpPr txBox="1"/>
          <p:nvPr/>
        </p:nvSpPr>
        <p:spPr>
          <a:xfrm>
            <a:off x="664235" y="1825678"/>
            <a:ext cx="10437962" cy="2585323"/>
          </a:xfrm>
          <a:prstGeom prst="rect">
            <a:avLst/>
          </a:prstGeom>
          <a:noFill/>
        </p:spPr>
        <p:txBody>
          <a:bodyPr wrap="square">
            <a:spAutoFit/>
          </a:bodyPr>
          <a:lstStyle/>
          <a:p>
            <a:pPr algn="just"/>
            <a:r>
              <a:rPr lang="en-US" b="1" dirty="0"/>
              <a:t>Process:</a:t>
            </a:r>
          </a:p>
          <a:p>
            <a:pPr algn="just"/>
            <a:endParaRPr lang="en-US" dirty="0"/>
          </a:p>
          <a:p>
            <a:pPr algn="just"/>
            <a:r>
              <a:rPr lang="en-US" dirty="0"/>
              <a:t>Tamil speech is converted to text using advanced speech-to-text models. This transcription can be further transliterated to Tamil script or translated into English.</a:t>
            </a:r>
          </a:p>
          <a:p>
            <a:pPr algn="just"/>
            <a:endParaRPr lang="en-US" dirty="0"/>
          </a:p>
          <a:p>
            <a:pPr algn="just"/>
            <a:r>
              <a:rPr lang="en-US" b="1" dirty="0"/>
              <a:t>Use Case:</a:t>
            </a:r>
          </a:p>
          <a:p>
            <a:pPr algn="just"/>
            <a:endParaRPr lang="en-US" dirty="0"/>
          </a:p>
          <a:p>
            <a:pPr algn="just"/>
            <a:r>
              <a:rPr lang="en-US" dirty="0"/>
              <a:t>Language accessibility for media, customer support, and content creators working with Tamil-speaking regions.</a:t>
            </a:r>
            <a:endParaRPr lang="en-IN" dirty="0"/>
          </a:p>
        </p:txBody>
      </p:sp>
    </p:spTree>
    <p:extLst>
      <p:ext uri="{BB962C8B-B14F-4D97-AF65-F5344CB8AC3E}">
        <p14:creationId xmlns:p14="http://schemas.microsoft.com/office/powerpoint/2010/main" val="259404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7DCDA-854B-F268-DA1D-C53994644CD0}"/>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0B7E891-721E-D934-D7C6-81163DF457F9}"/>
              </a:ext>
            </a:extLst>
          </p:cNvPr>
          <p:cNvSpPr/>
          <p:nvPr/>
        </p:nvSpPr>
        <p:spPr>
          <a:xfrm>
            <a:off x="-11582" y="0"/>
            <a:ext cx="12203582" cy="6865315"/>
          </a:xfrm>
          <a:prstGeom prst="rect">
            <a:avLst/>
          </a:prstGeom>
          <a:solidFill>
            <a:schemeClr val="accent5"/>
          </a:solidFill>
          <a:ln/>
        </p:spPr>
        <p:txBody>
          <a:bodyPr/>
          <a:lstStyle/>
          <a:p>
            <a:endParaRPr lang="en-IN" dirty="0"/>
          </a:p>
        </p:txBody>
      </p:sp>
      <p:sp>
        <p:nvSpPr>
          <p:cNvPr id="3" name="Text 1">
            <a:extLst>
              <a:ext uri="{FF2B5EF4-FFF2-40B4-BE49-F238E27FC236}">
                <a16:creationId xmlns:a16="http://schemas.microsoft.com/office/drawing/2014/main" id="{C71AE7E0-D6C2-53BC-68CA-56A0F33716D5}"/>
              </a:ext>
            </a:extLst>
          </p:cNvPr>
          <p:cNvSpPr/>
          <p:nvPr/>
        </p:nvSpPr>
        <p:spPr>
          <a:xfrm>
            <a:off x="381305" y="198425"/>
            <a:ext cx="11430000" cy="611734"/>
          </a:xfrm>
          <a:prstGeom prst="rect">
            <a:avLst/>
          </a:prstGeom>
          <a:noFill/>
          <a:ln/>
        </p:spPr>
        <p:txBody>
          <a:bodyPr wrap="square" rtlCol="0" anchor="ctr"/>
          <a:lstStyle/>
          <a:p>
            <a:pPr marL="0" indent="0" algn="l">
              <a:buNone/>
            </a:pPr>
            <a:r>
              <a:rPr lang="en-US" sz="3200" dirty="0"/>
              <a:t>Sentiment Prediction &amp; Creative Text Generation</a:t>
            </a:r>
          </a:p>
        </p:txBody>
      </p:sp>
      <p:sp>
        <p:nvSpPr>
          <p:cNvPr id="4" name="Text 2">
            <a:extLst>
              <a:ext uri="{FF2B5EF4-FFF2-40B4-BE49-F238E27FC236}">
                <a16:creationId xmlns:a16="http://schemas.microsoft.com/office/drawing/2014/main" id="{F3D1D714-2198-B3D7-E4B9-B8A7DDC6F0A5}"/>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id="{882D7CE5-753A-432A-23B5-B5F47FF5EE7E}"/>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id="{79AB7358-DFE9-2115-AB11-9CEE7D84A061}"/>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id="{A72083D1-A5C6-CE1C-05CF-AE35C7FC991B}"/>
              </a:ext>
            </a:extLst>
          </p:cNvPr>
          <p:cNvSpPr txBox="1"/>
          <p:nvPr/>
        </p:nvSpPr>
        <p:spPr>
          <a:xfrm>
            <a:off x="664235" y="1839773"/>
            <a:ext cx="10437962" cy="2862322"/>
          </a:xfrm>
          <a:prstGeom prst="rect">
            <a:avLst/>
          </a:prstGeom>
          <a:noFill/>
        </p:spPr>
        <p:txBody>
          <a:bodyPr wrap="square">
            <a:spAutoFit/>
          </a:bodyPr>
          <a:lstStyle/>
          <a:p>
            <a:pPr algn="just"/>
            <a:r>
              <a:rPr lang="en-US" b="1" dirty="0"/>
              <a:t>Sentiment Analysis:</a:t>
            </a:r>
          </a:p>
          <a:p>
            <a:pPr algn="just"/>
            <a:endParaRPr lang="en-US" b="1" dirty="0"/>
          </a:p>
          <a:p>
            <a:pPr algn="just"/>
            <a:r>
              <a:rPr lang="en-US" dirty="0"/>
              <a:t>Post-translation, the text undergoes sentiment prediction, providing emotional context (e.g., Sad, Joy</a:t>
            </a:r>
            <a:r>
              <a:rPr lang="en-US"/>
              <a:t>, Surprise).</a:t>
            </a:r>
            <a:endParaRPr lang="en-US" dirty="0"/>
          </a:p>
          <a:p>
            <a:pPr algn="just"/>
            <a:endParaRPr lang="en-US" b="1" dirty="0"/>
          </a:p>
          <a:p>
            <a:pPr algn="just"/>
            <a:endParaRPr lang="en-US" b="1" dirty="0"/>
          </a:p>
          <a:p>
            <a:pPr algn="just"/>
            <a:r>
              <a:rPr lang="en-US" b="1" dirty="0"/>
              <a:t>Creative Text Generation:</a:t>
            </a:r>
          </a:p>
          <a:p>
            <a:pPr algn="just"/>
            <a:endParaRPr lang="en-US" b="1" dirty="0"/>
          </a:p>
          <a:p>
            <a:pPr algn="just"/>
            <a:r>
              <a:rPr lang="en-US" dirty="0"/>
              <a:t>GPT-Neo's large language model generates unique, creative narratives based on the translated content, aiding in storytelling and marketing.</a:t>
            </a:r>
            <a:endParaRPr lang="en-IN" dirty="0"/>
          </a:p>
        </p:txBody>
      </p:sp>
    </p:spTree>
    <p:extLst>
      <p:ext uri="{BB962C8B-B14F-4D97-AF65-F5344CB8AC3E}">
        <p14:creationId xmlns:p14="http://schemas.microsoft.com/office/powerpoint/2010/main" val="48532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4D2DB-445A-7F8A-D170-786D4200A612}"/>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6009029E-82AF-82E9-EDAA-1AE140CE9BC9}"/>
              </a:ext>
            </a:extLst>
          </p:cNvPr>
          <p:cNvSpPr/>
          <p:nvPr/>
        </p:nvSpPr>
        <p:spPr>
          <a:xfrm>
            <a:off x="-11582" y="0"/>
            <a:ext cx="12203582" cy="6865315"/>
          </a:xfrm>
          <a:prstGeom prst="rect">
            <a:avLst/>
          </a:prstGeom>
          <a:solidFill>
            <a:schemeClr val="accent5"/>
          </a:solidFill>
          <a:ln/>
        </p:spPr>
        <p:txBody>
          <a:bodyPr/>
          <a:lstStyle/>
          <a:p>
            <a:endParaRPr lang="en-IN" dirty="0"/>
          </a:p>
        </p:txBody>
      </p:sp>
      <p:sp>
        <p:nvSpPr>
          <p:cNvPr id="3" name="Text 1">
            <a:extLst>
              <a:ext uri="{FF2B5EF4-FFF2-40B4-BE49-F238E27FC236}">
                <a16:creationId xmlns:a16="http://schemas.microsoft.com/office/drawing/2014/main" id="{164F1324-086D-E28A-23BB-309715DA9CD4}"/>
              </a:ext>
            </a:extLst>
          </p:cNvPr>
          <p:cNvSpPr/>
          <p:nvPr/>
        </p:nvSpPr>
        <p:spPr>
          <a:xfrm>
            <a:off x="381305" y="198425"/>
            <a:ext cx="11430000" cy="611734"/>
          </a:xfrm>
          <a:prstGeom prst="rect">
            <a:avLst/>
          </a:prstGeom>
          <a:noFill/>
          <a:ln/>
        </p:spPr>
        <p:txBody>
          <a:bodyPr wrap="square" rtlCol="0" anchor="ctr"/>
          <a:lstStyle/>
          <a:p>
            <a:pPr marL="0" indent="0" algn="l">
              <a:buNone/>
            </a:pPr>
            <a:r>
              <a:rPr lang="en-IN" sz="3200" dirty="0"/>
              <a:t>Image Synthesis</a:t>
            </a:r>
            <a:endParaRPr lang="en-US" sz="3200" dirty="0"/>
          </a:p>
        </p:txBody>
      </p:sp>
      <p:sp>
        <p:nvSpPr>
          <p:cNvPr id="4" name="Text 2">
            <a:extLst>
              <a:ext uri="{FF2B5EF4-FFF2-40B4-BE49-F238E27FC236}">
                <a16:creationId xmlns:a16="http://schemas.microsoft.com/office/drawing/2014/main" id="{5C3C47A2-8722-BF8C-1300-F42F64F5812C}"/>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id="{553A9AAA-1E08-454D-410A-2D467F7319AE}"/>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id="{0B63B18F-8304-3FB4-3A3E-F70C9D15522D}"/>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id="{C258C814-8097-AF11-DC56-6342AE985BF4}"/>
              </a:ext>
            </a:extLst>
          </p:cNvPr>
          <p:cNvSpPr txBox="1"/>
          <p:nvPr/>
        </p:nvSpPr>
        <p:spPr>
          <a:xfrm>
            <a:off x="664235" y="1839773"/>
            <a:ext cx="10437962" cy="2585323"/>
          </a:xfrm>
          <a:prstGeom prst="rect">
            <a:avLst/>
          </a:prstGeom>
          <a:noFill/>
        </p:spPr>
        <p:txBody>
          <a:bodyPr wrap="square">
            <a:spAutoFit/>
          </a:bodyPr>
          <a:lstStyle/>
          <a:p>
            <a:pPr algn="just"/>
            <a:r>
              <a:rPr lang="en-US" b="1" dirty="0"/>
              <a:t>Image Generation:</a:t>
            </a:r>
          </a:p>
          <a:p>
            <a:pPr algn="just"/>
            <a:endParaRPr lang="en-US" b="1" dirty="0"/>
          </a:p>
          <a:p>
            <a:pPr algn="just"/>
            <a:r>
              <a:rPr lang="en-US" dirty="0"/>
              <a:t>Using Stable Diffusion (v1.4), users can transform text prompts into stunning visual representations. This feature supports content creation in marketing, art, and design.</a:t>
            </a:r>
          </a:p>
          <a:p>
            <a:pPr algn="just"/>
            <a:endParaRPr lang="en-US" b="1" dirty="0"/>
          </a:p>
          <a:p>
            <a:pPr algn="just"/>
            <a:r>
              <a:rPr lang="en-US" b="1" dirty="0"/>
              <a:t>Integration:</a:t>
            </a:r>
          </a:p>
          <a:p>
            <a:pPr algn="just"/>
            <a:endParaRPr lang="en-US" b="1" dirty="0"/>
          </a:p>
          <a:p>
            <a:pPr algn="just"/>
            <a:r>
              <a:rPr lang="en-US" dirty="0"/>
              <a:t>Combining language and visual creation into one unified experience, enhancing creative workflows for multilingual users.</a:t>
            </a:r>
            <a:endParaRPr lang="en-IN" dirty="0"/>
          </a:p>
        </p:txBody>
      </p:sp>
    </p:spTree>
    <p:extLst>
      <p:ext uri="{BB962C8B-B14F-4D97-AF65-F5344CB8AC3E}">
        <p14:creationId xmlns:p14="http://schemas.microsoft.com/office/powerpoint/2010/main" val="364553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89866" cy="6858000"/>
          </a:xfrm>
          <a:prstGeom prst="rect">
            <a:avLst/>
          </a:prstGeom>
          <a:solidFill>
            <a:schemeClr val="accent5"/>
          </a:solidFill>
          <a:ln/>
        </p:spPr>
      </p:sp>
      <p:sp>
        <p:nvSpPr>
          <p:cNvPr id="3" name="Text 1"/>
          <p:cNvSpPr/>
          <p:nvPr/>
        </p:nvSpPr>
        <p:spPr>
          <a:xfrm>
            <a:off x="381305" y="198425"/>
            <a:ext cx="11430000" cy="611734"/>
          </a:xfrm>
          <a:prstGeom prst="rect">
            <a:avLst/>
          </a:prstGeom>
          <a:noFill/>
          <a:ln/>
        </p:spPr>
        <p:txBody>
          <a:bodyPr wrap="square" rtlCol="0" anchor="ctr"/>
          <a:lstStyle/>
          <a:p>
            <a:pPr marL="0" indent="0" algn="l">
              <a:buNone/>
            </a:pPr>
            <a:r>
              <a:rPr lang="en-US" sz="3200" dirty="0">
                <a:solidFill>
                  <a:schemeClr val="accent3"/>
                </a:solidFill>
                <a:latin typeface="Century Gothic" pitchFamily="34" charset="0"/>
                <a:ea typeface="Century Gothic" pitchFamily="34" charset="-122"/>
                <a:cs typeface="Century Gothic" pitchFamily="34" charset="-120"/>
              </a:rPr>
              <a:t>Understanding From Vernacular Language Translation</a:t>
            </a:r>
            <a:endParaRPr lang="en-US" sz="3200" dirty="0"/>
          </a:p>
        </p:txBody>
      </p:sp>
      <p:sp>
        <p:nvSpPr>
          <p:cNvPr id="4" name="Shape 2"/>
          <p:cNvSpPr/>
          <p:nvPr/>
        </p:nvSpPr>
        <p:spPr>
          <a:xfrm>
            <a:off x="187452" y="1029614"/>
            <a:ext cx="11822278" cy="0"/>
          </a:xfrm>
          <a:prstGeom prst="line">
            <a:avLst/>
          </a:prstGeom>
          <a:noFill/>
          <a:ln w="38100">
            <a:solidFill>
              <a:schemeClr val="accent3"/>
            </a:solidFill>
            <a:prstDash val="solid"/>
          </a:ln>
        </p:spPr>
      </p:sp>
      <p:sp>
        <p:nvSpPr>
          <p:cNvPr id="5" name="Shape 3"/>
          <p:cNvSpPr/>
          <p:nvPr/>
        </p:nvSpPr>
        <p:spPr>
          <a:xfrm rot="300000">
            <a:off x="7973568" y="1451153"/>
            <a:ext cx="3848710" cy="4773168"/>
          </a:xfrm>
          <a:prstGeom prst="rect">
            <a:avLst/>
          </a:prstGeom>
          <a:solidFill>
            <a:schemeClr val="accent4"/>
          </a:solidFill>
          <a:ln/>
        </p:spPr>
      </p:sp>
      <p:pic>
        <p:nvPicPr>
          <p:cNvPr id="6" name="Image 0" descr="preencoded.png"/>
          <p:cNvPicPr>
            <a:picLocks noChangeAspect="1"/>
          </p:cNvPicPr>
          <p:nvPr/>
        </p:nvPicPr>
        <p:blipFill>
          <a:blip r:embed="rId3"/>
          <a:srcRect l="10397" r="10397"/>
          <a:stretch/>
        </p:blipFill>
        <p:spPr>
          <a:xfrm rot="300000">
            <a:off x="8179308" y="1674266"/>
            <a:ext cx="3427171" cy="4326941"/>
          </a:xfrm>
          <a:prstGeom prst="rect">
            <a:avLst/>
          </a:prstGeom>
        </p:spPr>
      </p:pic>
      <p:sp>
        <p:nvSpPr>
          <p:cNvPr id="7" name="Text 4"/>
          <p:cNvSpPr/>
          <p:nvPr/>
        </p:nvSpPr>
        <p:spPr>
          <a:xfrm>
            <a:off x="381305" y="1497787"/>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Cultural Relevance</a:t>
            </a:r>
            <a:endParaRPr lang="en-US" sz="1600" dirty="0"/>
          </a:p>
        </p:txBody>
      </p:sp>
      <p:sp>
        <p:nvSpPr>
          <p:cNvPr id="8" name="Shape 5"/>
          <p:cNvSpPr/>
          <p:nvPr/>
        </p:nvSpPr>
        <p:spPr>
          <a:xfrm>
            <a:off x="449885" y="1925726"/>
            <a:ext cx="1105510" cy="0"/>
          </a:xfrm>
          <a:prstGeom prst="line">
            <a:avLst/>
          </a:prstGeom>
          <a:noFill/>
          <a:ln w="12700">
            <a:solidFill>
              <a:schemeClr val="accent3"/>
            </a:solidFill>
            <a:prstDash val="solid"/>
          </a:ln>
        </p:spPr>
      </p:sp>
      <p:sp>
        <p:nvSpPr>
          <p:cNvPr id="9" name="Text 6"/>
          <p:cNvSpPr/>
          <p:nvPr/>
        </p:nvSpPr>
        <p:spPr>
          <a:xfrm>
            <a:off x="381305" y="2033626"/>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Translations must reflect local culture and dialect for accuracy.</a:t>
            </a:r>
            <a:endParaRPr lang="en-US" sz="1400" dirty="0"/>
          </a:p>
        </p:txBody>
      </p:sp>
      <p:sp>
        <p:nvSpPr>
          <p:cNvPr id="10" name="Text 7"/>
          <p:cNvSpPr/>
          <p:nvPr/>
        </p:nvSpPr>
        <p:spPr>
          <a:xfrm>
            <a:off x="381305" y="2674620"/>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User Engagement</a:t>
            </a:r>
            <a:endParaRPr lang="en-US" sz="1600" dirty="0"/>
          </a:p>
        </p:txBody>
      </p:sp>
      <p:sp>
        <p:nvSpPr>
          <p:cNvPr id="11" name="Shape 8"/>
          <p:cNvSpPr/>
          <p:nvPr/>
        </p:nvSpPr>
        <p:spPr>
          <a:xfrm>
            <a:off x="449885" y="3103474"/>
            <a:ext cx="1105510" cy="0"/>
          </a:xfrm>
          <a:prstGeom prst="line">
            <a:avLst/>
          </a:prstGeom>
          <a:noFill/>
          <a:ln w="12700">
            <a:solidFill>
              <a:schemeClr val="accent3"/>
            </a:solidFill>
            <a:prstDash val="solid"/>
          </a:ln>
        </p:spPr>
      </p:sp>
      <p:sp>
        <p:nvSpPr>
          <p:cNvPr id="12" name="Text 9"/>
          <p:cNvSpPr/>
          <p:nvPr/>
        </p:nvSpPr>
        <p:spPr>
          <a:xfrm>
            <a:off x="381305" y="3207715"/>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Engage users through tailored content using vernacular languages.</a:t>
            </a:r>
            <a:endParaRPr lang="en-US" sz="1400" dirty="0"/>
          </a:p>
        </p:txBody>
      </p:sp>
      <p:sp>
        <p:nvSpPr>
          <p:cNvPr id="13" name="Text 10"/>
          <p:cNvSpPr/>
          <p:nvPr/>
        </p:nvSpPr>
        <p:spPr>
          <a:xfrm>
            <a:off x="381305" y="3848710"/>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Technology Integration</a:t>
            </a:r>
            <a:endParaRPr lang="en-US" sz="1600" dirty="0"/>
          </a:p>
        </p:txBody>
      </p:sp>
      <p:sp>
        <p:nvSpPr>
          <p:cNvPr id="14" name="Shape 11"/>
          <p:cNvSpPr/>
          <p:nvPr/>
        </p:nvSpPr>
        <p:spPr>
          <a:xfrm>
            <a:off x="449885" y="4276649"/>
            <a:ext cx="1105510" cy="0"/>
          </a:xfrm>
          <a:prstGeom prst="line">
            <a:avLst/>
          </a:prstGeom>
          <a:noFill/>
          <a:ln w="12700">
            <a:solidFill>
              <a:schemeClr val="accent3"/>
            </a:solidFill>
            <a:prstDash val="solid"/>
          </a:ln>
        </p:spPr>
      </p:sp>
      <p:sp>
        <p:nvSpPr>
          <p:cNvPr id="15" name="Text 12"/>
          <p:cNvSpPr/>
          <p:nvPr/>
        </p:nvSpPr>
        <p:spPr>
          <a:xfrm>
            <a:off x="381305" y="4384548"/>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Utilize AI to enhance translation accuracy and speed.</a:t>
            </a:r>
            <a:endParaRPr lang="en-US" sz="1400" dirty="0"/>
          </a:p>
        </p:txBody>
      </p:sp>
      <p:sp>
        <p:nvSpPr>
          <p:cNvPr id="16" name="Text 13"/>
          <p:cNvSpPr/>
          <p:nvPr/>
        </p:nvSpPr>
        <p:spPr>
          <a:xfrm>
            <a:off x="381305" y="5021885"/>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Broad Accessibility</a:t>
            </a:r>
            <a:endParaRPr lang="en-US" sz="1600" dirty="0"/>
          </a:p>
        </p:txBody>
      </p:sp>
      <p:sp>
        <p:nvSpPr>
          <p:cNvPr id="17" name="Shape 14"/>
          <p:cNvSpPr/>
          <p:nvPr/>
        </p:nvSpPr>
        <p:spPr>
          <a:xfrm>
            <a:off x="449885" y="5450738"/>
            <a:ext cx="1105510" cy="0"/>
          </a:xfrm>
          <a:prstGeom prst="line">
            <a:avLst/>
          </a:prstGeom>
          <a:noFill/>
          <a:ln w="12700">
            <a:solidFill>
              <a:schemeClr val="accent3"/>
            </a:solidFill>
            <a:prstDash val="solid"/>
          </a:ln>
        </p:spPr>
      </p:sp>
      <p:sp>
        <p:nvSpPr>
          <p:cNvPr id="18" name="Text 15"/>
          <p:cNvSpPr/>
          <p:nvPr/>
        </p:nvSpPr>
        <p:spPr>
          <a:xfrm>
            <a:off x="381305" y="5558638"/>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Ensure accessibility across various digital platforms and formats.</a:t>
            </a:r>
            <a:endParaRPr lang="en-US" sz="1400" dirty="0"/>
          </a:p>
        </p:txBody>
      </p:sp>
      <p:sp>
        <p:nvSpPr>
          <p:cNvPr id="19" name="Shape 16"/>
          <p:cNvSpPr/>
          <p:nvPr/>
        </p:nvSpPr>
        <p:spPr>
          <a:xfrm>
            <a:off x="187452" y="6642202"/>
            <a:ext cx="11822278" cy="0"/>
          </a:xfrm>
          <a:prstGeom prst="line">
            <a:avLst/>
          </a:prstGeom>
          <a:noFill/>
          <a:ln w="38100">
            <a:solidFill>
              <a:schemeClr val="accent3"/>
            </a:solidFill>
            <a:prstDash val="soli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F2EA2-2D3F-0AA8-D7D0-101C587981D7}"/>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FD03DD9E-F465-D9B3-E47C-7369BB6C3CD7}"/>
              </a:ext>
            </a:extLst>
          </p:cNvPr>
          <p:cNvSpPr/>
          <p:nvPr/>
        </p:nvSpPr>
        <p:spPr>
          <a:xfrm>
            <a:off x="0" y="0"/>
            <a:ext cx="12203582" cy="6865315"/>
          </a:xfrm>
          <a:prstGeom prst="rect">
            <a:avLst/>
          </a:prstGeom>
          <a:solidFill>
            <a:schemeClr val="accent5"/>
          </a:solidFill>
          <a:ln/>
        </p:spPr>
        <p:txBody>
          <a:bodyPr/>
          <a:lstStyle/>
          <a:p>
            <a:endParaRPr lang="en-IN" dirty="0"/>
          </a:p>
        </p:txBody>
      </p:sp>
      <p:sp>
        <p:nvSpPr>
          <p:cNvPr id="3" name="Text 1">
            <a:extLst>
              <a:ext uri="{FF2B5EF4-FFF2-40B4-BE49-F238E27FC236}">
                <a16:creationId xmlns:a16="http://schemas.microsoft.com/office/drawing/2014/main" id="{2C47BB81-97E4-2DD3-AD89-E940F189457F}"/>
              </a:ext>
            </a:extLst>
          </p:cNvPr>
          <p:cNvSpPr/>
          <p:nvPr/>
        </p:nvSpPr>
        <p:spPr>
          <a:xfrm>
            <a:off x="381305" y="198425"/>
            <a:ext cx="11430000" cy="611734"/>
          </a:xfrm>
          <a:prstGeom prst="rect">
            <a:avLst/>
          </a:prstGeom>
          <a:noFill/>
          <a:ln/>
        </p:spPr>
        <p:txBody>
          <a:bodyPr wrap="square" rtlCol="0" anchor="ctr"/>
          <a:lstStyle/>
          <a:p>
            <a:pPr marL="0" indent="0" algn="l">
              <a:buNone/>
            </a:pPr>
            <a:r>
              <a:rPr lang="en-IN" sz="3200" dirty="0"/>
              <a:t>Conclusion</a:t>
            </a:r>
            <a:endParaRPr lang="en-US" sz="3200" dirty="0"/>
          </a:p>
        </p:txBody>
      </p:sp>
      <p:sp>
        <p:nvSpPr>
          <p:cNvPr id="4" name="Text 2">
            <a:extLst>
              <a:ext uri="{FF2B5EF4-FFF2-40B4-BE49-F238E27FC236}">
                <a16:creationId xmlns:a16="http://schemas.microsoft.com/office/drawing/2014/main" id="{56E18BF9-07A6-B1C7-B157-C0038255CA42}"/>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id="{4028490E-FE25-D05E-F57C-85BA5F416153}"/>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id="{19CD978B-A196-859B-792F-8EB32A5E750F}"/>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id="{D85CAFCA-8CEE-1701-A614-7B8F79350744}"/>
              </a:ext>
            </a:extLst>
          </p:cNvPr>
          <p:cNvSpPr txBox="1"/>
          <p:nvPr/>
        </p:nvSpPr>
        <p:spPr>
          <a:xfrm>
            <a:off x="807533" y="1525220"/>
            <a:ext cx="10294663" cy="3061736"/>
          </a:xfrm>
          <a:prstGeom prst="rect">
            <a:avLst/>
          </a:prstGeom>
          <a:noFill/>
        </p:spPr>
        <p:txBody>
          <a:bodyPr wrap="square">
            <a:spAutoFit/>
          </a:bodyPr>
          <a:lstStyle/>
          <a:p>
            <a:r>
              <a:rPr lang="en-US" b="1" dirty="0"/>
              <a:t>Trans Art's Impact: </a:t>
            </a:r>
          </a:p>
          <a:p>
            <a:endParaRPr lang="en-US" dirty="0"/>
          </a:p>
          <a:p>
            <a:pPr marL="285750" indent="-285750">
              <a:buFont typeface="Arial" panose="020B0604020202020204" pitchFamily="34" charset="0"/>
              <a:buChar char="•"/>
            </a:pPr>
            <a:r>
              <a:rPr lang="en-US" dirty="0"/>
              <a:t>Trans Art is a groundbreaking tool for anyone seeking to bridge language gaps while creating visually engaging and emotionally resonant content.</a:t>
            </a:r>
          </a:p>
          <a:p>
            <a:endParaRPr lang="en-US" dirty="0"/>
          </a:p>
          <a:p>
            <a:pPr marL="285750" indent="-285750">
              <a:buFont typeface="Arial" panose="020B0604020202020204" pitchFamily="34" charset="0"/>
              <a:buChar char="•"/>
            </a:pPr>
            <a:r>
              <a:rPr lang="en-US" dirty="0"/>
              <a:t> Its multimodal capabilities enable seamless communication and creativity across languages, industries, and artistic domains.</a:t>
            </a:r>
          </a:p>
          <a:p>
            <a:endParaRPr lang="en-US" dirty="0"/>
          </a:p>
          <a:p>
            <a:r>
              <a:rPr lang="en-US" dirty="0"/>
              <a:t>								Thank You!</a:t>
            </a:r>
          </a:p>
          <a:p>
            <a:pPr>
              <a:lnSpc>
                <a:spcPct val="200000"/>
              </a:lnSpc>
            </a:pPr>
            <a:r>
              <a:rPr lang="en-US" dirty="0"/>
              <a:t>								</a:t>
            </a:r>
            <a:r>
              <a:rPr lang="en-US" b="1" dirty="0"/>
              <a:t>Shankar Murugesan</a:t>
            </a:r>
            <a:endParaRPr lang="en-IN" b="1" dirty="0"/>
          </a:p>
        </p:txBody>
      </p:sp>
    </p:spTree>
    <p:extLst>
      <p:ext uri="{BB962C8B-B14F-4D97-AF65-F5344CB8AC3E}">
        <p14:creationId xmlns:p14="http://schemas.microsoft.com/office/powerpoint/2010/main" val="2860043848"/>
      </p:ext>
    </p:extLst>
  </p:cSld>
  <p:clrMapOvr>
    <a:masterClrMapping/>
  </p:clrMapOvr>
</p:sld>
</file>

<file path=ppt/theme/theme1.xml><?xml version="1.0" encoding="utf-8"?>
<a:theme xmlns:a="http://schemas.openxmlformats.org/drawingml/2006/main" name="SlideTeam Theme">
  <a:themeElements>
    <a:clrScheme name="SlideTeam">
      <a:dk1>
        <a:sysClr val="windowText" lastClr="000000"/>
      </a:dk1>
      <a:lt1>
        <a:sysClr val="window" lastClr="FFFFFF"/>
      </a:lt1>
      <a:dk2>
        <a:srgbClr val="000000"/>
      </a:dk2>
      <a:lt2>
        <a:srgbClr val="FFFFFF"/>
      </a:lt2>
      <a:accent1>
        <a:srgbClr val="AE6C44"/>
      </a:accent1>
      <a:accent2>
        <a:srgbClr val="605142"/>
      </a:accent2>
      <a:accent3>
        <a:srgbClr val="483C31"/>
      </a:accent3>
      <a:accent4>
        <a:srgbClr val="D2A68B"/>
      </a:accent4>
      <a:accent5>
        <a:srgbClr val="F0E1D8"/>
      </a:accent5>
      <a:accent6>
        <a:srgbClr val="E1C4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493</Words>
  <Application>Microsoft Office PowerPoint</Application>
  <PresentationFormat>Widescreen</PresentationFormat>
  <Paragraphs>83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SlideTeam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shankar m</cp:lastModifiedBy>
  <cp:revision>4</cp:revision>
  <dcterms:created xsi:type="dcterms:W3CDTF">2024-10-13T06:57:52Z</dcterms:created>
  <dcterms:modified xsi:type="dcterms:W3CDTF">2024-10-16T06:42:25Z</dcterms:modified>
</cp:coreProperties>
</file>