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70" r:id="rId3"/>
    <p:sldId id="371" r:id="rId4"/>
    <p:sldId id="372" r:id="rId5"/>
    <p:sldId id="410" r:id="rId6"/>
    <p:sldId id="411" r:id="rId7"/>
    <p:sldId id="412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3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482" y="1841727"/>
            <a:ext cx="8445272" cy="35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928" y="1776413"/>
            <a:ext cx="7628301" cy="274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536" y="1725385"/>
            <a:ext cx="7575504" cy="3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056" y="1728516"/>
            <a:ext cx="6534150" cy="289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184" y="1834651"/>
            <a:ext cx="7270976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Selector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Descendant Selector</a:t>
            </a:r>
          </a:p>
          <a:p>
            <a:pPr lvl="1"/>
            <a:r>
              <a:rPr lang="en-US" dirty="0" smtClean="0"/>
              <a:t>Direct Child Selector</a:t>
            </a:r>
          </a:p>
          <a:p>
            <a:pPr lvl="1"/>
            <a:r>
              <a:rPr lang="en-US" dirty="0" smtClean="0"/>
              <a:t>Adjacent sibling Selector</a:t>
            </a:r>
          </a:p>
          <a:p>
            <a:pPr lvl="1"/>
            <a:r>
              <a:rPr lang="en-US" dirty="0" smtClean="0"/>
              <a:t>General sibling Selectors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Descendant Selector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5670" y="1812562"/>
            <a:ext cx="504065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583" y="1248864"/>
            <a:ext cx="35718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Direct Child Selector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86125" y="2377281"/>
            <a:ext cx="56197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996" y="1569040"/>
            <a:ext cx="28289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Adjacent Sibling Selector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9962" y="2539206"/>
            <a:ext cx="51720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944" y="1649866"/>
            <a:ext cx="3580856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r>
              <a:rPr lang="en-US" dirty="0" smtClean="0"/>
              <a:t> – General Sibling Selectors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7227" y="2560048"/>
            <a:ext cx="54959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 Basic Selectors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947" y="837564"/>
            <a:ext cx="677954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CSS selector selects the HTML element(s) which we want to style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251" y="1303153"/>
            <a:ext cx="936284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Types of Selectors: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element </a:t>
            </a:r>
            <a:r>
              <a:rPr lang="en-US" dirty="0" smtClean="0"/>
              <a:t>Selector or type selector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id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class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Universal Selector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8046" y="1713525"/>
            <a:ext cx="10575199" cy="280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0649" y="1807141"/>
            <a:ext cx="11007362" cy="29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1419" y="1659913"/>
            <a:ext cx="9829392" cy="279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937" y="1907042"/>
            <a:ext cx="10651126" cy="325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element Selector: </a:t>
            </a:r>
            <a:r>
              <a:rPr lang="en-US" dirty="0" smtClean="0"/>
              <a:t>- The element selector selects HTML elements based on the element name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id Selector </a:t>
            </a:r>
            <a:r>
              <a:rPr lang="en-US" dirty="0" smtClean="0"/>
              <a:t>- id selector uses the id attribute of an HTML element to select a specific element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class Selector</a:t>
            </a:r>
            <a:r>
              <a:rPr lang="en-US" dirty="0" smtClean="0"/>
              <a:t> - Class selector selects HTML elements with a specific class attribute</a:t>
            </a: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4431" y="2990489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#</a:t>
            </a:r>
            <a:r>
              <a:rPr lang="es-ES" sz="1600" dirty="0" err="1" smtClean="0">
                <a:solidFill>
                  <a:schemeClr val="dk1"/>
                </a:solidFill>
              </a:rPr>
              <a:t>textBoxName</a:t>
            </a:r>
            <a:r>
              <a:rPr lang="es-ES" sz="1600" dirty="0" smtClean="0">
                <a:solidFill>
                  <a:schemeClr val="dk1"/>
                </a:solidFill>
              </a:rPr>
              <a:t>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red;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60182" y="4626633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 smtClean="0">
                <a:solidFill>
                  <a:schemeClr val="dk1"/>
                </a:solidFill>
              </a:rPr>
              <a:t>.portal {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 </a:t>
            </a:r>
            <a:r>
              <a:rPr lang="es-ES" sz="1600" dirty="0" err="1" smtClean="0">
                <a:solidFill>
                  <a:schemeClr val="dk1"/>
                </a:solidFill>
              </a:rPr>
              <a:t>text-align</a:t>
            </a:r>
            <a:r>
              <a:rPr lang="es-ES" sz="1600" dirty="0" smtClean="0">
                <a:solidFill>
                  <a:schemeClr val="dk1"/>
                </a:solidFill>
              </a:rPr>
              <a:t>: center;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  color: </a:t>
            </a:r>
            <a:r>
              <a:rPr lang="es-ES" sz="1600" dirty="0" err="1" smtClean="0">
                <a:solidFill>
                  <a:schemeClr val="dk1"/>
                </a:solidFill>
              </a:rPr>
              <a:t>black</a:t>
            </a:r>
            <a:r>
              <a:rPr lang="es-ES" sz="1600" dirty="0" smtClean="0">
                <a:solidFill>
                  <a:schemeClr val="dk1"/>
                </a:solidFill>
              </a:rPr>
              <a:t>;</a:t>
            </a:r>
            <a:br>
              <a:rPr lang="es-ES" sz="1600" dirty="0" smtClean="0">
                <a:solidFill>
                  <a:schemeClr val="dk1"/>
                </a:solidFill>
              </a:rPr>
            </a:br>
            <a:r>
              <a:rPr lang="es-E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3599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CSS Selectors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383" y="802821"/>
            <a:ext cx="936284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Universal Selector:</a:t>
            </a:r>
            <a:r>
              <a:rPr lang="en-US" dirty="0" smtClean="0"/>
              <a:t> -  </a:t>
            </a:r>
            <a:r>
              <a:rPr lang="en-US" sz="1600" dirty="0" smtClean="0"/>
              <a:t>CSS rule below will affect every HTML element on the page</a:t>
            </a: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endParaRPr lang="en-IN" b="1" u="sng" dirty="0" smtClean="0"/>
          </a:p>
          <a:p>
            <a:pPr marL="285750" indent="-285750">
              <a:lnSpc>
                <a:spcPct val="150000"/>
              </a:lnSpc>
            </a:pPr>
            <a:r>
              <a:rPr lang="en-US" b="1" u="sng" dirty="0" smtClean="0"/>
              <a:t>CSS Grouping Selector</a:t>
            </a:r>
          </a:p>
          <a:p>
            <a:pPr marL="285750" indent="-285750">
              <a:lnSpc>
                <a:spcPct val="150000"/>
              </a:lnSpc>
            </a:pPr>
            <a:endParaRPr lang="en-US" b="1" u="sng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</a:pPr>
            <a:endParaRPr lang="en-US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57307" y="1293961"/>
            <a:ext cx="3597108" cy="103517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*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blue;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437178" y="3131389"/>
            <a:ext cx="3597108" cy="30451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 smtClean="0">
                <a:solidFill>
                  <a:schemeClr val="dk1"/>
                </a:solidFill>
              </a:rPr>
              <a:t>h1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h2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 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/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p {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</a:t>
            </a:r>
            <a:r>
              <a:rPr lang="es-ES" sz="1400" dirty="0" err="1" smtClean="0">
                <a:solidFill>
                  <a:schemeClr val="dk1"/>
                </a:solidFill>
              </a:rPr>
              <a:t>text-align</a:t>
            </a:r>
            <a:r>
              <a:rPr lang="es-ES" sz="1400" dirty="0" smtClean="0">
                <a:solidFill>
                  <a:schemeClr val="dk1"/>
                </a:solidFill>
              </a:rPr>
              <a:t>: center;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  color: red;</a:t>
            </a:r>
            <a:br>
              <a:rPr lang="es-ES" sz="1400" dirty="0" smtClean="0">
                <a:solidFill>
                  <a:schemeClr val="dk1"/>
                </a:solidFill>
              </a:rPr>
            </a:br>
            <a:r>
              <a:rPr lang="es-ES" sz="1400" dirty="0" smtClean="0">
                <a:solidFill>
                  <a:schemeClr val="dk1"/>
                </a:solidFill>
              </a:rPr>
              <a:t>}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06016ED-72BE-418C-807D-52DC06FF490C}"/>
              </a:ext>
            </a:extLst>
          </p:cNvPr>
          <p:cNvSpPr/>
          <p:nvPr/>
        </p:nvSpPr>
        <p:spPr>
          <a:xfrm>
            <a:off x="7372817" y="3775493"/>
            <a:ext cx="3597108" cy="133134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dk1"/>
                </a:solidFill>
              </a:rPr>
              <a:t>h1, h2, p {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 text-align: center;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  color: red;</a:t>
            </a:r>
            <a:br>
              <a:rPr lang="en-US" sz="1600" dirty="0" smtClean="0">
                <a:solidFill>
                  <a:schemeClr val="dk1"/>
                </a:solidFill>
              </a:rPr>
            </a:br>
            <a:r>
              <a:rPr lang="en-US" sz="1600" dirty="0" smtClean="0">
                <a:solidFill>
                  <a:schemeClr val="dk1"/>
                </a:solidFill>
              </a:rPr>
              <a:t>}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856672" y="4123426"/>
            <a:ext cx="1871932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001" y="1785529"/>
            <a:ext cx="8060055" cy="338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118" y="1854381"/>
            <a:ext cx="6153013" cy="29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299" y="1793965"/>
            <a:ext cx="7362552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755" y="1798729"/>
            <a:ext cx="7429908" cy="384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055" y="1854108"/>
            <a:ext cx="7258050" cy="31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8756</TotalTime>
  <Words>175</Words>
  <Application>Microsoft Office PowerPoint</Application>
  <PresentationFormat>Custom</PresentationFormat>
  <Paragraphs>59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Advanced CSS Selector</vt:lpstr>
      <vt:lpstr>Combinators – Descendant Selector</vt:lpstr>
      <vt:lpstr>Combinators – Direct Child Selector</vt:lpstr>
      <vt:lpstr>Combinators – Adjacent Sibling Selector</vt:lpstr>
      <vt:lpstr>Combinators – General Sibling Selectors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491</cp:revision>
  <dcterms:created xsi:type="dcterms:W3CDTF">2021-03-13T13:53:48Z</dcterms:created>
  <dcterms:modified xsi:type="dcterms:W3CDTF">2022-07-01T17:33:40Z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