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411" r:id="rId3"/>
    <p:sldId id="413" r:id="rId4"/>
    <p:sldId id="453" r:id="rId5"/>
    <p:sldId id="417" r:id="rId6"/>
    <p:sldId id="418" r:id="rId7"/>
    <p:sldId id="419" r:id="rId8"/>
    <p:sldId id="420" r:id="rId9"/>
    <p:sldId id="421" r:id="rId10"/>
    <p:sldId id="422" r:id="rId11"/>
    <p:sldId id="429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384" r:id="rId20"/>
    <p:sldId id="376" r:id="rId21"/>
    <p:sldId id="385" r:id="rId22"/>
    <p:sldId id="386" r:id="rId23"/>
    <p:sldId id="387" r:id="rId24"/>
    <p:sldId id="388" r:id="rId25"/>
    <p:sldId id="428" r:id="rId26"/>
    <p:sldId id="389" r:id="rId27"/>
    <p:sldId id="432" r:id="rId28"/>
    <p:sldId id="452" r:id="rId29"/>
    <p:sldId id="423" r:id="rId30"/>
    <p:sldId id="424" r:id="rId31"/>
    <p:sldId id="425" r:id="rId32"/>
    <p:sldId id="440" r:id="rId33"/>
    <p:sldId id="441" r:id="rId34"/>
    <p:sldId id="442" r:id="rId35"/>
    <p:sldId id="426" r:id="rId36"/>
    <p:sldId id="427" r:id="rId37"/>
    <p:sldId id="443" r:id="rId38"/>
    <p:sldId id="430" r:id="rId39"/>
    <p:sldId id="431" r:id="rId40"/>
    <p:sldId id="444" r:id="rId41"/>
    <p:sldId id="445" r:id="rId42"/>
    <p:sldId id="446" r:id="rId43"/>
    <p:sldId id="447" r:id="rId44"/>
    <p:sldId id="448" r:id="rId45"/>
    <p:sldId id="449" r:id="rId46"/>
    <p:sldId id="450" r:id="rId47"/>
    <p:sldId id="451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HTML –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img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tag,formatting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tag,semantic,list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800496"/>
            <a:ext cx="8327572" cy="3725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8328" y="2727143"/>
            <a:ext cx="591502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626" y="1716541"/>
            <a:ext cx="10611123" cy="3129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33883" y="1857488"/>
            <a:ext cx="6272757" cy="2296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8266" y="1541667"/>
            <a:ext cx="8407174" cy="1946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7547" y="1782649"/>
            <a:ext cx="6701790" cy="150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26535" y="2161472"/>
            <a:ext cx="6476048" cy="184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85045" y="1847827"/>
            <a:ext cx="8024269" cy="298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6024" y="1534182"/>
            <a:ext cx="6126480" cy="3142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ELEMENTS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08883" y="1880213"/>
            <a:ext cx="817245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1120" y="4676367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09366" cy="4744992"/>
          </a:xfrm>
        </p:spPr>
        <p:txBody>
          <a:bodyPr>
            <a:normAutofit fontScale="92500"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b="1" u="sng" dirty="0" smtClean="0"/>
              <a:t>HTML Images</a:t>
            </a:r>
          </a:p>
          <a:p>
            <a:pPr marL="285750" lvl="0" indent="-285750">
              <a:lnSpc>
                <a:spcPct val="150000"/>
              </a:lnSpc>
            </a:pPr>
            <a:r>
              <a:rPr lang="en-US" altLang="ja-JP" dirty="0" smtClean="0"/>
              <a:t>Use the HTML &lt;</a:t>
            </a:r>
            <a:r>
              <a:rPr lang="en-US" altLang="ja-JP" dirty="0" err="1" smtClean="0"/>
              <a:t>img</a:t>
            </a:r>
            <a:r>
              <a:rPr lang="en-US" altLang="ja-JP" dirty="0" smtClean="0"/>
              <a:t>&gt; element to define an image.</a:t>
            </a:r>
          </a:p>
          <a:p>
            <a:pPr marL="285750" lvl="0" indent="-285750">
              <a:lnSpc>
                <a:spcPct val="150000"/>
              </a:lnSpc>
            </a:pPr>
            <a:r>
              <a:rPr lang="en-US" altLang="ja-JP" dirty="0" smtClean="0"/>
              <a:t>Use the HTML </a:t>
            </a:r>
            <a:r>
              <a:rPr lang="en-US" altLang="ja-JP" dirty="0" err="1" smtClean="0"/>
              <a:t>src</a:t>
            </a:r>
            <a:r>
              <a:rPr lang="en-US" altLang="ja-JP" dirty="0" smtClean="0"/>
              <a:t> attribute to define the URL of the image.</a:t>
            </a:r>
          </a:p>
          <a:p>
            <a:pPr marL="285750" lvl="0" indent="-285750">
              <a:lnSpc>
                <a:spcPct val="150000"/>
              </a:lnSpc>
            </a:pPr>
            <a:r>
              <a:rPr lang="en-US" altLang="ja-JP" dirty="0" smtClean="0"/>
              <a:t>Use the HTML alt attribute to define an alternate text for an image, if it cannot be displayed.</a:t>
            </a:r>
          </a:p>
          <a:p>
            <a:pPr marL="285750" lvl="0" indent="-285750">
              <a:lnSpc>
                <a:spcPct val="150000"/>
              </a:lnSpc>
            </a:pPr>
            <a:r>
              <a:rPr lang="en-US" altLang="ja-JP" dirty="0" smtClean="0"/>
              <a:t>Use the HTML width and height attributes to define the size of the image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Semantic elements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25684" y="1777478"/>
            <a:ext cx="520391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1786" y="1561396"/>
            <a:ext cx="4768487" cy="429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78286" y="1504950"/>
            <a:ext cx="6061165" cy="434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8571" y="1931646"/>
            <a:ext cx="5104583" cy="343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35040" y="862150"/>
            <a:ext cx="5826034" cy="50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7130" y="1899942"/>
            <a:ext cx="3992881" cy="882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688" y="1201375"/>
            <a:ext cx="4773249" cy="4624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7596" y="1905657"/>
            <a:ext cx="28003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3897" y="1119051"/>
            <a:ext cx="76866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Sidebar menu</a:t>
            </a:r>
            <a:endParaRPr lang="en-US" dirty="0"/>
          </a:p>
        </p:txBody>
      </p:sp>
      <p:pic>
        <p:nvPicPr>
          <p:cNvPr id="634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8274" y="1280160"/>
            <a:ext cx="10223183" cy="500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6572" y="1932735"/>
            <a:ext cx="5264331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82343" y="553810"/>
            <a:ext cx="5812971" cy="508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3772" y="254318"/>
            <a:ext cx="10659291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26374" y="4136821"/>
            <a:ext cx="4102826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4623" y="4376057"/>
            <a:ext cx="5810250" cy="1756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Main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7774" y="1802673"/>
            <a:ext cx="10744200" cy="4611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6022" y="1886495"/>
            <a:ext cx="6675120" cy="3234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continue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img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="credologo.jpg" alt="credosystemz.com" width="104" height="142"&gt;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593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6899" y="1750399"/>
            <a:ext cx="6097227" cy="2142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319" y="1672183"/>
            <a:ext cx="7910104" cy="225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2423" y="1872319"/>
            <a:ext cx="6485028" cy="2738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45845" y="1823062"/>
            <a:ext cx="8934178" cy="314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8623" y="1819116"/>
            <a:ext cx="7897994" cy="2687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614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42617" y="1741011"/>
            <a:ext cx="7331120" cy="219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624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2718" y="1953555"/>
            <a:ext cx="7010128" cy="195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2775" y="1750423"/>
            <a:ext cx="8391525" cy="3513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8379" y="1077598"/>
            <a:ext cx="923694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HTML Lists</a:t>
            </a:r>
          </a:p>
          <a:p>
            <a:pPr marL="457200" lvl="0" indent="-346075">
              <a:spcBef>
                <a:spcPts val="1200"/>
              </a:spcBef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HTML lists are defined with the &lt;</a:t>
            </a:r>
            <a:r>
              <a:rPr lang="en-US" dirty="0" err="1">
                <a:solidFill>
                  <a:schemeClr val="dk1"/>
                </a:solidFill>
              </a:rPr>
              <a:t>ul</a:t>
            </a:r>
            <a:r>
              <a:rPr lang="en-US" dirty="0">
                <a:solidFill>
                  <a:schemeClr val="dk1"/>
                </a:solidFill>
              </a:rPr>
              <a:t>&gt; (unordered/bullet list) or the &lt;</a:t>
            </a:r>
            <a:r>
              <a:rPr lang="en-US" dirty="0" err="1">
                <a:solidFill>
                  <a:schemeClr val="dk1"/>
                </a:solidFill>
              </a:rPr>
              <a:t>ol</a:t>
            </a:r>
            <a:r>
              <a:rPr lang="en-US" dirty="0">
                <a:solidFill>
                  <a:schemeClr val="dk1"/>
                </a:solidFill>
              </a:rPr>
              <a:t>&gt; (ordered/numbered list) tag, followed by &lt;</a:t>
            </a:r>
            <a:r>
              <a:rPr lang="en-US" dirty="0" err="1">
                <a:solidFill>
                  <a:schemeClr val="dk1"/>
                </a:solidFill>
              </a:rPr>
              <a:t>li</a:t>
            </a:r>
            <a:r>
              <a:rPr lang="en-US" dirty="0">
                <a:solidFill>
                  <a:schemeClr val="dk1"/>
                </a:solidFill>
              </a:rPr>
              <a:t>&gt; tags (list items):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IN" dirty="0">
              <a:solidFill>
                <a:schemeClr val="dk1"/>
              </a:solidFill>
            </a:endParaRPr>
          </a:p>
          <a:p>
            <a:pPr marL="457200" lvl="0" indent="-346075">
              <a:buClr>
                <a:schemeClr val="dk1"/>
              </a:buClr>
              <a:buSzPts val="1850"/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7" name="Rectangle 6"/>
          <p:cNvSpPr/>
          <p:nvPr/>
        </p:nvSpPr>
        <p:spPr>
          <a:xfrm>
            <a:off x="628778" y="2389099"/>
            <a:ext cx="8176028" cy="333800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</a:rPr>
              <a:t>&lt;ul&gt;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&lt;li&gt;Coffee&lt;/li&gt;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&lt;li&gt;Tea&lt;/li&gt;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&lt;li&gt;Milk&lt;/li&gt;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&lt;/ul&gt;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&lt;ol&gt;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&lt;li&gt;Coffee&lt;/li&gt;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&lt;li&gt;Tea&lt;/li&gt;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&lt;li&gt;Milk&lt;/li&gt;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&lt;/ol&gt;</a:t>
            </a:r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88831" y="1751760"/>
            <a:ext cx="33432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0184" y="4148138"/>
            <a:ext cx="36957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Anchor tag with image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7777" y="1618411"/>
            <a:ext cx="10777538" cy="2496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41255" y="1919129"/>
            <a:ext cx="8286071" cy="297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4005" y="2081461"/>
            <a:ext cx="8665572" cy="2764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26596" y="2335916"/>
            <a:ext cx="5962923" cy="1230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55110" y="1833538"/>
            <a:ext cx="6538913" cy="1797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1998" y="1928653"/>
            <a:ext cx="7682185" cy="154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4724" y="2027986"/>
            <a:ext cx="8960167" cy="2792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2837" y="1926227"/>
            <a:ext cx="8142786" cy="281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5189" y="1729716"/>
            <a:ext cx="7456034" cy="2424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64822" y="2015739"/>
            <a:ext cx="6455772" cy="2386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9086" y="1804988"/>
            <a:ext cx="6910251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542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7464" y="2011680"/>
            <a:ext cx="7754574" cy="356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552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84217" y="1867989"/>
            <a:ext cx="7535908" cy="3827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56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6834" y="1750424"/>
            <a:ext cx="9170126" cy="3922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7333</TotalTime>
  <Words>180</Words>
  <Application>Microsoft Office PowerPoint</Application>
  <PresentationFormat>Custom</PresentationFormat>
  <Paragraphs>58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Slide 1</vt:lpstr>
      <vt:lpstr>Image</vt:lpstr>
      <vt:lpstr>Image continue</vt:lpstr>
      <vt:lpstr>Anchor tag with image</vt:lpstr>
      <vt:lpstr>Question</vt:lpstr>
      <vt:lpstr>Question</vt:lpstr>
      <vt:lpstr>Question</vt:lpstr>
      <vt:lpstr>Question</vt:lpstr>
      <vt:lpstr>Question</vt:lpstr>
      <vt:lpstr>Question</vt:lpstr>
      <vt:lpstr>Formatting Tags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SEMANTIC ELEMENTS</vt:lpstr>
      <vt:lpstr>Semantic elements</vt:lpstr>
      <vt:lpstr>SECTION</vt:lpstr>
      <vt:lpstr>HEADER</vt:lpstr>
      <vt:lpstr>NAV</vt:lpstr>
      <vt:lpstr>FOOTER</vt:lpstr>
      <vt:lpstr>Sidebar menu</vt:lpstr>
      <vt:lpstr>ASIDE</vt:lpstr>
      <vt:lpstr>Slide 27</vt:lpstr>
      <vt:lpstr>Main tag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Slide 38</vt:lpstr>
      <vt:lpstr>List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326</cp:revision>
  <dcterms:created xsi:type="dcterms:W3CDTF">2021-03-13T13:53:48Z</dcterms:created>
  <dcterms:modified xsi:type="dcterms:W3CDTF">2022-06-20T12:29:50Z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