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3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7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een Bhansali" initials="NB" lastIdx="1" clrIdx="0">
    <p:extLst>
      <p:ext uri="{19B8F6BF-5375-455C-9EA6-DF929625EA0E}">
        <p15:presenceInfo xmlns:p15="http://schemas.microsoft.com/office/powerpoint/2012/main" userId="d806dc8660fae4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D2F2E0-F69D-FF62-3BAA-85847FD48E6C}" v="21" dt="2019-06-14T14:51:13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6374" autoAdjust="0"/>
  </p:normalViewPr>
  <p:slideViewPr>
    <p:cSldViewPr snapToGrid="0">
      <p:cViewPr>
        <p:scale>
          <a:sx n="75" d="100"/>
          <a:sy n="75" d="100"/>
        </p:scale>
        <p:origin x="166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2E7448-B81B-4C11-9593-5540D421860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B84FCF-7368-42A5-A010-F705C85C223D}">
      <dgm:prSet/>
      <dgm:spPr/>
      <dgm:t>
        <a:bodyPr/>
        <a:lstStyle/>
        <a:p>
          <a:r>
            <a:rPr lang="en-US" dirty="0"/>
            <a:t>Perceptron computes decision boundary such as line or hyperplane. Hence works for linearly separable case such as OR function.</a:t>
          </a:r>
        </a:p>
      </dgm:t>
    </dgm:pt>
    <dgm:pt modelId="{2484C1D2-FDD3-4731-9DD0-1B43742D60B8}" type="parTrans" cxnId="{9C116C02-B191-491F-9C2B-0CC8024436D9}">
      <dgm:prSet/>
      <dgm:spPr/>
      <dgm:t>
        <a:bodyPr/>
        <a:lstStyle/>
        <a:p>
          <a:endParaRPr lang="en-US"/>
        </a:p>
      </dgm:t>
    </dgm:pt>
    <dgm:pt modelId="{EEEEC508-F875-4016-8960-8F8A53FA6DFB}" type="sibTrans" cxnId="{9C116C02-B191-491F-9C2B-0CC8024436D9}">
      <dgm:prSet/>
      <dgm:spPr/>
      <dgm:t>
        <a:bodyPr/>
        <a:lstStyle/>
        <a:p>
          <a:endParaRPr lang="en-US"/>
        </a:p>
      </dgm:t>
    </dgm:pt>
    <dgm:pt modelId="{19666414-6438-4F2D-9B7B-D074054E332B}">
      <dgm:prSet/>
      <dgm:spPr/>
      <dgm:t>
        <a:bodyPr/>
        <a:lstStyle/>
        <a:p>
          <a:r>
            <a:rPr lang="en-US" dirty="0">
              <a:cs typeface="Calibri Light"/>
            </a:rPr>
            <a:t>Does </a:t>
          </a:r>
          <a:r>
            <a:rPr lang="en-US" dirty="0"/>
            <a:t>not work in non-linearly separable case such as XOR function.</a:t>
          </a:r>
        </a:p>
      </dgm:t>
    </dgm:pt>
    <dgm:pt modelId="{08825ED1-1430-43AE-BAFC-B35CD10A7636}" type="parTrans" cxnId="{7E766CEA-F87F-48D5-97AC-B20616A3350A}">
      <dgm:prSet/>
      <dgm:spPr/>
    </dgm:pt>
    <dgm:pt modelId="{EC4E6EA2-A1A9-4448-A2A9-96128365974C}" type="sibTrans" cxnId="{7E766CEA-F87F-48D5-97AC-B20616A3350A}">
      <dgm:prSet/>
      <dgm:spPr/>
    </dgm:pt>
    <dgm:pt modelId="{9A871BC5-FF28-4CB9-8AA8-40426D342F92}" type="pres">
      <dgm:prSet presAssocID="{D12E7448-B81B-4C11-9593-5540D42186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D3153A-C4F7-4DA8-94EF-4E38211C3E98}" type="pres">
      <dgm:prSet presAssocID="{54B84FCF-7368-42A5-A010-F705C85C223D}" presName="hierRoot1" presStyleCnt="0"/>
      <dgm:spPr/>
    </dgm:pt>
    <dgm:pt modelId="{A4EFB7AA-6F72-47BE-8C50-AAFBE0A7C9DD}" type="pres">
      <dgm:prSet presAssocID="{54B84FCF-7368-42A5-A010-F705C85C223D}" presName="composite" presStyleCnt="0"/>
      <dgm:spPr/>
    </dgm:pt>
    <dgm:pt modelId="{FB5C4C06-5CBB-482D-81C2-69372AEC8475}" type="pres">
      <dgm:prSet presAssocID="{54B84FCF-7368-42A5-A010-F705C85C223D}" presName="background" presStyleLbl="node0" presStyleIdx="0" presStyleCnt="2"/>
      <dgm:spPr/>
    </dgm:pt>
    <dgm:pt modelId="{E858CFE3-1B7A-46DF-A39B-59A3A14ABD96}" type="pres">
      <dgm:prSet presAssocID="{54B84FCF-7368-42A5-A010-F705C85C223D}" presName="text" presStyleLbl="fgAcc0" presStyleIdx="0" presStyleCnt="2">
        <dgm:presLayoutVars>
          <dgm:chPref val="3"/>
        </dgm:presLayoutVars>
      </dgm:prSet>
      <dgm:spPr/>
    </dgm:pt>
    <dgm:pt modelId="{13B5E356-18AD-4D78-952E-F794D018376E}" type="pres">
      <dgm:prSet presAssocID="{54B84FCF-7368-42A5-A010-F705C85C223D}" presName="hierChild2" presStyleCnt="0"/>
      <dgm:spPr/>
    </dgm:pt>
    <dgm:pt modelId="{39300532-EBC7-4016-BF0F-05C63CD4DD4D}" type="pres">
      <dgm:prSet presAssocID="{19666414-6438-4F2D-9B7B-D074054E332B}" presName="hierRoot1" presStyleCnt="0"/>
      <dgm:spPr/>
    </dgm:pt>
    <dgm:pt modelId="{572E942E-4825-45DE-9FBE-B8E7B1FEFEE0}" type="pres">
      <dgm:prSet presAssocID="{19666414-6438-4F2D-9B7B-D074054E332B}" presName="composite" presStyleCnt="0"/>
      <dgm:spPr/>
    </dgm:pt>
    <dgm:pt modelId="{DE5472E6-588D-439E-88F5-564BCF7675A0}" type="pres">
      <dgm:prSet presAssocID="{19666414-6438-4F2D-9B7B-D074054E332B}" presName="background" presStyleLbl="node0" presStyleIdx="1" presStyleCnt="2"/>
      <dgm:spPr/>
    </dgm:pt>
    <dgm:pt modelId="{68E18BCC-9EAD-4499-831D-1C1F6831D9CB}" type="pres">
      <dgm:prSet presAssocID="{19666414-6438-4F2D-9B7B-D074054E332B}" presName="text" presStyleLbl="fgAcc0" presStyleIdx="1" presStyleCnt="2">
        <dgm:presLayoutVars>
          <dgm:chPref val="3"/>
        </dgm:presLayoutVars>
      </dgm:prSet>
      <dgm:spPr/>
    </dgm:pt>
    <dgm:pt modelId="{6F01FB5E-99D0-423B-8C27-1F19298EDC5F}" type="pres">
      <dgm:prSet presAssocID="{19666414-6438-4F2D-9B7B-D074054E332B}" presName="hierChild2" presStyleCnt="0"/>
      <dgm:spPr/>
    </dgm:pt>
  </dgm:ptLst>
  <dgm:cxnLst>
    <dgm:cxn modelId="{9C116C02-B191-491F-9C2B-0CC8024436D9}" srcId="{D12E7448-B81B-4C11-9593-5540D4218606}" destId="{54B84FCF-7368-42A5-A010-F705C85C223D}" srcOrd="0" destOrd="0" parTransId="{2484C1D2-FDD3-4731-9DD0-1B43742D60B8}" sibTransId="{EEEEC508-F875-4016-8960-8F8A53FA6DFB}"/>
    <dgm:cxn modelId="{6BC8ED2C-4DB0-49AB-A3B5-4EEA5B730230}" type="presOf" srcId="{19666414-6438-4F2D-9B7B-D074054E332B}" destId="{68E18BCC-9EAD-4499-831D-1C1F6831D9CB}" srcOrd="0" destOrd="0" presId="urn:microsoft.com/office/officeart/2005/8/layout/hierarchy1"/>
    <dgm:cxn modelId="{09F0D360-2ACF-410E-A379-A0F07FF3406D}" type="presOf" srcId="{D12E7448-B81B-4C11-9593-5540D4218606}" destId="{9A871BC5-FF28-4CB9-8AA8-40426D342F92}" srcOrd="0" destOrd="0" presId="urn:microsoft.com/office/officeart/2005/8/layout/hierarchy1"/>
    <dgm:cxn modelId="{5372CFC4-A9BB-4CE9-AE14-08FD95894319}" type="presOf" srcId="{54B84FCF-7368-42A5-A010-F705C85C223D}" destId="{E858CFE3-1B7A-46DF-A39B-59A3A14ABD96}" srcOrd="0" destOrd="0" presId="urn:microsoft.com/office/officeart/2005/8/layout/hierarchy1"/>
    <dgm:cxn modelId="{7E766CEA-F87F-48D5-97AC-B20616A3350A}" srcId="{D12E7448-B81B-4C11-9593-5540D4218606}" destId="{19666414-6438-4F2D-9B7B-D074054E332B}" srcOrd="1" destOrd="0" parTransId="{08825ED1-1430-43AE-BAFC-B35CD10A7636}" sibTransId="{EC4E6EA2-A1A9-4448-A2A9-96128365974C}"/>
    <dgm:cxn modelId="{3DAF42DE-19FF-4BB8-AD86-545FB32C2294}" type="presParOf" srcId="{9A871BC5-FF28-4CB9-8AA8-40426D342F92}" destId="{52D3153A-C4F7-4DA8-94EF-4E38211C3E98}" srcOrd="0" destOrd="0" presId="urn:microsoft.com/office/officeart/2005/8/layout/hierarchy1"/>
    <dgm:cxn modelId="{C50B00CF-24B0-4716-AF4E-9B5446AEEF5A}" type="presParOf" srcId="{52D3153A-C4F7-4DA8-94EF-4E38211C3E98}" destId="{A4EFB7AA-6F72-47BE-8C50-AAFBE0A7C9DD}" srcOrd="0" destOrd="0" presId="urn:microsoft.com/office/officeart/2005/8/layout/hierarchy1"/>
    <dgm:cxn modelId="{72AE6B79-2FA0-41E2-B921-B45981A4FA50}" type="presParOf" srcId="{A4EFB7AA-6F72-47BE-8C50-AAFBE0A7C9DD}" destId="{FB5C4C06-5CBB-482D-81C2-69372AEC8475}" srcOrd="0" destOrd="0" presId="urn:microsoft.com/office/officeart/2005/8/layout/hierarchy1"/>
    <dgm:cxn modelId="{A883F90E-76FC-42D3-ACFA-71D5788B6664}" type="presParOf" srcId="{A4EFB7AA-6F72-47BE-8C50-AAFBE0A7C9DD}" destId="{E858CFE3-1B7A-46DF-A39B-59A3A14ABD96}" srcOrd="1" destOrd="0" presId="urn:microsoft.com/office/officeart/2005/8/layout/hierarchy1"/>
    <dgm:cxn modelId="{270AF428-2AFE-4A24-B675-3BFAAB481096}" type="presParOf" srcId="{52D3153A-C4F7-4DA8-94EF-4E38211C3E98}" destId="{13B5E356-18AD-4D78-952E-F794D018376E}" srcOrd="1" destOrd="0" presId="urn:microsoft.com/office/officeart/2005/8/layout/hierarchy1"/>
    <dgm:cxn modelId="{8403D506-B788-440B-A4E5-2856A807EA16}" type="presParOf" srcId="{9A871BC5-FF28-4CB9-8AA8-40426D342F92}" destId="{39300532-EBC7-4016-BF0F-05C63CD4DD4D}" srcOrd="1" destOrd="0" presId="urn:microsoft.com/office/officeart/2005/8/layout/hierarchy1"/>
    <dgm:cxn modelId="{39F5B36F-0A29-48EB-BC56-02CB073ECEAB}" type="presParOf" srcId="{39300532-EBC7-4016-BF0F-05C63CD4DD4D}" destId="{572E942E-4825-45DE-9FBE-B8E7B1FEFEE0}" srcOrd="0" destOrd="0" presId="urn:microsoft.com/office/officeart/2005/8/layout/hierarchy1"/>
    <dgm:cxn modelId="{19AB19BE-B200-4852-9EE3-754E908B4EF3}" type="presParOf" srcId="{572E942E-4825-45DE-9FBE-B8E7B1FEFEE0}" destId="{DE5472E6-588D-439E-88F5-564BCF7675A0}" srcOrd="0" destOrd="0" presId="urn:microsoft.com/office/officeart/2005/8/layout/hierarchy1"/>
    <dgm:cxn modelId="{13A03743-2D87-4CE0-847D-8ED77A95248D}" type="presParOf" srcId="{572E942E-4825-45DE-9FBE-B8E7B1FEFEE0}" destId="{68E18BCC-9EAD-4499-831D-1C1F6831D9CB}" srcOrd="1" destOrd="0" presId="urn:microsoft.com/office/officeart/2005/8/layout/hierarchy1"/>
    <dgm:cxn modelId="{25EF293C-04E7-4E6B-807A-57A5DDF5814D}" type="presParOf" srcId="{39300532-EBC7-4016-BF0F-05C63CD4DD4D}" destId="{6F01FB5E-99D0-423B-8C27-1F19298EDC5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FEB73F-7AE7-427B-9DEA-412BEFC87BE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3454A9B-399A-43CC-8D0D-AF827FC8F09A}">
      <dgm:prSet/>
      <dgm:spPr/>
      <dgm:t>
        <a:bodyPr/>
        <a:lstStyle/>
        <a:p>
          <a:r>
            <a:rPr lang="en-US"/>
            <a:t>Select inputs and outputs for your problem</a:t>
          </a:r>
        </a:p>
      </dgm:t>
    </dgm:pt>
    <dgm:pt modelId="{72B56BDE-CFBE-439C-9ABB-6D5A6027B923}" type="parTrans" cxnId="{D0EDBADE-1D22-4D80-BE65-CF95D73603F3}">
      <dgm:prSet/>
      <dgm:spPr/>
      <dgm:t>
        <a:bodyPr/>
        <a:lstStyle/>
        <a:p>
          <a:endParaRPr lang="en-US"/>
        </a:p>
      </dgm:t>
    </dgm:pt>
    <dgm:pt modelId="{60F74D3B-D7CB-403A-B118-371749732092}" type="sibTrans" cxnId="{D0EDBADE-1D22-4D80-BE65-CF95D73603F3}">
      <dgm:prSet/>
      <dgm:spPr/>
      <dgm:t>
        <a:bodyPr/>
        <a:lstStyle/>
        <a:p>
          <a:endParaRPr lang="en-US"/>
        </a:p>
      </dgm:t>
    </dgm:pt>
    <dgm:pt modelId="{F40ECF77-6315-4E54-A18F-1129C203B15D}">
      <dgm:prSet/>
      <dgm:spPr/>
      <dgm:t>
        <a:bodyPr/>
        <a:lstStyle/>
        <a:p>
          <a:r>
            <a:rPr lang="en-US"/>
            <a:t>Normalize inputs</a:t>
          </a:r>
        </a:p>
      </dgm:t>
    </dgm:pt>
    <dgm:pt modelId="{FC1DC6ED-FC4A-495A-9D97-1B2BB2E67928}" type="parTrans" cxnId="{40E43935-5FFA-464D-8C3F-7E7EE1A61BEC}">
      <dgm:prSet/>
      <dgm:spPr/>
      <dgm:t>
        <a:bodyPr/>
        <a:lstStyle/>
        <a:p>
          <a:endParaRPr lang="en-US"/>
        </a:p>
      </dgm:t>
    </dgm:pt>
    <dgm:pt modelId="{2DAEC8FF-589B-4404-84D8-C8143C020958}" type="sibTrans" cxnId="{40E43935-5FFA-464D-8C3F-7E7EE1A61BEC}">
      <dgm:prSet/>
      <dgm:spPr/>
      <dgm:t>
        <a:bodyPr/>
        <a:lstStyle/>
        <a:p>
          <a:endParaRPr lang="en-US"/>
        </a:p>
      </dgm:t>
    </dgm:pt>
    <dgm:pt modelId="{76A9BF26-EB36-4382-85CB-556737332595}">
      <dgm:prSet/>
      <dgm:spPr/>
      <dgm:t>
        <a:bodyPr/>
        <a:lstStyle/>
        <a:p>
          <a:r>
            <a:rPr lang="en-US"/>
            <a:t>Split the data into training, testing, and validation sets</a:t>
          </a:r>
        </a:p>
      </dgm:t>
    </dgm:pt>
    <dgm:pt modelId="{336F0462-C33F-4C8F-BC57-58F9F9D5A21F}" type="parTrans" cxnId="{10B715F2-07B9-4DFA-BE6F-4DCB909119D2}">
      <dgm:prSet/>
      <dgm:spPr/>
      <dgm:t>
        <a:bodyPr/>
        <a:lstStyle/>
        <a:p>
          <a:endParaRPr lang="en-US"/>
        </a:p>
      </dgm:t>
    </dgm:pt>
    <dgm:pt modelId="{4137F942-3A54-4DB1-856B-9472B8F806EA}" type="sibTrans" cxnId="{10B715F2-07B9-4DFA-BE6F-4DCB909119D2}">
      <dgm:prSet/>
      <dgm:spPr/>
      <dgm:t>
        <a:bodyPr/>
        <a:lstStyle/>
        <a:p>
          <a:endParaRPr lang="en-US"/>
        </a:p>
      </dgm:t>
    </dgm:pt>
    <dgm:pt modelId="{B3B16EBB-A952-4F08-9319-C48DEB2F6B87}">
      <dgm:prSet/>
      <dgm:spPr/>
      <dgm:t>
        <a:bodyPr/>
        <a:lstStyle/>
        <a:p>
          <a:r>
            <a:rPr lang="en-US"/>
            <a:t>Select a network architecture – Number of hidden layers, neurons per layer</a:t>
          </a:r>
        </a:p>
      </dgm:t>
    </dgm:pt>
    <dgm:pt modelId="{FA09E683-1A96-495E-9847-7023865D8BC1}" type="parTrans" cxnId="{34C20074-9CE0-4B0E-B248-FA205065FFC4}">
      <dgm:prSet/>
      <dgm:spPr/>
      <dgm:t>
        <a:bodyPr/>
        <a:lstStyle/>
        <a:p>
          <a:endParaRPr lang="en-US"/>
        </a:p>
      </dgm:t>
    </dgm:pt>
    <dgm:pt modelId="{0C40F09A-3214-4520-8398-43447836EBBB}" type="sibTrans" cxnId="{34C20074-9CE0-4B0E-B248-FA205065FFC4}">
      <dgm:prSet/>
      <dgm:spPr/>
      <dgm:t>
        <a:bodyPr/>
        <a:lstStyle/>
        <a:p>
          <a:endParaRPr lang="en-US"/>
        </a:p>
      </dgm:t>
    </dgm:pt>
    <dgm:pt modelId="{E425F8C7-9213-4551-9AA9-EF4531B01F91}">
      <dgm:prSet/>
      <dgm:spPr/>
      <dgm:t>
        <a:bodyPr/>
        <a:lstStyle/>
        <a:p>
          <a:r>
            <a:rPr lang="en-US"/>
            <a:t>Train and evaluate a network</a:t>
          </a:r>
        </a:p>
      </dgm:t>
    </dgm:pt>
    <dgm:pt modelId="{9E63DE29-EED2-499F-96F8-6DF64CC5B5DD}" type="parTrans" cxnId="{E19B38F3-14BC-4202-8DEE-F8C9C916C054}">
      <dgm:prSet/>
      <dgm:spPr/>
      <dgm:t>
        <a:bodyPr/>
        <a:lstStyle/>
        <a:p>
          <a:endParaRPr lang="en-US"/>
        </a:p>
      </dgm:t>
    </dgm:pt>
    <dgm:pt modelId="{FF1401FA-6680-4A90-BF86-87B571D4879D}" type="sibTrans" cxnId="{E19B38F3-14BC-4202-8DEE-F8C9C916C054}">
      <dgm:prSet/>
      <dgm:spPr/>
      <dgm:t>
        <a:bodyPr/>
        <a:lstStyle/>
        <a:p>
          <a:endParaRPr lang="en-US"/>
        </a:p>
      </dgm:t>
    </dgm:pt>
    <dgm:pt modelId="{E2BF72F0-3AB4-460F-A174-7FA7B82E1B9C}">
      <dgm:prSet/>
      <dgm:spPr/>
      <dgm:t>
        <a:bodyPr/>
        <a:lstStyle/>
        <a:p>
          <a:r>
            <a:rPr lang="en-US"/>
            <a:t>Test the network</a:t>
          </a:r>
        </a:p>
      </dgm:t>
    </dgm:pt>
    <dgm:pt modelId="{D35495AF-FEFE-4846-903B-C1871C24462E}" type="parTrans" cxnId="{C216934C-FE63-44D6-8BB7-D5A62EAD57EC}">
      <dgm:prSet/>
      <dgm:spPr/>
      <dgm:t>
        <a:bodyPr/>
        <a:lstStyle/>
        <a:p>
          <a:endParaRPr lang="en-US"/>
        </a:p>
      </dgm:t>
    </dgm:pt>
    <dgm:pt modelId="{7BF63325-0A55-4555-AE22-68D237C696E5}" type="sibTrans" cxnId="{C216934C-FE63-44D6-8BB7-D5A62EAD57EC}">
      <dgm:prSet/>
      <dgm:spPr/>
      <dgm:t>
        <a:bodyPr/>
        <a:lstStyle/>
        <a:p>
          <a:endParaRPr lang="en-US"/>
        </a:p>
      </dgm:t>
    </dgm:pt>
    <dgm:pt modelId="{336F5F4F-3060-474D-8E47-5DE37984176C}" type="pres">
      <dgm:prSet presAssocID="{C3FEB73F-7AE7-427B-9DEA-412BEFC87BE3}" presName="root" presStyleCnt="0">
        <dgm:presLayoutVars>
          <dgm:dir/>
          <dgm:resizeHandles val="exact"/>
        </dgm:presLayoutVars>
      </dgm:prSet>
      <dgm:spPr/>
    </dgm:pt>
    <dgm:pt modelId="{F8EA3831-62CF-4021-905A-3A55BEA629A9}" type="pres">
      <dgm:prSet presAssocID="{C3FEB73F-7AE7-427B-9DEA-412BEFC87BE3}" presName="container" presStyleCnt="0">
        <dgm:presLayoutVars>
          <dgm:dir/>
          <dgm:resizeHandles val="exact"/>
        </dgm:presLayoutVars>
      </dgm:prSet>
      <dgm:spPr/>
    </dgm:pt>
    <dgm:pt modelId="{C59A4996-C612-4E6B-8ACD-537E986BFA08}" type="pres">
      <dgm:prSet presAssocID="{D3454A9B-399A-43CC-8D0D-AF827FC8F09A}" presName="compNode" presStyleCnt="0"/>
      <dgm:spPr/>
    </dgm:pt>
    <dgm:pt modelId="{1BA05DE8-A52A-40E0-B7E8-46146643B4AD}" type="pres">
      <dgm:prSet presAssocID="{D3454A9B-399A-43CC-8D0D-AF827FC8F09A}" presName="iconBgRect" presStyleLbl="bgShp" presStyleIdx="0" presStyleCnt="6"/>
      <dgm:spPr/>
    </dgm:pt>
    <dgm:pt modelId="{7085898D-8436-45BC-A8FD-014A0D9314B5}" type="pres">
      <dgm:prSet presAssocID="{D3454A9B-399A-43CC-8D0D-AF827FC8F09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A877F128-1300-4C37-9E77-741FE16B8DF3}" type="pres">
      <dgm:prSet presAssocID="{D3454A9B-399A-43CC-8D0D-AF827FC8F09A}" presName="spaceRect" presStyleCnt="0"/>
      <dgm:spPr/>
    </dgm:pt>
    <dgm:pt modelId="{43B62FAD-CF18-4360-8ADA-D37B4143EE38}" type="pres">
      <dgm:prSet presAssocID="{D3454A9B-399A-43CC-8D0D-AF827FC8F09A}" presName="textRect" presStyleLbl="revTx" presStyleIdx="0" presStyleCnt="6">
        <dgm:presLayoutVars>
          <dgm:chMax val="1"/>
          <dgm:chPref val="1"/>
        </dgm:presLayoutVars>
      </dgm:prSet>
      <dgm:spPr/>
    </dgm:pt>
    <dgm:pt modelId="{2C7D7B16-508E-4413-B7CE-3225D639DB0B}" type="pres">
      <dgm:prSet presAssocID="{60F74D3B-D7CB-403A-B118-371749732092}" presName="sibTrans" presStyleLbl="sibTrans2D1" presStyleIdx="0" presStyleCnt="0"/>
      <dgm:spPr/>
    </dgm:pt>
    <dgm:pt modelId="{ED623F69-E4A3-4CE8-B19F-CC601DB64692}" type="pres">
      <dgm:prSet presAssocID="{F40ECF77-6315-4E54-A18F-1129C203B15D}" presName="compNode" presStyleCnt="0"/>
      <dgm:spPr/>
    </dgm:pt>
    <dgm:pt modelId="{BC96ED2E-B291-4B9A-A785-3598EFF3F1A7}" type="pres">
      <dgm:prSet presAssocID="{F40ECF77-6315-4E54-A18F-1129C203B15D}" presName="iconBgRect" presStyleLbl="bgShp" presStyleIdx="1" presStyleCnt="6"/>
      <dgm:spPr/>
    </dgm:pt>
    <dgm:pt modelId="{45775EBD-52CC-4BA1-AF0A-24341E7F0355}" type="pres">
      <dgm:prSet presAssocID="{F40ECF77-6315-4E54-A18F-1129C203B15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158E00F5-2609-4D6B-8697-F4B11E278CA5}" type="pres">
      <dgm:prSet presAssocID="{F40ECF77-6315-4E54-A18F-1129C203B15D}" presName="spaceRect" presStyleCnt="0"/>
      <dgm:spPr/>
    </dgm:pt>
    <dgm:pt modelId="{3BC4A1E5-040B-43EC-A423-3C20FBA3DEC6}" type="pres">
      <dgm:prSet presAssocID="{F40ECF77-6315-4E54-A18F-1129C203B15D}" presName="textRect" presStyleLbl="revTx" presStyleIdx="1" presStyleCnt="6">
        <dgm:presLayoutVars>
          <dgm:chMax val="1"/>
          <dgm:chPref val="1"/>
        </dgm:presLayoutVars>
      </dgm:prSet>
      <dgm:spPr/>
    </dgm:pt>
    <dgm:pt modelId="{EC017E6B-03AE-4CF1-B05F-36B9FD6F6F5C}" type="pres">
      <dgm:prSet presAssocID="{2DAEC8FF-589B-4404-84D8-C8143C020958}" presName="sibTrans" presStyleLbl="sibTrans2D1" presStyleIdx="0" presStyleCnt="0"/>
      <dgm:spPr/>
    </dgm:pt>
    <dgm:pt modelId="{071C61B8-20CB-44D0-9D89-79DCE002BE2F}" type="pres">
      <dgm:prSet presAssocID="{76A9BF26-EB36-4382-85CB-556737332595}" presName="compNode" presStyleCnt="0"/>
      <dgm:spPr/>
    </dgm:pt>
    <dgm:pt modelId="{BFF08010-1AB6-4929-A5A9-7A3C4156D560}" type="pres">
      <dgm:prSet presAssocID="{76A9BF26-EB36-4382-85CB-556737332595}" presName="iconBgRect" presStyleLbl="bgShp" presStyleIdx="2" presStyleCnt="6"/>
      <dgm:spPr/>
    </dgm:pt>
    <dgm:pt modelId="{F0191CB4-7C82-4AF5-AE42-2F7F0E5943EB}" type="pres">
      <dgm:prSet presAssocID="{76A9BF26-EB36-4382-85CB-55673733259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6A3CD1B-71E6-4742-B16E-70AC303E2A59}" type="pres">
      <dgm:prSet presAssocID="{76A9BF26-EB36-4382-85CB-556737332595}" presName="spaceRect" presStyleCnt="0"/>
      <dgm:spPr/>
    </dgm:pt>
    <dgm:pt modelId="{FFC71ECF-4D75-45CE-A2F6-BDE3F6E61A2E}" type="pres">
      <dgm:prSet presAssocID="{76A9BF26-EB36-4382-85CB-556737332595}" presName="textRect" presStyleLbl="revTx" presStyleIdx="2" presStyleCnt="6">
        <dgm:presLayoutVars>
          <dgm:chMax val="1"/>
          <dgm:chPref val="1"/>
        </dgm:presLayoutVars>
      </dgm:prSet>
      <dgm:spPr/>
    </dgm:pt>
    <dgm:pt modelId="{10BC83DA-6E9A-4A11-883A-7BC085100FEF}" type="pres">
      <dgm:prSet presAssocID="{4137F942-3A54-4DB1-856B-9472B8F806EA}" presName="sibTrans" presStyleLbl="sibTrans2D1" presStyleIdx="0" presStyleCnt="0"/>
      <dgm:spPr/>
    </dgm:pt>
    <dgm:pt modelId="{1BC770BB-0AB3-44FF-8AF7-5A7503FEFAF6}" type="pres">
      <dgm:prSet presAssocID="{B3B16EBB-A952-4F08-9319-C48DEB2F6B87}" presName="compNode" presStyleCnt="0"/>
      <dgm:spPr/>
    </dgm:pt>
    <dgm:pt modelId="{A0840B5D-665C-4EAD-85F7-CCAC4B5B772A}" type="pres">
      <dgm:prSet presAssocID="{B3B16EBB-A952-4F08-9319-C48DEB2F6B87}" presName="iconBgRect" presStyleLbl="bgShp" presStyleIdx="3" presStyleCnt="6"/>
      <dgm:spPr/>
    </dgm:pt>
    <dgm:pt modelId="{880DA05B-BAC2-4637-A2B4-14979A9E5742}" type="pres">
      <dgm:prSet presAssocID="{B3B16EBB-A952-4F08-9319-C48DEB2F6B8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515D3D-F4EA-4EAA-8C88-D8A07CE544C4}" type="pres">
      <dgm:prSet presAssocID="{B3B16EBB-A952-4F08-9319-C48DEB2F6B87}" presName="spaceRect" presStyleCnt="0"/>
      <dgm:spPr/>
    </dgm:pt>
    <dgm:pt modelId="{04553245-3F98-4ED2-9843-D7FEFE6DBDDA}" type="pres">
      <dgm:prSet presAssocID="{B3B16EBB-A952-4F08-9319-C48DEB2F6B87}" presName="textRect" presStyleLbl="revTx" presStyleIdx="3" presStyleCnt="6">
        <dgm:presLayoutVars>
          <dgm:chMax val="1"/>
          <dgm:chPref val="1"/>
        </dgm:presLayoutVars>
      </dgm:prSet>
      <dgm:spPr/>
    </dgm:pt>
    <dgm:pt modelId="{07CDCAC3-55E0-4FA6-AB8F-1F15EA5D203A}" type="pres">
      <dgm:prSet presAssocID="{0C40F09A-3214-4520-8398-43447836EBBB}" presName="sibTrans" presStyleLbl="sibTrans2D1" presStyleIdx="0" presStyleCnt="0"/>
      <dgm:spPr/>
    </dgm:pt>
    <dgm:pt modelId="{8DD359AC-3001-4C30-9B8E-250F0746D945}" type="pres">
      <dgm:prSet presAssocID="{E425F8C7-9213-4551-9AA9-EF4531B01F91}" presName="compNode" presStyleCnt="0"/>
      <dgm:spPr/>
    </dgm:pt>
    <dgm:pt modelId="{E6828EC2-4B02-44EE-A7B3-A3B0490961B3}" type="pres">
      <dgm:prSet presAssocID="{E425F8C7-9213-4551-9AA9-EF4531B01F91}" presName="iconBgRect" presStyleLbl="bgShp" presStyleIdx="4" presStyleCnt="6"/>
      <dgm:spPr/>
    </dgm:pt>
    <dgm:pt modelId="{5A945ECD-FD24-4B9F-A326-FB306290263D}" type="pres">
      <dgm:prSet presAssocID="{E425F8C7-9213-4551-9AA9-EF4531B01F9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728C9879-A3C7-434F-B0D8-B145C274C0DB}" type="pres">
      <dgm:prSet presAssocID="{E425F8C7-9213-4551-9AA9-EF4531B01F91}" presName="spaceRect" presStyleCnt="0"/>
      <dgm:spPr/>
    </dgm:pt>
    <dgm:pt modelId="{22F8BC07-8E2D-4BCA-8A6B-FDFA19D1E710}" type="pres">
      <dgm:prSet presAssocID="{E425F8C7-9213-4551-9AA9-EF4531B01F91}" presName="textRect" presStyleLbl="revTx" presStyleIdx="4" presStyleCnt="6">
        <dgm:presLayoutVars>
          <dgm:chMax val="1"/>
          <dgm:chPref val="1"/>
        </dgm:presLayoutVars>
      </dgm:prSet>
      <dgm:spPr/>
    </dgm:pt>
    <dgm:pt modelId="{4BFB75F7-FDEF-4F11-A83E-29E8769084EA}" type="pres">
      <dgm:prSet presAssocID="{FF1401FA-6680-4A90-BF86-87B571D4879D}" presName="sibTrans" presStyleLbl="sibTrans2D1" presStyleIdx="0" presStyleCnt="0"/>
      <dgm:spPr/>
    </dgm:pt>
    <dgm:pt modelId="{1AFF200F-9CBD-4766-9856-B8B135A459B7}" type="pres">
      <dgm:prSet presAssocID="{E2BF72F0-3AB4-460F-A174-7FA7B82E1B9C}" presName="compNode" presStyleCnt="0"/>
      <dgm:spPr/>
    </dgm:pt>
    <dgm:pt modelId="{F6D92D26-3B03-40DA-AE52-47D417E96F73}" type="pres">
      <dgm:prSet presAssocID="{E2BF72F0-3AB4-460F-A174-7FA7B82E1B9C}" presName="iconBgRect" presStyleLbl="bgShp" presStyleIdx="5" presStyleCnt="6"/>
      <dgm:spPr/>
    </dgm:pt>
    <dgm:pt modelId="{FAA5DFDE-8723-465E-BC94-AA0A9E57F025}" type="pres">
      <dgm:prSet presAssocID="{E2BF72F0-3AB4-460F-A174-7FA7B82E1B9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103269F3-6E6D-450E-8C5C-0B93A66EC82A}" type="pres">
      <dgm:prSet presAssocID="{E2BF72F0-3AB4-460F-A174-7FA7B82E1B9C}" presName="spaceRect" presStyleCnt="0"/>
      <dgm:spPr/>
    </dgm:pt>
    <dgm:pt modelId="{1443F0E7-045F-4E67-8A9A-F3E0CC0D1DA3}" type="pres">
      <dgm:prSet presAssocID="{E2BF72F0-3AB4-460F-A174-7FA7B82E1B9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78F270E-AD17-4422-ADCA-94A0E7C54638}" type="presOf" srcId="{FF1401FA-6680-4A90-BF86-87B571D4879D}" destId="{4BFB75F7-FDEF-4F11-A83E-29E8769084EA}" srcOrd="0" destOrd="0" presId="urn:microsoft.com/office/officeart/2018/2/layout/IconCircleList"/>
    <dgm:cxn modelId="{FBEEC01E-7716-4B0C-9575-4D3C98925685}" type="presOf" srcId="{D3454A9B-399A-43CC-8D0D-AF827FC8F09A}" destId="{43B62FAD-CF18-4360-8ADA-D37B4143EE38}" srcOrd="0" destOrd="0" presId="urn:microsoft.com/office/officeart/2018/2/layout/IconCircleList"/>
    <dgm:cxn modelId="{40E43935-5FFA-464D-8C3F-7E7EE1A61BEC}" srcId="{C3FEB73F-7AE7-427B-9DEA-412BEFC87BE3}" destId="{F40ECF77-6315-4E54-A18F-1129C203B15D}" srcOrd="1" destOrd="0" parTransId="{FC1DC6ED-FC4A-495A-9D97-1B2BB2E67928}" sibTransId="{2DAEC8FF-589B-4404-84D8-C8143C020958}"/>
    <dgm:cxn modelId="{A34F863F-B6C6-4980-BF8A-F26DDD8CCF88}" type="presOf" srcId="{B3B16EBB-A952-4F08-9319-C48DEB2F6B87}" destId="{04553245-3F98-4ED2-9843-D7FEFE6DBDDA}" srcOrd="0" destOrd="0" presId="urn:microsoft.com/office/officeart/2018/2/layout/IconCircleList"/>
    <dgm:cxn modelId="{317C9B43-6B5B-42F3-8DDA-2CFA005D7B14}" type="presOf" srcId="{4137F942-3A54-4DB1-856B-9472B8F806EA}" destId="{10BC83DA-6E9A-4A11-883A-7BC085100FEF}" srcOrd="0" destOrd="0" presId="urn:microsoft.com/office/officeart/2018/2/layout/IconCircleList"/>
    <dgm:cxn modelId="{443BA643-2844-403D-8C5E-AAAB0E59CBF5}" type="presOf" srcId="{60F74D3B-D7CB-403A-B118-371749732092}" destId="{2C7D7B16-508E-4413-B7CE-3225D639DB0B}" srcOrd="0" destOrd="0" presId="urn:microsoft.com/office/officeart/2018/2/layout/IconCircleList"/>
    <dgm:cxn modelId="{21B9756B-1574-400A-921C-06FBB62B8C24}" type="presOf" srcId="{2DAEC8FF-589B-4404-84D8-C8143C020958}" destId="{EC017E6B-03AE-4CF1-B05F-36B9FD6F6F5C}" srcOrd="0" destOrd="0" presId="urn:microsoft.com/office/officeart/2018/2/layout/IconCircleList"/>
    <dgm:cxn modelId="{7A153C4C-2A81-4E02-80D4-A51ED9BC728F}" type="presOf" srcId="{C3FEB73F-7AE7-427B-9DEA-412BEFC87BE3}" destId="{336F5F4F-3060-474D-8E47-5DE37984176C}" srcOrd="0" destOrd="0" presId="urn:microsoft.com/office/officeart/2018/2/layout/IconCircleList"/>
    <dgm:cxn modelId="{C216934C-FE63-44D6-8BB7-D5A62EAD57EC}" srcId="{C3FEB73F-7AE7-427B-9DEA-412BEFC87BE3}" destId="{E2BF72F0-3AB4-460F-A174-7FA7B82E1B9C}" srcOrd="5" destOrd="0" parTransId="{D35495AF-FEFE-4846-903B-C1871C24462E}" sibTransId="{7BF63325-0A55-4555-AE22-68D237C696E5}"/>
    <dgm:cxn modelId="{E77DFB6F-E783-48CC-BCFC-93327262F048}" type="presOf" srcId="{0C40F09A-3214-4520-8398-43447836EBBB}" destId="{07CDCAC3-55E0-4FA6-AB8F-1F15EA5D203A}" srcOrd="0" destOrd="0" presId="urn:microsoft.com/office/officeart/2018/2/layout/IconCircleList"/>
    <dgm:cxn modelId="{34C20074-9CE0-4B0E-B248-FA205065FFC4}" srcId="{C3FEB73F-7AE7-427B-9DEA-412BEFC87BE3}" destId="{B3B16EBB-A952-4F08-9319-C48DEB2F6B87}" srcOrd="3" destOrd="0" parTransId="{FA09E683-1A96-495E-9847-7023865D8BC1}" sibTransId="{0C40F09A-3214-4520-8398-43447836EBBB}"/>
    <dgm:cxn modelId="{F2182392-AB3E-43D6-AC90-B6509977C21E}" type="presOf" srcId="{E2BF72F0-3AB4-460F-A174-7FA7B82E1B9C}" destId="{1443F0E7-045F-4E67-8A9A-F3E0CC0D1DA3}" srcOrd="0" destOrd="0" presId="urn:microsoft.com/office/officeart/2018/2/layout/IconCircleList"/>
    <dgm:cxn modelId="{8483969A-6758-47BF-AA8A-2BC7FE18A1F3}" type="presOf" srcId="{76A9BF26-EB36-4382-85CB-556737332595}" destId="{FFC71ECF-4D75-45CE-A2F6-BDE3F6E61A2E}" srcOrd="0" destOrd="0" presId="urn:microsoft.com/office/officeart/2018/2/layout/IconCircleList"/>
    <dgm:cxn modelId="{D0EDBADE-1D22-4D80-BE65-CF95D73603F3}" srcId="{C3FEB73F-7AE7-427B-9DEA-412BEFC87BE3}" destId="{D3454A9B-399A-43CC-8D0D-AF827FC8F09A}" srcOrd="0" destOrd="0" parTransId="{72B56BDE-CFBE-439C-9ABB-6D5A6027B923}" sibTransId="{60F74D3B-D7CB-403A-B118-371749732092}"/>
    <dgm:cxn modelId="{7CA3C0E1-BF29-4DF5-85E5-603B183D3F08}" type="presOf" srcId="{F40ECF77-6315-4E54-A18F-1129C203B15D}" destId="{3BC4A1E5-040B-43EC-A423-3C20FBA3DEC6}" srcOrd="0" destOrd="0" presId="urn:microsoft.com/office/officeart/2018/2/layout/IconCircleList"/>
    <dgm:cxn modelId="{BBEA3BEF-06FB-4BE8-BAF8-5A1A78666C14}" type="presOf" srcId="{E425F8C7-9213-4551-9AA9-EF4531B01F91}" destId="{22F8BC07-8E2D-4BCA-8A6B-FDFA19D1E710}" srcOrd="0" destOrd="0" presId="urn:microsoft.com/office/officeart/2018/2/layout/IconCircleList"/>
    <dgm:cxn modelId="{10B715F2-07B9-4DFA-BE6F-4DCB909119D2}" srcId="{C3FEB73F-7AE7-427B-9DEA-412BEFC87BE3}" destId="{76A9BF26-EB36-4382-85CB-556737332595}" srcOrd="2" destOrd="0" parTransId="{336F0462-C33F-4C8F-BC57-58F9F9D5A21F}" sibTransId="{4137F942-3A54-4DB1-856B-9472B8F806EA}"/>
    <dgm:cxn modelId="{E19B38F3-14BC-4202-8DEE-F8C9C916C054}" srcId="{C3FEB73F-7AE7-427B-9DEA-412BEFC87BE3}" destId="{E425F8C7-9213-4551-9AA9-EF4531B01F91}" srcOrd="4" destOrd="0" parTransId="{9E63DE29-EED2-499F-96F8-6DF64CC5B5DD}" sibTransId="{FF1401FA-6680-4A90-BF86-87B571D4879D}"/>
    <dgm:cxn modelId="{C2FB2F9E-FB97-4266-9F4D-C923B47DB4AD}" type="presParOf" srcId="{336F5F4F-3060-474D-8E47-5DE37984176C}" destId="{F8EA3831-62CF-4021-905A-3A55BEA629A9}" srcOrd="0" destOrd="0" presId="urn:microsoft.com/office/officeart/2018/2/layout/IconCircleList"/>
    <dgm:cxn modelId="{2F683677-1E34-4393-BA37-CD27CD05D72E}" type="presParOf" srcId="{F8EA3831-62CF-4021-905A-3A55BEA629A9}" destId="{C59A4996-C612-4E6B-8ACD-537E986BFA08}" srcOrd="0" destOrd="0" presId="urn:microsoft.com/office/officeart/2018/2/layout/IconCircleList"/>
    <dgm:cxn modelId="{0AA3A3D3-C636-4374-8809-D9B2793D9C11}" type="presParOf" srcId="{C59A4996-C612-4E6B-8ACD-537E986BFA08}" destId="{1BA05DE8-A52A-40E0-B7E8-46146643B4AD}" srcOrd="0" destOrd="0" presId="urn:microsoft.com/office/officeart/2018/2/layout/IconCircleList"/>
    <dgm:cxn modelId="{DE7D8BAA-EEC8-47A8-95C1-1098394692DE}" type="presParOf" srcId="{C59A4996-C612-4E6B-8ACD-537E986BFA08}" destId="{7085898D-8436-45BC-A8FD-014A0D9314B5}" srcOrd="1" destOrd="0" presId="urn:microsoft.com/office/officeart/2018/2/layout/IconCircleList"/>
    <dgm:cxn modelId="{54753FB5-D5CA-45E4-AD23-4F4894A4A902}" type="presParOf" srcId="{C59A4996-C612-4E6B-8ACD-537E986BFA08}" destId="{A877F128-1300-4C37-9E77-741FE16B8DF3}" srcOrd="2" destOrd="0" presId="urn:microsoft.com/office/officeart/2018/2/layout/IconCircleList"/>
    <dgm:cxn modelId="{F55EEC35-D599-4E3F-B94D-7AC82BC3D4B3}" type="presParOf" srcId="{C59A4996-C612-4E6B-8ACD-537E986BFA08}" destId="{43B62FAD-CF18-4360-8ADA-D37B4143EE38}" srcOrd="3" destOrd="0" presId="urn:microsoft.com/office/officeart/2018/2/layout/IconCircleList"/>
    <dgm:cxn modelId="{7CDF54E0-83B2-4D2C-90FB-6F5D61B5B65F}" type="presParOf" srcId="{F8EA3831-62CF-4021-905A-3A55BEA629A9}" destId="{2C7D7B16-508E-4413-B7CE-3225D639DB0B}" srcOrd="1" destOrd="0" presId="urn:microsoft.com/office/officeart/2018/2/layout/IconCircleList"/>
    <dgm:cxn modelId="{2C69D7DF-B24B-4988-8F58-E60795A998E8}" type="presParOf" srcId="{F8EA3831-62CF-4021-905A-3A55BEA629A9}" destId="{ED623F69-E4A3-4CE8-B19F-CC601DB64692}" srcOrd="2" destOrd="0" presId="urn:microsoft.com/office/officeart/2018/2/layout/IconCircleList"/>
    <dgm:cxn modelId="{8CF4A863-A60D-4C81-8D6D-82F621006FF0}" type="presParOf" srcId="{ED623F69-E4A3-4CE8-B19F-CC601DB64692}" destId="{BC96ED2E-B291-4B9A-A785-3598EFF3F1A7}" srcOrd="0" destOrd="0" presId="urn:microsoft.com/office/officeart/2018/2/layout/IconCircleList"/>
    <dgm:cxn modelId="{641FF313-D3E8-4EF7-96EA-4F76182DA0D1}" type="presParOf" srcId="{ED623F69-E4A3-4CE8-B19F-CC601DB64692}" destId="{45775EBD-52CC-4BA1-AF0A-24341E7F0355}" srcOrd="1" destOrd="0" presId="urn:microsoft.com/office/officeart/2018/2/layout/IconCircleList"/>
    <dgm:cxn modelId="{120583CE-1242-4E67-9303-B3ADF9E37C59}" type="presParOf" srcId="{ED623F69-E4A3-4CE8-B19F-CC601DB64692}" destId="{158E00F5-2609-4D6B-8697-F4B11E278CA5}" srcOrd="2" destOrd="0" presId="urn:microsoft.com/office/officeart/2018/2/layout/IconCircleList"/>
    <dgm:cxn modelId="{F88F196D-A91D-448F-8801-FDEE76F99E08}" type="presParOf" srcId="{ED623F69-E4A3-4CE8-B19F-CC601DB64692}" destId="{3BC4A1E5-040B-43EC-A423-3C20FBA3DEC6}" srcOrd="3" destOrd="0" presId="urn:microsoft.com/office/officeart/2018/2/layout/IconCircleList"/>
    <dgm:cxn modelId="{169C769D-C45E-499A-863B-CC7766CB98A2}" type="presParOf" srcId="{F8EA3831-62CF-4021-905A-3A55BEA629A9}" destId="{EC017E6B-03AE-4CF1-B05F-36B9FD6F6F5C}" srcOrd="3" destOrd="0" presId="urn:microsoft.com/office/officeart/2018/2/layout/IconCircleList"/>
    <dgm:cxn modelId="{4CE234AD-D4BE-45EF-A7C5-675F6A353B14}" type="presParOf" srcId="{F8EA3831-62CF-4021-905A-3A55BEA629A9}" destId="{071C61B8-20CB-44D0-9D89-79DCE002BE2F}" srcOrd="4" destOrd="0" presId="urn:microsoft.com/office/officeart/2018/2/layout/IconCircleList"/>
    <dgm:cxn modelId="{C325306A-7E56-496A-B2C7-9C037032F823}" type="presParOf" srcId="{071C61B8-20CB-44D0-9D89-79DCE002BE2F}" destId="{BFF08010-1AB6-4929-A5A9-7A3C4156D560}" srcOrd="0" destOrd="0" presId="urn:microsoft.com/office/officeart/2018/2/layout/IconCircleList"/>
    <dgm:cxn modelId="{2915A2C9-F6CA-4382-92F7-65D2AB81DE13}" type="presParOf" srcId="{071C61B8-20CB-44D0-9D89-79DCE002BE2F}" destId="{F0191CB4-7C82-4AF5-AE42-2F7F0E5943EB}" srcOrd="1" destOrd="0" presId="urn:microsoft.com/office/officeart/2018/2/layout/IconCircleList"/>
    <dgm:cxn modelId="{1BFD87E0-93E1-4045-AACC-FF93FFD5EBB2}" type="presParOf" srcId="{071C61B8-20CB-44D0-9D89-79DCE002BE2F}" destId="{36A3CD1B-71E6-4742-B16E-70AC303E2A59}" srcOrd="2" destOrd="0" presId="urn:microsoft.com/office/officeart/2018/2/layout/IconCircleList"/>
    <dgm:cxn modelId="{902EC172-56FD-4E78-B074-CB672780300C}" type="presParOf" srcId="{071C61B8-20CB-44D0-9D89-79DCE002BE2F}" destId="{FFC71ECF-4D75-45CE-A2F6-BDE3F6E61A2E}" srcOrd="3" destOrd="0" presId="urn:microsoft.com/office/officeart/2018/2/layout/IconCircleList"/>
    <dgm:cxn modelId="{3FD7C075-8E1C-4747-949B-77FF12D1FD82}" type="presParOf" srcId="{F8EA3831-62CF-4021-905A-3A55BEA629A9}" destId="{10BC83DA-6E9A-4A11-883A-7BC085100FEF}" srcOrd="5" destOrd="0" presId="urn:microsoft.com/office/officeart/2018/2/layout/IconCircleList"/>
    <dgm:cxn modelId="{B432B821-9CC8-4A86-8049-848F6E25EC39}" type="presParOf" srcId="{F8EA3831-62CF-4021-905A-3A55BEA629A9}" destId="{1BC770BB-0AB3-44FF-8AF7-5A7503FEFAF6}" srcOrd="6" destOrd="0" presId="urn:microsoft.com/office/officeart/2018/2/layout/IconCircleList"/>
    <dgm:cxn modelId="{E1AB4E8F-28C8-4526-BC2A-A9C4DC1DE3B3}" type="presParOf" srcId="{1BC770BB-0AB3-44FF-8AF7-5A7503FEFAF6}" destId="{A0840B5D-665C-4EAD-85F7-CCAC4B5B772A}" srcOrd="0" destOrd="0" presId="urn:microsoft.com/office/officeart/2018/2/layout/IconCircleList"/>
    <dgm:cxn modelId="{05472E11-AE8B-4BAF-91EF-18E23B5D05B2}" type="presParOf" srcId="{1BC770BB-0AB3-44FF-8AF7-5A7503FEFAF6}" destId="{880DA05B-BAC2-4637-A2B4-14979A9E5742}" srcOrd="1" destOrd="0" presId="urn:microsoft.com/office/officeart/2018/2/layout/IconCircleList"/>
    <dgm:cxn modelId="{C2F794C8-4EC3-4BD2-BCFC-A5C90A4DDA4D}" type="presParOf" srcId="{1BC770BB-0AB3-44FF-8AF7-5A7503FEFAF6}" destId="{0F515D3D-F4EA-4EAA-8C88-D8A07CE544C4}" srcOrd="2" destOrd="0" presId="urn:microsoft.com/office/officeart/2018/2/layout/IconCircleList"/>
    <dgm:cxn modelId="{4A6F3972-3829-46CC-8A28-4AC5BD446A74}" type="presParOf" srcId="{1BC770BB-0AB3-44FF-8AF7-5A7503FEFAF6}" destId="{04553245-3F98-4ED2-9843-D7FEFE6DBDDA}" srcOrd="3" destOrd="0" presId="urn:microsoft.com/office/officeart/2018/2/layout/IconCircleList"/>
    <dgm:cxn modelId="{78A31CD0-880E-49EE-BFE4-B8C5C0860469}" type="presParOf" srcId="{F8EA3831-62CF-4021-905A-3A55BEA629A9}" destId="{07CDCAC3-55E0-4FA6-AB8F-1F15EA5D203A}" srcOrd="7" destOrd="0" presId="urn:microsoft.com/office/officeart/2018/2/layout/IconCircleList"/>
    <dgm:cxn modelId="{F034E94F-0C3B-46A4-AC84-0CF99827CB5F}" type="presParOf" srcId="{F8EA3831-62CF-4021-905A-3A55BEA629A9}" destId="{8DD359AC-3001-4C30-9B8E-250F0746D945}" srcOrd="8" destOrd="0" presId="urn:microsoft.com/office/officeart/2018/2/layout/IconCircleList"/>
    <dgm:cxn modelId="{4E848A17-8559-4B31-85E0-662AF1101398}" type="presParOf" srcId="{8DD359AC-3001-4C30-9B8E-250F0746D945}" destId="{E6828EC2-4B02-44EE-A7B3-A3B0490961B3}" srcOrd="0" destOrd="0" presId="urn:microsoft.com/office/officeart/2018/2/layout/IconCircleList"/>
    <dgm:cxn modelId="{C3A766B5-C60D-44D1-AC1F-632210720290}" type="presParOf" srcId="{8DD359AC-3001-4C30-9B8E-250F0746D945}" destId="{5A945ECD-FD24-4B9F-A326-FB306290263D}" srcOrd="1" destOrd="0" presId="urn:microsoft.com/office/officeart/2018/2/layout/IconCircleList"/>
    <dgm:cxn modelId="{73FF81BF-359C-47DA-B66D-8CEC1D2A6893}" type="presParOf" srcId="{8DD359AC-3001-4C30-9B8E-250F0746D945}" destId="{728C9879-A3C7-434F-B0D8-B145C274C0DB}" srcOrd="2" destOrd="0" presId="urn:microsoft.com/office/officeart/2018/2/layout/IconCircleList"/>
    <dgm:cxn modelId="{8E9DB49D-98E0-437F-9BDE-651F89D06B6E}" type="presParOf" srcId="{8DD359AC-3001-4C30-9B8E-250F0746D945}" destId="{22F8BC07-8E2D-4BCA-8A6B-FDFA19D1E710}" srcOrd="3" destOrd="0" presId="urn:microsoft.com/office/officeart/2018/2/layout/IconCircleList"/>
    <dgm:cxn modelId="{52709C5A-FC21-46EC-8D8C-8576D2DB44C5}" type="presParOf" srcId="{F8EA3831-62CF-4021-905A-3A55BEA629A9}" destId="{4BFB75F7-FDEF-4F11-A83E-29E8769084EA}" srcOrd="9" destOrd="0" presId="urn:microsoft.com/office/officeart/2018/2/layout/IconCircleList"/>
    <dgm:cxn modelId="{6DA65A99-AE5B-4F80-9C49-2298535C78D5}" type="presParOf" srcId="{F8EA3831-62CF-4021-905A-3A55BEA629A9}" destId="{1AFF200F-9CBD-4766-9856-B8B135A459B7}" srcOrd="10" destOrd="0" presId="urn:microsoft.com/office/officeart/2018/2/layout/IconCircleList"/>
    <dgm:cxn modelId="{F15D7C4A-DF7E-4D29-BB44-93963BDCA0F0}" type="presParOf" srcId="{1AFF200F-9CBD-4766-9856-B8B135A459B7}" destId="{F6D92D26-3B03-40DA-AE52-47D417E96F73}" srcOrd="0" destOrd="0" presId="urn:microsoft.com/office/officeart/2018/2/layout/IconCircleList"/>
    <dgm:cxn modelId="{82CDD249-AB2C-495E-95FB-A01787E6A080}" type="presParOf" srcId="{1AFF200F-9CBD-4766-9856-B8B135A459B7}" destId="{FAA5DFDE-8723-465E-BC94-AA0A9E57F025}" srcOrd="1" destOrd="0" presId="urn:microsoft.com/office/officeart/2018/2/layout/IconCircleList"/>
    <dgm:cxn modelId="{D461C269-C6A5-4444-A2C4-08F94CBEAC06}" type="presParOf" srcId="{1AFF200F-9CBD-4766-9856-B8B135A459B7}" destId="{103269F3-6E6D-450E-8C5C-0B93A66EC82A}" srcOrd="2" destOrd="0" presId="urn:microsoft.com/office/officeart/2018/2/layout/IconCircleList"/>
    <dgm:cxn modelId="{FD40C0E3-EF94-4907-9DE3-241A64FED7D0}" type="presParOf" srcId="{1AFF200F-9CBD-4766-9856-B8B135A459B7}" destId="{1443F0E7-045F-4E67-8A9A-F3E0CC0D1DA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C4C06-5CBB-482D-81C2-69372AEC8475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8CFE3-1B7A-46DF-A39B-59A3A14ABD96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Perceptron computes decision boundary such as line or hyperplane. Hence works for linearly separable case such as OR function.</a:t>
          </a:r>
        </a:p>
      </dsp:txBody>
      <dsp:txXfrm>
        <a:off x="678914" y="525899"/>
        <a:ext cx="4067491" cy="2525499"/>
      </dsp:txXfrm>
    </dsp:sp>
    <dsp:sp modelId="{DE5472E6-588D-439E-88F5-564BCF7675A0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18BCC-9EAD-4499-831D-1C1F6831D9CB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cs typeface="Calibri Light"/>
            </a:rPr>
            <a:t>Does </a:t>
          </a:r>
          <a:r>
            <a:rPr lang="en-US" sz="2700" kern="1200" dirty="0"/>
            <a:t>not work in non-linearly separable case such as XOR function.</a:t>
          </a:r>
        </a:p>
      </dsp:txBody>
      <dsp:txXfrm>
        <a:off x="5842357" y="525899"/>
        <a:ext cx="4067491" cy="2525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05DE8-A52A-40E0-B7E8-46146643B4AD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5898D-8436-45BC-A8FD-014A0D9314B5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62FAD-CF18-4360-8ADA-D37B4143EE38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Select inputs and outputs for your problem</a:t>
          </a:r>
        </a:p>
      </dsp:txBody>
      <dsp:txXfrm>
        <a:off x="1172126" y="908559"/>
        <a:ext cx="2114937" cy="897246"/>
      </dsp:txXfrm>
    </dsp:sp>
    <dsp:sp modelId="{BC96ED2E-B291-4B9A-A785-3598EFF3F1A7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75EBD-52CC-4BA1-AF0A-24341E7F0355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4A1E5-040B-43EC-A423-3C20FBA3DEC6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Normalize inputs</a:t>
          </a:r>
        </a:p>
      </dsp:txBody>
      <dsp:txXfrm>
        <a:off x="4745088" y="908559"/>
        <a:ext cx="2114937" cy="897246"/>
      </dsp:txXfrm>
    </dsp:sp>
    <dsp:sp modelId="{BFF08010-1AB6-4929-A5A9-7A3C4156D560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91CB4-7C82-4AF5-AE42-2F7F0E5943EB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71ECF-4D75-45CE-A2F6-BDE3F6E61A2E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Split the data into training, testing, and validation sets</a:t>
          </a:r>
        </a:p>
      </dsp:txBody>
      <dsp:txXfrm>
        <a:off x="8318049" y="908559"/>
        <a:ext cx="2114937" cy="897246"/>
      </dsp:txXfrm>
    </dsp:sp>
    <dsp:sp modelId="{A0840B5D-665C-4EAD-85F7-CCAC4B5B772A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DA05B-BAC2-4637-A2B4-14979A9E5742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53245-3F98-4ED2-9843-D7FEFE6DBDDA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Select a network architecture – Number of hidden layers, neurons per layer</a:t>
          </a:r>
        </a:p>
      </dsp:txBody>
      <dsp:txXfrm>
        <a:off x="1172126" y="2545532"/>
        <a:ext cx="2114937" cy="897246"/>
      </dsp:txXfrm>
    </dsp:sp>
    <dsp:sp modelId="{E6828EC2-4B02-44EE-A7B3-A3B0490961B3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45ECD-FD24-4B9F-A326-FB306290263D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8BC07-8E2D-4BCA-8A6B-FDFA19D1E710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 and evaluate a network</a:t>
          </a:r>
        </a:p>
      </dsp:txBody>
      <dsp:txXfrm>
        <a:off x="4745088" y="2545532"/>
        <a:ext cx="2114937" cy="897246"/>
      </dsp:txXfrm>
    </dsp:sp>
    <dsp:sp modelId="{F6D92D26-3B03-40DA-AE52-47D417E96F73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5DFDE-8723-465E-BC94-AA0A9E57F025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3F0E7-045F-4E67-8A9A-F3E0CC0D1DA3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the network</a:t>
          </a:r>
        </a:p>
      </dsp:txBody>
      <dsp:txXfrm>
        <a:off x="8318049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playground.tensorflow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9F280-6B00-4E28-834B-11670CC6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Perceptron Network Application – 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E1200B-AB11-48B4-9BE3-5D815143B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51" y="5678759"/>
            <a:ext cx="2669407" cy="3765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perceptron_or.py</a:t>
            </a:r>
            <a:endParaRPr lang="en-US" sz="1600" dirty="0">
              <a:cs typeface="Calibri" panose="020F0502020204030204"/>
            </a:endParaRPr>
          </a:p>
          <a:p>
            <a:endParaRPr lang="en-US" sz="1600" dirty="0">
              <a:cs typeface="Calibri" panose="020F0502020204030204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3BD87DE-6C36-4A83-A9D1-56C7402E9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969478"/>
            <a:ext cx="6903723" cy="279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0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9F280-6B00-4E28-834B-11670CC6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Perceptron Network Application – XOR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E1200B-AB11-48B4-9BE3-5D815143B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51" y="5678759"/>
            <a:ext cx="2669407" cy="3765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perceptron_xor.py</a:t>
            </a:r>
            <a:endParaRPr lang="en-US" sz="1600" dirty="0">
              <a:cs typeface="Calibri" panose="020F0502020204030204"/>
            </a:endParaRPr>
          </a:p>
          <a:p>
            <a:endParaRPr lang="en-US" sz="1600" dirty="0">
              <a:cs typeface="Calibri" panose="020F0502020204030204"/>
            </a:endParaRPr>
          </a:p>
        </p:txBody>
      </p:sp>
      <p:pic>
        <p:nvPicPr>
          <p:cNvPr id="3" name="Picture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BF5AA68-0CA0-4CCF-B0F6-5C1D5D88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064" y="2526506"/>
            <a:ext cx="5548018" cy="208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1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0C51D2-DEEE-49B4-8E3D-60854898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Perceptron Network – Non-Linearity Issue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0F3EFCCF-F7A4-483E-993A-4C944E769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59576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745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D8783-10A3-44DB-B633-1DEBECE4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 fontScale="90000"/>
          </a:bodyPr>
          <a:lstStyle/>
          <a:p>
            <a:endParaRPr lang="en-US" sz="3200">
              <a:solidFill>
                <a:srgbClr val="FFFFFF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Multi-Layer Perceptron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552FC-07E9-4A28-A931-A7D71D97BE0B}"/>
              </a:ext>
            </a:extLst>
          </p:cNvPr>
          <p:cNvSpPr txBox="1"/>
          <p:nvPr/>
        </p:nvSpPr>
        <p:spPr>
          <a:xfrm>
            <a:off x="716845" y="5702770"/>
            <a:ext cx="45117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Franklin Gothic Book"/>
                <a:hlinkClick r:id="rId2"/>
              </a:rPr>
              <a:t>http://playground.tensorflow.org</a:t>
            </a:r>
          </a:p>
        </p:txBody>
      </p:sp>
      <p:pic>
        <p:nvPicPr>
          <p:cNvPr id="10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D9ED72BB-4606-4D56-A50C-C555B370C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548" y="1752179"/>
            <a:ext cx="5085644" cy="40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5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61DA4B-1DDD-47AE-929B-7B9EBABD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MLP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462B-74BB-4089-B931-F59CE7C0B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Going Forward -&gt; Input to Hidden to Output Layers</a:t>
            </a:r>
            <a:endParaRPr lang="en-US" sz="2400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Going Backwards -&gt; Output to Hidden to Input layers and in the process updating the weights to reduce the error.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Gradient Descent Algorithm –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Differentiation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w.r.t weights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575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D296E05-8E50-4B91-83AB-C5957C2BD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745107"/>
            <a:ext cx="6903723" cy="324474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33A9A4F-539C-4E0A-9D51-21FA2B08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459" y="1287051"/>
            <a:ext cx="2876785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Back -</a:t>
            </a:r>
            <a:br>
              <a:rPr lang="en-US" dirty="0">
                <a:solidFill>
                  <a:srgbClr val="FFFFFF"/>
                </a:solidFill>
                <a:cs typeface="Calibri Light"/>
              </a:rPr>
            </a:br>
            <a:r>
              <a:rPr lang="en-US" dirty="0">
                <a:solidFill>
                  <a:srgbClr val="FFFFFF"/>
                </a:solidFill>
                <a:cs typeface="Calibri Light"/>
              </a:rPr>
              <a:t>Propagation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652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8DF2-11A1-4835-82B8-328AC6D5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047" y="1162787"/>
            <a:ext cx="3375759" cy="28697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Activation Functions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AF87FB0-CB93-4F72-9279-BC4CE90B3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E139927-0A6F-4AD3-91D3-B2A9E6715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Picture 3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42020D6-8865-4DFF-A711-517A3A7EB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4" y="1187350"/>
            <a:ext cx="3775899" cy="1935148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EADE63F-FE89-4F18-B3CE-624078B38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9747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1">
            <a:extLst>
              <a:ext uri="{FF2B5EF4-FFF2-40B4-BE49-F238E27FC236}">
                <a16:creationId xmlns:a16="http://schemas.microsoft.com/office/drawing/2014/main" id="{8BC99CB8-AB25-404E-8272-88CAF21A1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230" y="1171589"/>
            <a:ext cx="2438503" cy="132288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6BDEE881-E8E3-4725-A31C-40F714E1F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7" name="Picture 3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3BB64AF8-6166-4205-94CE-44ECDE05C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54" y="4402395"/>
            <a:ext cx="3775899" cy="189738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FB202DE7-B82B-4D71-88F3-4363532A4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9747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9" name="Picture 39" descr="A close up of a map&#10;&#10;Description generated with high confidence">
            <a:extLst>
              <a:ext uri="{FF2B5EF4-FFF2-40B4-BE49-F238E27FC236}">
                <a16:creationId xmlns:a16="http://schemas.microsoft.com/office/drawing/2014/main" id="{3744C50E-D498-482D-8AF2-BDAD9D5B3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230" y="4377829"/>
            <a:ext cx="2438503" cy="129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70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21BD14-77DD-4128-B308-AD04DF31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MLP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5ED5-10D8-4E8C-8692-A7ED1289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34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Weight Initialization:</a:t>
            </a:r>
            <a:endParaRPr lang="en-US" sz="2400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i="1" dirty="0">
                <a:solidFill>
                  <a:srgbClr val="000000"/>
                </a:solidFill>
                <a:ea typeface="+mn-lt"/>
                <a:cs typeface="+mn-lt"/>
              </a:rPr>
              <a:t>Suggestion: small random values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ea typeface="+mn-lt"/>
                <a:cs typeface="+mn-lt"/>
              </a:rPr>
              <a:t>Guideline: −1/√n &lt; w &lt; 1/√n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ea typeface="+mn-lt"/>
                <a:cs typeface="+mn-lt"/>
              </a:rPr>
              <a:t>Uniform learning</a:t>
            </a:r>
          </a:p>
          <a:p>
            <a:pPr lvl="1"/>
            <a:r>
              <a:rPr lang="en-US" i="1" dirty="0" err="1">
                <a:solidFill>
                  <a:srgbClr val="000000"/>
                </a:solidFill>
                <a:ea typeface="+mn-lt"/>
                <a:cs typeface="+mn-lt"/>
              </a:rPr>
              <a:t>Glorot</a:t>
            </a:r>
            <a:r>
              <a:rPr lang="en-US" i="1" dirty="0">
                <a:solidFill>
                  <a:srgbClr val="000000"/>
                </a:solidFill>
                <a:ea typeface="+mn-lt"/>
                <a:cs typeface="+mn-lt"/>
              </a:rPr>
              <a:t> Initialization – Mean 0 and Variance = 1/</a:t>
            </a:r>
            <a:r>
              <a:rPr lang="en-US" i="1" dirty="0" err="1">
                <a:solidFill>
                  <a:srgbClr val="000000"/>
                </a:solidFill>
                <a:ea typeface="+mn-lt"/>
                <a:cs typeface="+mn-lt"/>
              </a:rPr>
              <a:t>n_in</a:t>
            </a:r>
            <a:endParaRPr lang="en-US" i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Output Activation Function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ea typeface="+mn-lt"/>
                <a:cs typeface="+mn-lt"/>
              </a:rPr>
              <a:t>Sigmoid: Binary Classification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ea typeface="+mn-lt"/>
                <a:cs typeface="+mn-lt"/>
              </a:rPr>
              <a:t>Soft-max: Multi-nominal Classification (1-of-N encoding)</a:t>
            </a:r>
          </a:p>
          <a:p>
            <a:endParaRPr lang="en-US" sz="24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35" name="Picture 35" descr="A picture containing object, person&#10;&#10;Description generated with high confidence">
            <a:extLst>
              <a:ext uri="{FF2B5EF4-FFF2-40B4-BE49-F238E27FC236}">
                <a16:creationId xmlns:a16="http://schemas.microsoft.com/office/drawing/2014/main" id="{3823EF63-5716-42CD-ADC2-13A9DEDCA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66" y="5386212"/>
            <a:ext cx="2743200" cy="7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0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94FEF-8A3E-408E-842C-0DDB2B46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Local Minima &amp; Global Minima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A638-12C3-4DEB-BE9C-7EFD2100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Like any optimization technique, gradient descent only guarantees local minima.</a:t>
            </a: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Solutions to find Global Minima:</a:t>
            </a:r>
            <a:endParaRPr lang="en-US" sz="2000" dirty="0"/>
          </a:p>
          <a:p>
            <a:pPr lvl="1"/>
            <a:r>
              <a:rPr lang="en-US" sz="2000" i="1" dirty="0">
                <a:ea typeface="+mn-lt"/>
                <a:cs typeface="+mn-lt"/>
              </a:rPr>
              <a:t>Different starting points while training different network</a:t>
            </a:r>
            <a:endParaRPr lang="en-US" sz="2000" dirty="0">
              <a:cs typeface="Calibri"/>
            </a:endParaRPr>
          </a:p>
          <a:p>
            <a:pPr lvl="1"/>
            <a:r>
              <a:rPr lang="en-US" sz="2000" i="1" dirty="0">
                <a:ea typeface="+mn-lt"/>
                <a:cs typeface="+mn-lt"/>
              </a:rPr>
              <a:t>Momentum</a:t>
            </a:r>
            <a:endParaRPr lang="en-US" sz="2000" dirty="0">
              <a:cs typeface="Calibri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Adding a product of momentum constant (mostly around 0.9) and previous weight change.</a:t>
            </a:r>
            <a:endParaRPr lang="en-US">
              <a:cs typeface="Calibri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Makes using smaller learning rate possible -&gt; stable learning process.</a:t>
            </a:r>
            <a:endParaRPr lang="en-US">
              <a:cs typeface="Calibri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Speed up training process</a:t>
            </a:r>
            <a:endParaRPr lang="en-US">
              <a:cs typeface="Calibri"/>
            </a:endParaRPr>
          </a:p>
          <a:p>
            <a:pPr lvl="1"/>
            <a:r>
              <a:rPr lang="en-US" sz="2000" i="1" dirty="0">
                <a:ea typeface="+mn-lt"/>
                <a:cs typeface="+mn-lt"/>
              </a:rPr>
              <a:t>Stochastic Gradient Descent</a:t>
            </a:r>
            <a:endParaRPr lang="en-US" sz="2000" dirty="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889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29B28-9BBE-4AFB-9212-793AD300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46" y="5554181"/>
            <a:ext cx="6012741" cy="1096331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303030"/>
                </a:solidFill>
                <a:ea typeface="+mj-lt"/>
                <a:cs typeface="+mj-lt"/>
              </a:rPr>
              <a:t>GD: Batch/Stochastic/Mini-batch</a:t>
            </a:r>
            <a:endParaRPr lang="en-US" sz="3400" dirty="0">
              <a:solidFill>
                <a:srgbClr val="303030"/>
              </a:solidFill>
            </a:endParaRPr>
          </a:p>
        </p:txBody>
      </p:sp>
      <p:pic>
        <p:nvPicPr>
          <p:cNvPr id="4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A3C7C60A-50E6-463C-9214-2D9D68196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70" b="1"/>
          <a:stretch/>
        </p:blipFill>
        <p:spPr>
          <a:xfrm>
            <a:off x="1010934" y="965200"/>
            <a:ext cx="4831664" cy="39890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D7C4-E5D3-460F-8B1D-2CAA803BE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3248" y="965199"/>
            <a:ext cx="4779508" cy="402045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400" dirty="0">
                <a:ea typeface="+mn-lt"/>
                <a:cs typeface="+mn-lt"/>
              </a:rPr>
              <a:t>Batch – All records are considered for every iteration.</a:t>
            </a:r>
            <a:endParaRPr lang="en-US" sz="1400" dirty="0">
              <a:cs typeface="Calibri"/>
            </a:endParaRPr>
          </a:p>
          <a:p>
            <a:pPr lvl="1"/>
            <a:r>
              <a:rPr lang="en-US" sz="1400" i="1" dirty="0">
                <a:ea typeface="+mn-lt"/>
                <a:cs typeface="+mn-lt"/>
              </a:rPr>
              <a:t>Faster</a:t>
            </a:r>
            <a:endParaRPr lang="en-US" sz="1400" dirty="0">
              <a:cs typeface="Calibri"/>
            </a:endParaRPr>
          </a:p>
          <a:p>
            <a:pPr lvl="1"/>
            <a:r>
              <a:rPr lang="en-US" sz="1400" i="1" dirty="0">
                <a:ea typeface="+mn-lt"/>
                <a:cs typeface="+mn-lt"/>
              </a:rPr>
              <a:t>Local Minima</a:t>
            </a:r>
            <a:endParaRPr lang="en-US" sz="1400" dirty="0">
              <a:cs typeface="Calibri"/>
            </a:endParaRPr>
          </a:p>
          <a:p>
            <a:pPr lvl="1"/>
            <a:r>
              <a:rPr lang="en-US" sz="1400" i="1" dirty="0">
                <a:ea typeface="+mn-lt"/>
                <a:cs typeface="+mn-lt"/>
              </a:rPr>
              <a:t>Computational expensive or not possible for big data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Stochastic: One record per iteration</a:t>
            </a:r>
            <a:endParaRPr lang="en-US" sz="1400" dirty="0">
              <a:cs typeface="Calibri"/>
            </a:endParaRPr>
          </a:p>
          <a:p>
            <a:pPr lvl="1"/>
            <a:r>
              <a:rPr lang="en-US" sz="1400" i="1" dirty="0">
                <a:ea typeface="+mn-lt"/>
                <a:cs typeface="+mn-lt"/>
              </a:rPr>
              <a:t>Very Slow</a:t>
            </a:r>
            <a:endParaRPr lang="en-US" sz="1400" dirty="0">
              <a:cs typeface="Calibri"/>
            </a:endParaRPr>
          </a:p>
          <a:p>
            <a:pPr lvl="1"/>
            <a:r>
              <a:rPr lang="en-US" sz="1400" i="1" dirty="0">
                <a:ea typeface="+mn-lt"/>
                <a:cs typeface="+mn-lt"/>
              </a:rPr>
              <a:t>Higher chances of global minima</a:t>
            </a:r>
            <a:endParaRPr lang="en-US" sz="1400" dirty="0">
              <a:cs typeface="Calibri"/>
            </a:endParaRPr>
          </a:p>
          <a:p>
            <a:pPr lvl="1"/>
            <a:r>
              <a:rPr lang="en-US" sz="1400" i="1" dirty="0">
                <a:ea typeface="+mn-lt"/>
                <a:cs typeface="+mn-lt"/>
              </a:rPr>
              <a:t>Can handle big data</a:t>
            </a:r>
            <a:br>
              <a:rPr lang="en-US" sz="1400" i="1" dirty="0">
                <a:ea typeface="+mn-lt"/>
                <a:cs typeface="+mn-lt"/>
              </a:rPr>
            </a:br>
            <a:r>
              <a:rPr lang="en-US" sz="1400" i="1" dirty="0">
                <a:ea typeface="+mn-lt"/>
                <a:cs typeface="+mn-lt"/>
              </a:rPr>
              <a:t> 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Mini-batch: Batch of records per iteration</a:t>
            </a:r>
            <a:endParaRPr lang="en-US" sz="1400" dirty="0">
              <a:cs typeface="Calibri"/>
            </a:endParaRPr>
          </a:p>
          <a:p>
            <a:pPr lvl="1"/>
            <a:r>
              <a:rPr lang="en-US" sz="1400" i="1" dirty="0">
                <a:ea typeface="+mn-lt"/>
                <a:cs typeface="+mn-lt"/>
              </a:rPr>
              <a:t>Faster than Stochastic</a:t>
            </a:r>
            <a:endParaRPr lang="en-US" sz="1400" dirty="0">
              <a:cs typeface="Calibri"/>
            </a:endParaRPr>
          </a:p>
          <a:p>
            <a:pPr lvl="1"/>
            <a:r>
              <a:rPr lang="en-US" sz="1400" i="1" dirty="0">
                <a:ea typeface="+mn-lt"/>
                <a:cs typeface="+mn-lt"/>
              </a:rPr>
              <a:t>Higher chances of global minima</a:t>
            </a:r>
            <a:endParaRPr lang="en-US" sz="1400" dirty="0">
              <a:cs typeface="Calibri"/>
            </a:endParaRPr>
          </a:p>
          <a:p>
            <a:pPr lvl="1"/>
            <a:r>
              <a:rPr lang="en-US" sz="1400" i="1" dirty="0">
                <a:ea typeface="+mn-lt"/>
                <a:cs typeface="+mn-lt"/>
              </a:rPr>
              <a:t>Can handle big data</a:t>
            </a:r>
            <a:endParaRPr lang="en-US" sz="1600" dirty="0">
              <a:cs typeface="Calibri"/>
            </a:endParaRPr>
          </a:p>
          <a:p>
            <a:endParaRPr lang="en-US" sz="13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246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FA9DD-3493-47CF-9504-B425C582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cs typeface="Calibri Light"/>
              </a:rPr>
              <a:t>ML Vs. DL Vs. AI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7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FFBF35D5-8EB7-4804-A734-365168361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995" y="491537"/>
            <a:ext cx="5879863" cy="561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0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C6B6-3AF1-4DC2-A15B-D7693ECB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Implementation Steps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3BEB14B-97CF-4B6B-810B-52ECA5CA9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7809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7901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ED4F0-D5E6-4CCA-8378-79151260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Weights Interpretation Vs. Accuracy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059F7-9CEB-42FB-93A4-39382CB2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4052499" cy="28200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Without hidden layers, the interpretation is easier as the inputs link to the output variables directly.</a:t>
            </a:r>
            <a:endParaRPr lang="en-US" sz="1800" dirty="0">
              <a:cs typeface="Calibri" panose="020F0502020204030204"/>
            </a:endParaRPr>
          </a:p>
          <a:p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With hidden layers, original variables are transformed which makes the interpretation difficult.</a:t>
            </a:r>
            <a:endParaRPr lang="en-US" sz="1800" dirty="0"/>
          </a:p>
          <a:p>
            <a:endParaRPr lang="en-US" sz="18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0D60733-9A2A-4497-A5F7-457C25FE6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195" y="3167533"/>
            <a:ext cx="5141701" cy="240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54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F164E-E452-4974-9AAF-BA35880B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  <a:cs typeface="Calibri Light"/>
              </a:rPr>
              <a:t>MLP – Practical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2024-220E-4A7D-9BE2-45BF09BE5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Amount of training data</a:t>
            </a:r>
            <a:endParaRPr lang="en-US" sz="2000" dirty="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  <a:p>
            <a:pPr lvl="1"/>
            <a:r>
              <a:rPr lang="en-US" sz="2000" i="1" dirty="0">
                <a:ea typeface="+mn-lt"/>
                <a:cs typeface="+mn-lt"/>
              </a:rPr>
              <a:t>With a, b, c number of nodes in input, hidden and output layer respectively, we end up with these many weights:   </a:t>
            </a:r>
            <a:endParaRPr lang="en-US" sz="2000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000" dirty="0">
                <a:ea typeface="+mn-lt"/>
                <a:cs typeface="+mn-lt"/>
              </a:rPr>
              <a:t>(a+1) * (b+1) * c</a:t>
            </a:r>
            <a:endParaRPr lang="en-US" sz="2000" dirty="0">
              <a:cs typeface="Calibri" panose="020F0502020204030204"/>
            </a:endParaRPr>
          </a:p>
          <a:p>
            <a:endParaRPr lang="en-US" sz="2000" b="1">
              <a:ea typeface="+mn-lt"/>
              <a:cs typeface="+mn-lt"/>
            </a:endParaRPr>
          </a:p>
          <a:p>
            <a:pPr lvl="1"/>
            <a:r>
              <a:rPr lang="en-US" sz="2000" b="1" dirty="0">
                <a:ea typeface="+mn-lt"/>
                <a:cs typeface="+mn-lt"/>
              </a:rPr>
              <a:t>Guideline</a:t>
            </a:r>
            <a:r>
              <a:rPr lang="en-US" sz="2000" dirty="0">
                <a:ea typeface="+mn-lt"/>
                <a:cs typeface="+mn-lt"/>
              </a:rPr>
              <a:t>: Number of records &gt;= 10 times the weight</a:t>
            </a:r>
            <a:endParaRPr lang="en-US" sz="2000" dirty="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278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1CC54-CD4D-4135-809E-F5EE632C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MLP – Practical Considerations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DD225-15AE-46E0-8A65-B7BF5439A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Number of hidden layers and Number of neurons per layer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endParaRPr lang="en-US" sz="2000" b="1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i="1" dirty="0">
                <a:ea typeface="+mn-lt"/>
                <a:cs typeface="+mn-lt"/>
              </a:rPr>
              <a:t>Guideline for layers: 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US" sz="2000" i="1" dirty="0">
                <a:ea typeface="+mn-lt"/>
                <a:cs typeface="+mn-lt"/>
              </a:rPr>
              <a:t>Most of the time single layer is enough.</a:t>
            </a:r>
            <a:endParaRPr lang="en-US" sz="2000" dirty="0">
              <a:cs typeface="Calibri"/>
            </a:endParaRPr>
          </a:p>
          <a:p>
            <a:pPr lvl="1"/>
            <a:r>
              <a:rPr lang="en-US" sz="2000" i="1" dirty="0">
                <a:ea typeface="+mn-lt"/>
                <a:cs typeface="+mn-lt"/>
              </a:rPr>
              <a:t>In fact adding more layers could be counter-productive (Prone to over-fitting).</a:t>
            </a:r>
            <a:endParaRPr lang="en-US" sz="2000">
              <a:cs typeface="Calibri"/>
            </a:endParaRPr>
          </a:p>
          <a:p>
            <a:pPr marL="457200" lvl="1" indent="0">
              <a:buNone/>
            </a:pPr>
            <a:endParaRPr lang="en-US" sz="20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i="1" dirty="0">
                <a:ea typeface="+mn-lt"/>
                <a:cs typeface="+mn-lt"/>
              </a:rPr>
              <a:t>Guideline for neurons: </a:t>
            </a:r>
            <a:endParaRPr lang="en-US" sz="2000">
              <a:cs typeface="Calibri" panose="020F0502020204030204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At least equal to number of input nodes:</a:t>
            </a:r>
            <a:endParaRPr lang="en-US" sz="2000">
              <a:cs typeface="Calibri"/>
            </a:endParaRPr>
          </a:p>
          <a:p>
            <a:pPr lvl="2"/>
            <a:r>
              <a:rPr lang="en-US" i="1">
                <a:ea typeface="+mn-lt"/>
                <a:cs typeface="+mn-lt"/>
              </a:rPr>
              <a:t>With low number on nodes, 2-3 times more</a:t>
            </a:r>
            <a:endParaRPr lang="en-US">
              <a:cs typeface="Calibri"/>
            </a:endParaRPr>
          </a:p>
          <a:p>
            <a:pPr lvl="2"/>
            <a:r>
              <a:rPr lang="en-US" i="1">
                <a:ea typeface="+mn-lt"/>
                <a:cs typeface="+mn-lt"/>
              </a:rPr>
              <a:t>With large number of nodes, around 10-20% more</a:t>
            </a:r>
            <a:endParaRPr lang="en-US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8478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BE36A-53EB-4C60-BF09-05A0CC1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MLP – Practical Considerations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D2C1-4072-406F-B38F-71C7CC235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988" y="1464240"/>
            <a:ext cx="5755035" cy="38760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When to stop learning:</a:t>
            </a: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endParaRPr lang="en-US" sz="2000" b="1">
              <a:ea typeface="+mn-lt"/>
              <a:cs typeface="+mn-lt"/>
            </a:endParaRPr>
          </a:p>
          <a:p>
            <a:r>
              <a:rPr lang="en-US" sz="2000" i="1" dirty="0">
                <a:ea typeface="+mn-lt"/>
                <a:cs typeface="+mn-lt"/>
              </a:rPr>
              <a:t>Setting number of iterations could lead to over-fit.</a:t>
            </a:r>
            <a:endParaRPr lang="en-US" sz="2000" dirty="0">
              <a:cs typeface="Calibri"/>
            </a:endParaRPr>
          </a:p>
          <a:p>
            <a:r>
              <a:rPr lang="en-US" sz="2000" i="1" dirty="0">
                <a:ea typeface="+mn-lt"/>
                <a:cs typeface="+mn-lt"/>
              </a:rPr>
              <a:t>Setting the error rate might mean never ending iterations.</a:t>
            </a:r>
            <a:endParaRPr lang="en-US" sz="2000" dirty="0">
              <a:cs typeface="Calibri"/>
            </a:endParaRPr>
          </a:p>
          <a:p>
            <a:r>
              <a:rPr lang="en-US" sz="2000" i="1" dirty="0">
                <a:ea typeface="+mn-lt"/>
                <a:cs typeface="+mn-lt"/>
              </a:rPr>
              <a:t>Balancing act: Validation/Cross-Validation: Stop when validation error increases.</a:t>
            </a: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5F4E37-F039-4DB9-B775-4AC18A30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90" y="3857588"/>
            <a:ext cx="4627132" cy="24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60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EC658-FF9B-4D07-A66E-A5606805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Over-fitting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AB25-8FFF-46A0-AEBD-1445F8BF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Regularization</a:t>
            </a:r>
            <a:endParaRPr lang="en-US" sz="2000">
              <a:cs typeface="Calibri" panose="020F0502020204030204"/>
            </a:endParaRPr>
          </a:p>
          <a:p>
            <a:endParaRPr lang="en-US" sz="2000"/>
          </a:p>
          <a:p>
            <a:pPr lvl="1"/>
            <a:r>
              <a:rPr lang="en-US" sz="2000" i="1">
                <a:ea typeface="+mn-lt"/>
                <a:cs typeface="+mn-lt"/>
              </a:rPr>
              <a:t>L2 – Similar to Ridge regression. Adding the squared term of the weights with the regularization constant.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lvl="1"/>
            <a:r>
              <a:rPr lang="en-US" sz="2000" i="1">
                <a:ea typeface="+mn-lt"/>
                <a:cs typeface="+mn-lt"/>
              </a:rPr>
              <a:t>L1 – Similar to Lasso regression. Adding the absolute term of the weights with the regularization constant.</a:t>
            </a:r>
            <a:endParaRPr lang="en-US" sz="2000">
              <a:cs typeface="Calibri" panose="020F0502020204030204"/>
            </a:endParaRPr>
          </a:p>
          <a:p>
            <a:pPr lvl="1"/>
            <a:endParaRPr lang="en-US" sz="2000" i="1">
              <a:ea typeface="+mn-lt"/>
              <a:cs typeface="+mn-lt"/>
            </a:endParaRPr>
          </a:p>
          <a:p>
            <a:pPr lvl="1"/>
            <a:r>
              <a:rPr lang="en-US" sz="2000" i="1">
                <a:ea typeface="+mn-lt"/>
                <a:cs typeface="+mn-lt"/>
              </a:rPr>
              <a:t>Dropout – Some percentage of neurons are disabled at each iteration. </a:t>
            </a:r>
            <a:endParaRPr lang="en-US" sz="2000">
              <a:ea typeface="+mn-lt"/>
              <a:cs typeface="+mn-lt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Done only during training.</a:t>
            </a:r>
            <a:endParaRPr lang="en-US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3841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FA9DD-3493-47CF-9504-B425C582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cs typeface="Calibri Light"/>
              </a:rPr>
              <a:t>ML Vs. DL Vs. AI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A94AAF4-5493-4CAE-8115-DE4EC848D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030" y="553406"/>
            <a:ext cx="4982162" cy="578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72F60-8375-4AA1-A03F-F090CA7E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cs typeface="Calibri Light"/>
              </a:rPr>
              <a:t>Brain - Neurons – Synapses</a:t>
            </a:r>
            <a:endParaRPr lang="en-US" dirty="0"/>
          </a:p>
        </p:txBody>
      </p:sp>
      <p:pic>
        <p:nvPicPr>
          <p:cNvPr id="7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B9D4A4B-0CEA-4970-97F9-35D495F6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28" y="952500"/>
            <a:ext cx="6685070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9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9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4F581-595E-41E2-BFAD-A709E9F9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Biological Vs. Mathematical Model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8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F6110AD-16BF-4365-88ED-5D974777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86" y="669060"/>
            <a:ext cx="3662730" cy="2408245"/>
          </a:xfrm>
          <a:prstGeom prst="rect">
            <a:avLst/>
          </a:prstGeom>
        </p:spPr>
      </p:pic>
      <p:cxnSp>
        <p:nvCxnSpPr>
          <p:cNvPr id="19" name="Straight Connector 21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2">
            <a:extLst>
              <a:ext uri="{FF2B5EF4-FFF2-40B4-BE49-F238E27FC236}">
                <a16:creationId xmlns:a16="http://schemas.microsoft.com/office/drawing/2014/main" id="{6715B692-7902-459A-BFB7-CDF23E3A8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6" y="3816832"/>
            <a:ext cx="3662730" cy="2334990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2116B10-EF2A-49D3-A931-C449498BA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57957"/>
              </p:ext>
            </p:extLst>
          </p:nvPr>
        </p:nvGraphicFramePr>
        <p:xfrm>
          <a:off x="5250543" y="3224811"/>
          <a:ext cx="5537200" cy="187794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443738015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893739782"/>
                    </a:ext>
                  </a:extLst>
                </a:gridCol>
              </a:tblGrid>
              <a:tr h="44030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Biological</a:t>
                      </a:r>
                      <a:r>
                        <a:rPr lang="en-US" sz="1800" kern="1200" baseline="0" dirty="0">
                          <a:effectLst/>
                        </a:rPr>
                        <a:t> Network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Mathematical Model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420984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Dendrites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Inputs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1879503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Synaptic</a:t>
                      </a:r>
                      <a:r>
                        <a:rPr lang="en-US" sz="1200" kern="1200" baseline="0" dirty="0">
                          <a:effectLst/>
                        </a:rPr>
                        <a:t> weights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Weights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1894558"/>
                  </a:ext>
                </a:extLst>
              </a:tr>
              <a:tr h="35940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Nucleus (Nerve Cell)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Adder and Threshold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4852197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Axon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Output(s)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851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09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A64D0-4366-4F30-BDF0-9A42125C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Neuron - McCulloch and Pitts’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8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5CC845E6-6E2A-4283-9930-7E03B5509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382661"/>
            <a:ext cx="6903723" cy="3969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175E0C-952F-4A42-892E-DC487C6B82E1}"/>
              </a:ext>
            </a:extLst>
          </p:cNvPr>
          <p:cNvSpPr txBox="1"/>
          <p:nvPr/>
        </p:nvSpPr>
        <p:spPr>
          <a:xfrm>
            <a:off x="714829" y="5359400"/>
            <a:ext cx="74966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latin typeface="Calibri Light"/>
                <a:cs typeface="Calibri Light"/>
              </a:rPr>
              <a:t>Bias</a:t>
            </a:r>
            <a:endParaRPr lang="en-US">
              <a:solidFill>
                <a:schemeClr val="tx2"/>
              </a:solidFill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latin typeface="Calibri Light"/>
                <a:cs typeface="Calibri Light"/>
              </a:rPr>
              <a:t>Binary Threshold Device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latin typeface="Calibri Light"/>
                <a:cs typeface="Calibri Light"/>
              </a:rPr>
              <a:t>Limitation – Too simple; Linearity; Single pulse; No Feedback.</a:t>
            </a:r>
          </a:p>
        </p:txBody>
      </p:sp>
    </p:spTree>
    <p:extLst>
      <p:ext uri="{BB962C8B-B14F-4D97-AF65-F5344CB8AC3E}">
        <p14:creationId xmlns:p14="http://schemas.microsoft.com/office/powerpoint/2010/main" val="88186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50555-F7E6-45E9-BB31-65D71F1A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Neural Network - Perceptron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44F91-2286-45FD-8462-AD2092175323}"/>
              </a:ext>
            </a:extLst>
          </p:cNvPr>
          <p:cNvSpPr txBox="1"/>
          <p:nvPr/>
        </p:nvSpPr>
        <p:spPr>
          <a:xfrm>
            <a:off x="1286930" y="2962451"/>
            <a:ext cx="4052499" cy="28200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dirty="0"/>
              <a:t>Collection of McCulloch and Pitts neurons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dirty="0"/>
              <a:t>Learning happens in the synapse – weights. </a:t>
            </a:r>
            <a:endParaRPr lang="en-US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D57A16C-3701-4DFE-97D1-1CEA7862C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5558" y="2962451"/>
            <a:ext cx="4086974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2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03D5-D915-4929-8787-6CD0DDAE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Perceptron Network - Learning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3EDE-2483-48B8-8B18-0AF3AA6AD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720" y="4315359"/>
            <a:ext cx="9618132" cy="15363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Error: Target - Predicted.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Learning rate (η) – Moderate (0.1 to 0.4)</a:t>
            </a:r>
            <a:endParaRPr lang="en-US" sz="2400" dirty="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pic>
        <p:nvPicPr>
          <p:cNvPr id="4" name="Picture 4" descr="A picture containing object, watch&#10;&#10;Description generated with high confidence">
            <a:extLst>
              <a:ext uri="{FF2B5EF4-FFF2-40B4-BE49-F238E27FC236}">
                <a16:creationId xmlns:a16="http://schemas.microsoft.com/office/drawing/2014/main" id="{EA68CD2F-F0E8-422A-8436-AD5AFE28B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791" y="2828490"/>
            <a:ext cx="4803876" cy="73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7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58D93-90A1-46DC-87BD-6085A6E8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FF"/>
                </a:solidFill>
                <a:ea typeface="+mj-lt"/>
                <a:cs typeface="+mj-lt"/>
              </a:rPr>
              <a:t>Perceptron Vs. Adaptive Linear Neurons </a:t>
            </a:r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7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4F9F04A-4892-4508-A84B-C67D2276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864" y="952500"/>
            <a:ext cx="5890199" cy="4829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E79B6D-C23C-42E8-8593-E7D006A49B65}"/>
              </a:ext>
            </a:extLst>
          </p:cNvPr>
          <p:cNvSpPr txBox="1"/>
          <p:nvPr/>
        </p:nvSpPr>
        <p:spPr>
          <a:xfrm>
            <a:off x="6822947" y="5905500"/>
            <a:ext cx="334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Adaline – SSE as the error. Uses Gradient Descent.</a:t>
            </a:r>
          </a:p>
        </p:txBody>
      </p:sp>
    </p:spTree>
    <p:extLst>
      <p:ext uri="{BB962C8B-B14F-4D97-AF65-F5344CB8AC3E}">
        <p14:creationId xmlns:p14="http://schemas.microsoft.com/office/powerpoint/2010/main" val="92122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597</Words>
  <Application>Microsoft Office PowerPoint</Application>
  <PresentationFormat>Widescreen</PresentationFormat>
  <Paragraphs>125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Franklin Gothic Book</vt:lpstr>
      <vt:lpstr>office theme</vt:lpstr>
      <vt:lpstr>Deep Learning</vt:lpstr>
      <vt:lpstr>ML Vs. DL Vs. AI</vt:lpstr>
      <vt:lpstr>ML Vs. DL Vs. AI</vt:lpstr>
      <vt:lpstr>Brain - Neurons – Synapses</vt:lpstr>
      <vt:lpstr>Biological Vs. Mathematical Model</vt:lpstr>
      <vt:lpstr>Neuron - McCulloch and Pitts’</vt:lpstr>
      <vt:lpstr>Neural Network - Perceptron</vt:lpstr>
      <vt:lpstr>Perceptron Network - Learning</vt:lpstr>
      <vt:lpstr>Perceptron Vs. Adaptive Linear Neurons </vt:lpstr>
      <vt:lpstr>Perceptron Network Application – OR</vt:lpstr>
      <vt:lpstr>Perceptron Network Application – XOR</vt:lpstr>
      <vt:lpstr>Perceptron Network – Non-Linearity Issue</vt:lpstr>
      <vt:lpstr> Multi-Layer Perceptron</vt:lpstr>
      <vt:lpstr>MLP</vt:lpstr>
      <vt:lpstr>Back - Propagation</vt:lpstr>
      <vt:lpstr>Activation Functions</vt:lpstr>
      <vt:lpstr>MLP</vt:lpstr>
      <vt:lpstr>Local Minima &amp; Global Minima</vt:lpstr>
      <vt:lpstr>GD: Batch/Stochastic/Mini-batch</vt:lpstr>
      <vt:lpstr>Implementation Steps</vt:lpstr>
      <vt:lpstr>Weights Interpretation Vs. Accuracy</vt:lpstr>
      <vt:lpstr>MLP – Practical Considerations</vt:lpstr>
      <vt:lpstr>MLP – Practical Considerations</vt:lpstr>
      <vt:lpstr>MLP – Practical Considerations</vt:lpstr>
      <vt:lpstr>Over-fitting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Naveen Bhansali</cp:lastModifiedBy>
  <cp:revision>484</cp:revision>
  <dcterms:created xsi:type="dcterms:W3CDTF">2013-07-15T20:26:40Z</dcterms:created>
  <dcterms:modified xsi:type="dcterms:W3CDTF">2019-06-18T04:20:58Z</dcterms:modified>
</cp:coreProperties>
</file>