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10"/>
  </p:notesMasterIdLst>
  <p:sldIdLst>
    <p:sldId id="256" r:id="rId2"/>
    <p:sldId id="259" r:id="rId3"/>
    <p:sldId id="260" r:id="rId4"/>
    <p:sldId id="257" r:id="rId5"/>
    <p:sldId id="261" r:id="rId6"/>
    <p:sldId id="262" r:id="rId7"/>
    <p:sldId id="263" r:id="rId8"/>
    <p:sldId id="265" r:id="rId9"/>
  </p:sldIdLst>
  <p:sldSz cx="7199313" cy="10799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24" userDrawn="1">
          <p15:clr>
            <a:srgbClr val="A4A3A4"/>
          </p15:clr>
        </p15:guide>
        <p15:guide id="2" pos="22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p:scale>
          <a:sx n="66" d="100"/>
          <a:sy n="66" d="100"/>
        </p:scale>
        <p:origin x="2290" y="38"/>
      </p:cViewPr>
      <p:guideLst>
        <p:guide orient="horz" pos="3424"/>
        <p:guide pos="22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9DBC4-FB53-4DB2-B0BA-EF12FB9E252A}" type="datetimeFigureOut">
              <a:rPr lang="en-IN" smtClean="0"/>
              <a:t>24-06-2025</a:t>
            </a:fld>
            <a:endParaRPr lang="en-IN"/>
          </a:p>
        </p:txBody>
      </p:sp>
      <p:sp>
        <p:nvSpPr>
          <p:cNvPr id="4" name="Slide Image Placeholder 3"/>
          <p:cNvSpPr>
            <a:spLocks noGrp="1" noRot="1" noChangeAspect="1"/>
          </p:cNvSpPr>
          <p:nvPr>
            <p:ph type="sldImg" idx="2"/>
          </p:nvPr>
        </p:nvSpPr>
        <p:spPr>
          <a:xfrm>
            <a:off x="2400300" y="1143000"/>
            <a:ext cx="2057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7EBD8-4D78-4936-AFD1-9BEBC71A3B60}" type="slidenum">
              <a:rPr lang="en-IN" smtClean="0"/>
              <a:t>‹#›</a:t>
            </a:fld>
            <a:endParaRPr lang="en-IN"/>
          </a:p>
        </p:txBody>
      </p:sp>
    </p:spTree>
    <p:extLst>
      <p:ext uri="{BB962C8B-B14F-4D97-AF65-F5344CB8AC3E}">
        <p14:creationId xmlns:p14="http://schemas.microsoft.com/office/powerpoint/2010/main" val="816274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667EBD8-4D78-4936-AFD1-9BEBC71A3B60}" type="slidenum">
              <a:rPr lang="en-IN" smtClean="0"/>
              <a:t>2</a:t>
            </a:fld>
            <a:endParaRPr lang="en-IN"/>
          </a:p>
        </p:txBody>
      </p:sp>
    </p:spTree>
    <p:extLst>
      <p:ext uri="{BB962C8B-B14F-4D97-AF65-F5344CB8AC3E}">
        <p14:creationId xmlns:p14="http://schemas.microsoft.com/office/powerpoint/2010/main" val="3041479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51747F-9FF0-DCE5-D3F9-47302B87F5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9B6FF1-E4F6-75A8-7DB7-C889E441DC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2F0C70-1584-3211-0D75-AFB31EEA01F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BD4CBB8-7532-1C1F-C291-6C0FF4903789}"/>
              </a:ext>
            </a:extLst>
          </p:cNvPr>
          <p:cNvSpPr>
            <a:spLocks noGrp="1"/>
          </p:cNvSpPr>
          <p:nvPr>
            <p:ph type="sldNum" sz="quarter" idx="5"/>
          </p:nvPr>
        </p:nvSpPr>
        <p:spPr/>
        <p:txBody>
          <a:bodyPr/>
          <a:lstStyle/>
          <a:p>
            <a:fld id="{C667EBD8-4D78-4936-AFD1-9BEBC71A3B60}" type="slidenum">
              <a:rPr lang="en-IN" smtClean="0"/>
              <a:t>3</a:t>
            </a:fld>
            <a:endParaRPr lang="en-IN"/>
          </a:p>
        </p:txBody>
      </p:sp>
    </p:spTree>
    <p:extLst>
      <p:ext uri="{BB962C8B-B14F-4D97-AF65-F5344CB8AC3E}">
        <p14:creationId xmlns:p14="http://schemas.microsoft.com/office/powerpoint/2010/main" val="2739621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39949" y="1767462"/>
            <a:ext cx="6119416" cy="3759917"/>
          </a:xfrm>
        </p:spPr>
        <p:txBody>
          <a:bodyPr anchor="b"/>
          <a:lstStyle>
            <a:lvl1pPr algn="ctr">
              <a:defRPr sz="4724"/>
            </a:lvl1pPr>
          </a:lstStyle>
          <a:p>
            <a:r>
              <a:rPr lang="en-US"/>
              <a:t>Click to edit Master title style</a:t>
            </a:r>
            <a:endParaRPr lang="en-US" dirty="0"/>
          </a:p>
        </p:txBody>
      </p:sp>
      <p:sp>
        <p:nvSpPr>
          <p:cNvPr id="3" name="Subtitle 2"/>
          <p:cNvSpPr>
            <a:spLocks noGrp="1"/>
          </p:cNvSpPr>
          <p:nvPr>
            <p:ph type="subTitle" idx="1"/>
          </p:nvPr>
        </p:nvSpPr>
        <p:spPr>
          <a:xfrm>
            <a:off x="899914" y="5672376"/>
            <a:ext cx="5399485" cy="2607442"/>
          </a:xfrm>
        </p:spPr>
        <p:txBody>
          <a:bodyPr/>
          <a:lstStyle>
            <a:lvl1pPr marL="0" indent="0" algn="ctr">
              <a:buNone/>
              <a:defRPr sz="1890"/>
            </a:lvl1pPr>
            <a:lvl2pPr marL="359954" indent="0" algn="ctr">
              <a:buNone/>
              <a:defRPr sz="1575"/>
            </a:lvl2pPr>
            <a:lvl3pPr marL="719907" indent="0" algn="ctr">
              <a:buNone/>
              <a:defRPr sz="1417"/>
            </a:lvl3pPr>
            <a:lvl4pPr marL="1079861" indent="0" algn="ctr">
              <a:buNone/>
              <a:defRPr sz="1260"/>
            </a:lvl4pPr>
            <a:lvl5pPr marL="1439814" indent="0" algn="ctr">
              <a:buNone/>
              <a:defRPr sz="1260"/>
            </a:lvl5pPr>
            <a:lvl6pPr marL="1799768" indent="0" algn="ctr">
              <a:buNone/>
              <a:defRPr sz="1260"/>
            </a:lvl6pPr>
            <a:lvl7pPr marL="2159721" indent="0" algn="ctr">
              <a:buNone/>
              <a:defRPr sz="1260"/>
            </a:lvl7pPr>
            <a:lvl8pPr marL="2519675" indent="0" algn="ctr">
              <a:buNone/>
              <a:defRPr sz="1260"/>
            </a:lvl8pPr>
            <a:lvl9pPr marL="2879628" indent="0" algn="ctr">
              <a:buNone/>
              <a:defRPr sz="12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DB52C3C-E8F6-4742-949B-73234B1BCE31}"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1376727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52C3C-E8F6-4742-949B-73234B1BCE31}"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3544911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52009" y="574987"/>
            <a:ext cx="1552352" cy="91523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94953" y="574987"/>
            <a:ext cx="4567064" cy="9152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52C3C-E8F6-4742-949B-73234B1BCE31}"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335860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B52C3C-E8F6-4742-949B-73234B1BCE31}"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2711989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91204" y="2692444"/>
            <a:ext cx="6209407" cy="4492401"/>
          </a:xfrm>
        </p:spPr>
        <p:txBody>
          <a:bodyPr anchor="b"/>
          <a:lstStyle>
            <a:lvl1pPr>
              <a:defRPr sz="4724"/>
            </a:lvl1pPr>
          </a:lstStyle>
          <a:p>
            <a:r>
              <a:rPr lang="en-US"/>
              <a:t>Click to edit Master title style</a:t>
            </a:r>
            <a:endParaRPr lang="en-US" dirty="0"/>
          </a:p>
        </p:txBody>
      </p:sp>
      <p:sp>
        <p:nvSpPr>
          <p:cNvPr id="3" name="Text Placeholder 2"/>
          <p:cNvSpPr>
            <a:spLocks noGrp="1"/>
          </p:cNvSpPr>
          <p:nvPr>
            <p:ph type="body" idx="1"/>
          </p:nvPr>
        </p:nvSpPr>
        <p:spPr>
          <a:xfrm>
            <a:off x="491204" y="7227345"/>
            <a:ext cx="6209407" cy="2362447"/>
          </a:xfrm>
        </p:spPr>
        <p:txBody>
          <a:bodyPr/>
          <a:lstStyle>
            <a:lvl1pPr marL="0" indent="0">
              <a:buNone/>
              <a:defRPr sz="1890">
                <a:solidFill>
                  <a:schemeClr val="tx1"/>
                </a:solidFill>
              </a:defRPr>
            </a:lvl1pPr>
            <a:lvl2pPr marL="359954" indent="0">
              <a:buNone/>
              <a:defRPr sz="1575">
                <a:solidFill>
                  <a:schemeClr val="tx1">
                    <a:tint val="75000"/>
                  </a:schemeClr>
                </a:solidFill>
              </a:defRPr>
            </a:lvl2pPr>
            <a:lvl3pPr marL="719907" indent="0">
              <a:buNone/>
              <a:defRPr sz="1417">
                <a:solidFill>
                  <a:schemeClr val="tx1">
                    <a:tint val="75000"/>
                  </a:schemeClr>
                </a:solidFill>
              </a:defRPr>
            </a:lvl3pPr>
            <a:lvl4pPr marL="1079861" indent="0">
              <a:buNone/>
              <a:defRPr sz="1260">
                <a:solidFill>
                  <a:schemeClr val="tx1">
                    <a:tint val="75000"/>
                  </a:schemeClr>
                </a:solidFill>
              </a:defRPr>
            </a:lvl4pPr>
            <a:lvl5pPr marL="1439814" indent="0">
              <a:buNone/>
              <a:defRPr sz="1260">
                <a:solidFill>
                  <a:schemeClr val="tx1">
                    <a:tint val="75000"/>
                  </a:schemeClr>
                </a:solidFill>
              </a:defRPr>
            </a:lvl5pPr>
            <a:lvl6pPr marL="1799768" indent="0">
              <a:buNone/>
              <a:defRPr sz="1260">
                <a:solidFill>
                  <a:schemeClr val="tx1">
                    <a:tint val="75000"/>
                  </a:schemeClr>
                </a:solidFill>
              </a:defRPr>
            </a:lvl6pPr>
            <a:lvl7pPr marL="2159721" indent="0">
              <a:buNone/>
              <a:defRPr sz="1260">
                <a:solidFill>
                  <a:schemeClr val="tx1">
                    <a:tint val="75000"/>
                  </a:schemeClr>
                </a:solidFill>
              </a:defRPr>
            </a:lvl7pPr>
            <a:lvl8pPr marL="2519675" indent="0">
              <a:buNone/>
              <a:defRPr sz="1260">
                <a:solidFill>
                  <a:schemeClr val="tx1">
                    <a:tint val="75000"/>
                  </a:schemeClr>
                </a:solidFill>
              </a:defRPr>
            </a:lvl8pPr>
            <a:lvl9pPr marL="2879628" indent="0">
              <a:buNone/>
              <a:defRPr sz="12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B52C3C-E8F6-4742-949B-73234B1BCE31}" type="datetimeFigureOut">
              <a:rPr lang="en-IN" smtClean="0"/>
              <a:t>24-06-2025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742344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94953" y="2874937"/>
            <a:ext cx="3059708"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44652" y="2874937"/>
            <a:ext cx="3059708" cy="6852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DB52C3C-E8F6-4742-949B-73234B1BCE31}"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2838877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891" y="574990"/>
            <a:ext cx="6209407" cy="20874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495891" y="2647443"/>
            <a:ext cx="3045646" cy="1297471"/>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Click to edit Master text styles</a:t>
            </a:r>
          </a:p>
        </p:txBody>
      </p:sp>
      <p:sp>
        <p:nvSpPr>
          <p:cNvPr id="4" name="Content Placeholder 3"/>
          <p:cNvSpPr>
            <a:spLocks noGrp="1"/>
          </p:cNvSpPr>
          <p:nvPr>
            <p:ph sz="half" idx="2"/>
          </p:nvPr>
        </p:nvSpPr>
        <p:spPr>
          <a:xfrm>
            <a:off x="495891" y="3944914"/>
            <a:ext cx="304564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44652" y="2647443"/>
            <a:ext cx="3060646" cy="1297471"/>
          </a:xfrm>
        </p:spPr>
        <p:txBody>
          <a:bodyPr anchor="b"/>
          <a:lstStyle>
            <a:lvl1pPr marL="0" indent="0">
              <a:buNone/>
              <a:defRPr sz="1890" b="1"/>
            </a:lvl1pPr>
            <a:lvl2pPr marL="359954" indent="0">
              <a:buNone/>
              <a:defRPr sz="1575" b="1"/>
            </a:lvl2pPr>
            <a:lvl3pPr marL="719907" indent="0">
              <a:buNone/>
              <a:defRPr sz="1417" b="1"/>
            </a:lvl3pPr>
            <a:lvl4pPr marL="1079861" indent="0">
              <a:buNone/>
              <a:defRPr sz="1260" b="1"/>
            </a:lvl4pPr>
            <a:lvl5pPr marL="1439814" indent="0">
              <a:buNone/>
              <a:defRPr sz="1260" b="1"/>
            </a:lvl5pPr>
            <a:lvl6pPr marL="1799768" indent="0">
              <a:buNone/>
              <a:defRPr sz="1260" b="1"/>
            </a:lvl6pPr>
            <a:lvl7pPr marL="2159721" indent="0">
              <a:buNone/>
              <a:defRPr sz="1260" b="1"/>
            </a:lvl7pPr>
            <a:lvl8pPr marL="2519675" indent="0">
              <a:buNone/>
              <a:defRPr sz="1260" b="1"/>
            </a:lvl8pPr>
            <a:lvl9pPr marL="2879628" indent="0">
              <a:buNone/>
              <a:defRPr sz="1260" b="1"/>
            </a:lvl9pPr>
          </a:lstStyle>
          <a:p>
            <a:pPr lvl="0"/>
            <a:r>
              <a:rPr lang="en-US"/>
              <a:t>Click to edit Master text styles</a:t>
            </a:r>
          </a:p>
        </p:txBody>
      </p:sp>
      <p:sp>
        <p:nvSpPr>
          <p:cNvPr id="6" name="Content Placeholder 5"/>
          <p:cNvSpPr>
            <a:spLocks noGrp="1"/>
          </p:cNvSpPr>
          <p:nvPr>
            <p:ph sz="quarter" idx="4"/>
          </p:nvPr>
        </p:nvSpPr>
        <p:spPr>
          <a:xfrm>
            <a:off x="3644652" y="3944914"/>
            <a:ext cx="3060646" cy="58023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B52C3C-E8F6-4742-949B-73234B1BCE31}" type="datetimeFigureOut">
              <a:rPr lang="en-IN" smtClean="0"/>
              <a:t>24-06-2025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598741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B52C3C-E8F6-4742-949B-73234B1BCE31}" type="datetimeFigureOut">
              <a:rPr lang="en-IN" smtClean="0"/>
              <a:t>24-06-2025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152730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52C3C-E8F6-4742-949B-73234B1BCE31}" type="datetimeFigureOut">
              <a:rPr lang="en-IN" smtClean="0"/>
              <a:t>24-06-2025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36590653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719984"/>
            <a:ext cx="2321966" cy="2519945"/>
          </a:xfrm>
        </p:spPr>
        <p:txBody>
          <a:bodyPr anchor="b"/>
          <a:lstStyle>
            <a:lvl1pPr>
              <a:defRPr sz="2519"/>
            </a:lvl1pPr>
          </a:lstStyle>
          <a:p>
            <a:r>
              <a:rPr lang="en-US"/>
              <a:t>Click to edit Master title style</a:t>
            </a:r>
            <a:endParaRPr lang="en-US" dirty="0"/>
          </a:p>
        </p:txBody>
      </p:sp>
      <p:sp>
        <p:nvSpPr>
          <p:cNvPr id="3" name="Content Placeholder 2"/>
          <p:cNvSpPr>
            <a:spLocks noGrp="1"/>
          </p:cNvSpPr>
          <p:nvPr>
            <p:ph idx="1"/>
          </p:nvPr>
        </p:nvSpPr>
        <p:spPr>
          <a:xfrm>
            <a:off x="3060646" y="1554968"/>
            <a:ext cx="3644652" cy="7674832"/>
          </a:xfrm>
        </p:spPr>
        <p:txBody>
          <a:bodyPr/>
          <a:lstStyle>
            <a:lvl1pPr>
              <a:defRPr sz="2519"/>
            </a:lvl1pPr>
            <a:lvl2pPr>
              <a:defRPr sz="2204"/>
            </a:lvl2pPr>
            <a:lvl3pPr>
              <a:defRPr sz="1890"/>
            </a:lvl3pPr>
            <a:lvl4pPr>
              <a:defRPr sz="1575"/>
            </a:lvl4pPr>
            <a:lvl5pPr>
              <a:defRPr sz="1575"/>
            </a:lvl5pPr>
            <a:lvl6pPr>
              <a:defRPr sz="1575"/>
            </a:lvl6pPr>
            <a:lvl7pPr>
              <a:defRPr sz="1575"/>
            </a:lvl7pPr>
            <a:lvl8pPr>
              <a:defRPr sz="1575"/>
            </a:lvl8pPr>
            <a:lvl9pPr>
              <a:defRPr sz="15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5890" y="3239929"/>
            <a:ext cx="2321966" cy="6002369"/>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Click to edit Master text styles</a:t>
            </a:r>
          </a:p>
        </p:txBody>
      </p:sp>
      <p:sp>
        <p:nvSpPr>
          <p:cNvPr id="5" name="Date Placeholder 4"/>
          <p:cNvSpPr>
            <a:spLocks noGrp="1"/>
          </p:cNvSpPr>
          <p:nvPr>
            <p:ph type="dt" sz="half" idx="10"/>
          </p:nvPr>
        </p:nvSpPr>
        <p:spPr/>
        <p:txBody>
          <a:bodyPr/>
          <a:lstStyle/>
          <a:p>
            <a:fld id="{7DB52C3C-E8F6-4742-949B-73234B1BCE31}"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4196890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890" y="719984"/>
            <a:ext cx="2321966" cy="2519945"/>
          </a:xfrm>
        </p:spPr>
        <p:txBody>
          <a:bodyPr anchor="b"/>
          <a:lstStyle>
            <a:lvl1pPr>
              <a:defRPr sz="2519"/>
            </a:lvl1pPr>
          </a:lstStyle>
          <a:p>
            <a:r>
              <a:rPr lang="en-US"/>
              <a:t>Click to edit Master title style</a:t>
            </a:r>
            <a:endParaRPr lang="en-US" dirty="0"/>
          </a:p>
        </p:txBody>
      </p:sp>
      <p:sp>
        <p:nvSpPr>
          <p:cNvPr id="3" name="Picture Placeholder 2"/>
          <p:cNvSpPr>
            <a:spLocks noGrp="1" noChangeAspect="1"/>
          </p:cNvSpPr>
          <p:nvPr>
            <p:ph type="pic" idx="1"/>
          </p:nvPr>
        </p:nvSpPr>
        <p:spPr>
          <a:xfrm>
            <a:off x="3060646" y="1554968"/>
            <a:ext cx="3644652" cy="7674832"/>
          </a:xfrm>
        </p:spPr>
        <p:txBody>
          <a:bodyPr anchor="t"/>
          <a:lstStyle>
            <a:lvl1pPr marL="0" indent="0">
              <a:buNone/>
              <a:defRPr sz="2519"/>
            </a:lvl1pPr>
            <a:lvl2pPr marL="359954" indent="0">
              <a:buNone/>
              <a:defRPr sz="2204"/>
            </a:lvl2pPr>
            <a:lvl3pPr marL="719907" indent="0">
              <a:buNone/>
              <a:defRPr sz="1890"/>
            </a:lvl3pPr>
            <a:lvl4pPr marL="1079861" indent="0">
              <a:buNone/>
              <a:defRPr sz="1575"/>
            </a:lvl4pPr>
            <a:lvl5pPr marL="1439814" indent="0">
              <a:buNone/>
              <a:defRPr sz="1575"/>
            </a:lvl5pPr>
            <a:lvl6pPr marL="1799768" indent="0">
              <a:buNone/>
              <a:defRPr sz="1575"/>
            </a:lvl6pPr>
            <a:lvl7pPr marL="2159721" indent="0">
              <a:buNone/>
              <a:defRPr sz="1575"/>
            </a:lvl7pPr>
            <a:lvl8pPr marL="2519675" indent="0">
              <a:buNone/>
              <a:defRPr sz="1575"/>
            </a:lvl8pPr>
            <a:lvl9pPr marL="2879628" indent="0">
              <a:buNone/>
              <a:defRPr sz="1575"/>
            </a:lvl9pPr>
          </a:lstStyle>
          <a:p>
            <a:r>
              <a:rPr lang="en-US"/>
              <a:t>Click icon to add picture</a:t>
            </a:r>
            <a:endParaRPr lang="en-US" dirty="0"/>
          </a:p>
        </p:txBody>
      </p:sp>
      <p:sp>
        <p:nvSpPr>
          <p:cNvPr id="4" name="Text Placeholder 3"/>
          <p:cNvSpPr>
            <a:spLocks noGrp="1"/>
          </p:cNvSpPr>
          <p:nvPr>
            <p:ph type="body" sz="half" idx="2"/>
          </p:nvPr>
        </p:nvSpPr>
        <p:spPr>
          <a:xfrm>
            <a:off x="495890" y="3239929"/>
            <a:ext cx="2321966" cy="6002369"/>
          </a:xfrm>
        </p:spPr>
        <p:txBody>
          <a:bodyPr/>
          <a:lstStyle>
            <a:lvl1pPr marL="0" indent="0">
              <a:buNone/>
              <a:defRPr sz="1260"/>
            </a:lvl1pPr>
            <a:lvl2pPr marL="359954" indent="0">
              <a:buNone/>
              <a:defRPr sz="1102"/>
            </a:lvl2pPr>
            <a:lvl3pPr marL="719907" indent="0">
              <a:buNone/>
              <a:defRPr sz="945"/>
            </a:lvl3pPr>
            <a:lvl4pPr marL="1079861" indent="0">
              <a:buNone/>
              <a:defRPr sz="787"/>
            </a:lvl4pPr>
            <a:lvl5pPr marL="1439814" indent="0">
              <a:buNone/>
              <a:defRPr sz="787"/>
            </a:lvl5pPr>
            <a:lvl6pPr marL="1799768" indent="0">
              <a:buNone/>
              <a:defRPr sz="787"/>
            </a:lvl6pPr>
            <a:lvl7pPr marL="2159721" indent="0">
              <a:buNone/>
              <a:defRPr sz="787"/>
            </a:lvl7pPr>
            <a:lvl8pPr marL="2519675" indent="0">
              <a:buNone/>
              <a:defRPr sz="787"/>
            </a:lvl8pPr>
            <a:lvl9pPr marL="2879628" indent="0">
              <a:buNone/>
              <a:defRPr sz="787"/>
            </a:lvl9pPr>
          </a:lstStyle>
          <a:p>
            <a:pPr lvl="0"/>
            <a:r>
              <a:rPr lang="en-US"/>
              <a:t>Click to edit Master text styles</a:t>
            </a:r>
          </a:p>
        </p:txBody>
      </p:sp>
      <p:sp>
        <p:nvSpPr>
          <p:cNvPr id="5" name="Date Placeholder 4"/>
          <p:cNvSpPr>
            <a:spLocks noGrp="1"/>
          </p:cNvSpPr>
          <p:nvPr>
            <p:ph type="dt" sz="half" idx="10"/>
          </p:nvPr>
        </p:nvSpPr>
        <p:spPr/>
        <p:txBody>
          <a:bodyPr/>
          <a:lstStyle/>
          <a:p>
            <a:fld id="{7DB52C3C-E8F6-4742-949B-73234B1BCE31}" type="datetimeFigureOut">
              <a:rPr lang="en-IN" smtClean="0"/>
              <a:t>24-06-2025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71640E-B848-4913-A377-3E50BDE94AB9}" type="slidenum">
              <a:rPr lang="en-IN" smtClean="0"/>
              <a:t>‹#›</a:t>
            </a:fld>
            <a:endParaRPr lang="en-IN"/>
          </a:p>
        </p:txBody>
      </p:sp>
    </p:spTree>
    <p:extLst>
      <p:ext uri="{BB962C8B-B14F-4D97-AF65-F5344CB8AC3E}">
        <p14:creationId xmlns:p14="http://schemas.microsoft.com/office/powerpoint/2010/main" val="5642267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953" y="574990"/>
            <a:ext cx="6209407" cy="208745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94953" y="2874937"/>
            <a:ext cx="6209407" cy="68523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94953" y="10009783"/>
            <a:ext cx="1619845" cy="574987"/>
          </a:xfrm>
          <a:prstGeom prst="rect">
            <a:avLst/>
          </a:prstGeom>
        </p:spPr>
        <p:txBody>
          <a:bodyPr vert="horz" lIns="91440" tIns="45720" rIns="91440" bIns="45720" rtlCol="0" anchor="ctr"/>
          <a:lstStyle>
            <a:lvl1pPr algn="l">
              <a:defRPr sz="945">
                <a:solidFill>
                  <a:schemeClr val="tx1">
                    <a:tint val="75000"/>
                  </a:schemeClr>
                </a:solidFill>
              </a:defRPr>
            </a:lvl1pPr>
          </a:lstStyle>
          <a:p>
            <a:fld id="{7DB52C3C-E8F6-4742-949B-73234B1BCE31}" type="datetimeFigureOut">
              <a:rPr lang="en-IN" smtClean="0"/>
              <a:t>24-06-2025</a:t>
            </a:fld>
            <a:endParaRPr lang="en-IN"/>
          </a:p>
        </p:txBody>
      </p:sp>
      <p:sp>
        <p:nvSpPr>
          <p:cNvPr id="5" name="Footer Placeholder 4"/>
          <p:cNvSpPr>
            <a:spLocks noGrp="1"/>
          </p:cNvSpPr>
          <p:nvPr>
            <p:ph type="ftr" sz="quarter" idx="3"/>
          </p:nvPr>
        </p:nvSpPr>
        <p:spPr>
          <a:xfrm>
            <a:off x="2384773" y="10009783"/>
            <a:ext cx="2429768" cy="574987"/>
          </a:xfrm>
          <a:prstGeom prst="rect">
            <a:avLst/>
          </a:prstGeom>
        </p:spPr>
        <p:txBody>
          <a:bodyPr vert="horz" lIns="91440" tIns="45720" rIns="91440" bIns="45720" rtlCol="0" anchor="ctr"/>
          <a:lstStyle>
            <a:lvl1pPr algn="ctr">
              <a:defRPr sz="94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084515" y="10009783"/>
            <a:ext cx="1619845" cy="574987"/>
          </a:xfrm>
          <a:prstGeom prst="rect">
            <a:avLst/>
          </a:prstGeom>
        </p:spPr>
        <p:txBody>
          <a:bodyPr vert="horz" lIns="91440" tIns="45720" rIns="91440" bIns="45720" rtlCol="0" anchor="ctr"/>
          <a:lstStyle>
            <a:lvl1pPr algn="r">
              <a:defRPr sz="945">
                <a:solidFill>
                  <a:schemeClr val="tx1">
                    <a:tint val="75000"/>
                  </a:schemeClr>
                </a:solidFill>
              </a:defRPr>
            </a:lvl1pPr>
          </a:lstStyle>
          <a:p>
            <a:fld id="{5771640E-B848-4913-A377-3E50BDE94AB9}" type="slidenum">
              <a:rPr lang="en-IN" smtClean="0"/>
              <a:t>‹#›</a:t>
            </a:fld>
            <a:endParaRPr lang="en-IN"/>
          </a:p>
        </p:txBody>
      </p:sp>
    </p:spTree>
    <p:extLst>
      <p:ext uri="{BB962C8B-B14F-4D97-AF65-F5344CB8AC3E}">
        <p14:creationId xmlns:p14="http://schemas.microsoft.com/office/powerpoint/2010/main" val="297737717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19907" rtl="0" eaLnBrk="1" latinLnBrk="0" hangingPunct="1">
        <a:lnSpc>
          <a:spcPct val="90000"/>
        </a:lnSpc>
        <a:spcBef>
          <a:spcPct val="0"/>
        </a:spcBef>
        <a:buNone/>
        <a:defRPr sz="3464" kern="1200">
          <a:solidFill>
            <a:schemeClr val="tx1"/>
          </a:solidFill>
          <a:latin typeface="+mj-lt"/>
          <a:ea typeface="+mj-ea"/>
          <a:cs typeface="+mj-cs"/>
        </a:defRPr>
      </a:lvl1pPr>
    </p:titleStyle>
    <p:bodyStyle>
      <a:lvl1pPr marL="179977" indent="-179977" algn="l" defTabSz="719907" rtl="0" eaLnBrk="1" latinLnBrk="0" hangingPunct="1">
        <a:lnSpc>
          <a:spcPct val="90000"/>
        </a:lnSpc>
        <a:spcBef>
          <a:spcPts val="787"/>
        </a:spcBef>
        <a:buFont typeface="Arial" panose="020B0604020202020204" pitchFamily="34" charset="0"/>
        <a:buChar char="•"/>
        <a:defRPr sz="2204" kern="1200">
          <a:solidFill>
            <a:schemeClr val="tx1"/>
          </a:solidFill>
          <a:latin typeface="+mn-lt"/>
          <a:ea typeface="+mn-ea"/>
          <a:cs typeface="+mn-cs"/>
        </a:defRPr>
      </a:lvl1pPr>
      <a:lvl2pPr marL="539930" indent="-179977" algn="l" defTabSz="719907" rtl="0" eaLnBrk="1" latinLnBrk="0" hangingPunct="1">
        <a:lnSpc>
          <a:spcPct val="90000"/>
        </a:lnSpc>
        <a:spcBef>
          <a:spcPts val="394"/>
        </a:spcBef>
        <a:buFont typeface="Arial" panose="020B0604020202020204" pitchFamily="34" charset="0"/>
        <a:buChar char="•"/>
        <a:defRPr sz="1890" kern="1200">
          <a:solidFill>
            <a:schemeClr val="tx1"/>
          </a:solidFill>
          <a:latin typeface="+mn-lt"/>
          <a:ea typeface="+mn-ea"/>
          <a:cs typeface="+mn-cs"/>
        </a:defRPr>
      </a:lvl2pPr>
      <a:lvl3pPr marL="899884" indent="-179977" algn="l" defTabSz="719907" rtl="0" eaLnBrk="1" latinLnBrk="0" hangingPunct="1">
        <a:lnSpc>
          <a:spcPct val="90000"/>
        </a:lnSpc>
        <a:spcBef>
          <a:spcPts val="394"/>
        </a:spcBef>
        <a:buFont typeface="Arial" panose="020B0604020202020204" pitchFamily="34" charset="0"/>
        <a:buChar char="•"/>
        <a:defRPr sz="1575" kern="1200">
          <a:solidFill>
            <a:schemeClr val="tx1"/>
          </a:solidFill>
          <a:latin typeface="+mn-lt"/>
          <a:ea typeface="+mn-ea"/>
          <a:cs typeface="+mn-cs"/>
        </a:defRPr>
      </a:lvl3pPr>
      <a:lvl4pPr marL="1259837"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4pPr>
      <a:lvl5pPr marL="1619791"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5pPr>
      <a:lvl6pPr marL="197974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6pPr>
      <a:lvl7pPr marL="2339698"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7pPr>
      <a:lvl8pPr marL="2699652"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8pPr>
      <a:lvl9pPr marL="3059605" indent="-179977" algn="l" defTabSz="719907" rtl="0" eaLnBrk="1" latinLnBrk="0" hangingPunct="1">
        <a:lnSpc>
          <a:spcPct val="90000"/>
        </a:lnSpc>
        <a:spcBef>
          <a:spcPts val="394"/>
        </a:spcBef>
        <a:buFont typeface="Arial" panose="020B0604020202020204" pitchFamily="34" charset="0"/>
        <a:buChar char="•"/>
        <a:defRPr sz="1417" kern="1200">
          <a:solidFill>
            <a:schemeClr val="tx1"/>
          </a:solidFill>
          <a:latin typeface="+mn-lt"/>
          <a:ea typeface="+mn-ea"/>
          <a:cs typeface="+mn-cs"/>
        </a:defRPr>
      </a:lvl9pPr>
    </p:bodyStyle>
    <p:otherStyle>
      <a:defPPr>
        <a:defRPr lang="en-US"/>
      </a:defPPr>
      <a:lvl1pPr marL="0" algn="l" defTabSz="719907" rtl="0" eaLnBrk="1" latinLnBrk="0" hangingPunct="1">
        <a:defRPr sz="1417" kern="1200">
          <a:solidFill>
            <a:schemeClr val="tx1"/>
          </a:solidFill>
          <a:latin typeface="+mn-lt"/>
          <a:ea typeface="+mn-ea"/>
          <a:cs typeface="+mn-cs"/>
        </a:defRPr>
      </a:lvl1pPr>
      <a:lvl2pPr marL="359954" algn="l" defTabSz="719907" rtl="0" eaLnBrk="1" latinLnBrk="0" hangingPunct="1">
        <a:defRPr sz="1417" kern="1200">
          <a:solidFill>
            <a:schemeClr val="tx1"/>
          </a:solidFill>
          <a:latin typeface="+mn-lt"/>
          <a:ea typeface="+mn-ea"/>
          <a:cs typeface="+mn-cs"/>
        </a:defRPr>
      </a:lvl2pPr>
      <a:lvl3pPr marL="719907" algn="l" defTabSz="719907" rtl="0" eaLnBrk="1" latinLnBrk="0" hangingPunct="1">
        <a:defRPr sz="1417" kern="1200">
          <a:solidFill>
            <a:schemeClr val="tx1"/>
          </a:solidFill>
          <a:latin typeface="+mn-lt"/>
          <a:ea typeface="+mn-ea"/>
          <a:cs typeface="+mn-cs"/>
        </a:defRPr>
      </a:lvl3pPr>
      <a:lvl4pPr marL="1079861" algn="l" defTabSz="719907" rtl="0" eaLnBrk="1" latinLnBrk="0" hangingPunct="1">
        <a:defRPr sz="1417" kern="1200">
          <a:solidFill>
            <a:schemeClr val="tx1"/>
          </a:solidFill>
          <a:latin typeface="+mn-lt"/>
          <a:ea typeface="+mn-ea"/>
          <a:cs typeface="+mn-cs"/>
        </a:defRPr>
      </a:lvl4pPr>
      <a:lvl5pPr marL="1439814" algn="l" defTabSz="719907" rtl="0" eaLnBrk="1" latinLnBrk="0" hangingPunct="1">
        <a:defRPr sz="1417" kern="1200">
          <a:solidFill>
            <a:schemeClr val="tx1"/>
          </a:solidFill>
          <a:latin typeface="+mn-lt"/>
          <a:ea typeface="+mn-ea"/>
          <a:cs typeface="+mn-cs"/>
        </a:defRPr>
      </a:lvl5pPr>
      <a:lvl6pPr marL="1799768" algn="l" defTabSz="719907" rtl="0" eaLnBrk="1" latinLnBrk="0" hangingPunct="1">
        <a:defRPr sz="1417" kern="1200">
          <a:solidFill>
            <a:schemeClr val="tx1"/>
          </a:solidFill>
          <a:latin typeface="+mn-lt"/>
          <a:ea typeface="+mn-ea"/>
          <a:cs typeface="+mn-cs"/>
        </a:defRPr>
      </a:lvl6pPr>
      <a:lvl7pPr marL="2159721" algn="l" defTabSz="719907" rtl="0" eaLnBrk="1" latinLnBrk="0" hangingPunct="1">
        <a:defRPr sz="1417" kern="1200">
          <a:solidFill>
            <a:schemeClr val="tx1"/>
          </a:solidFill>
          <a:latin typeface="+mn-lt"/>
          <a:ea typeface="+mn-ea"/>
          <a:cs typeface="+mn-cs"/>
        </a:defRPr>
      </a:lvl7pPr>
      <a:lvl8pPr marL="2519675" algn="l" defTabSz="719907" rtl="0" eaLnBrk="1" latinLnBrk="0" hangingPunct="1">
        <a:defRPr sz="1417" kern="1200">
          <a:solidFill>
            <a:schemeClr val="tx1"/>
          </a:solidFill>
          <a:latin typeface="+mn-lt"/>
          <a:ea typeface="+mn-ea"/>
          <a:cs typeface="+mn-cs"/>
        </a:defRPr>
      </a:lvl8pPr>
      <a:lvl9pPr marL="2879628" algn="l" defTabSz="719907" rtl="0" eaLnBrk="1" latinLnBrk="0" hangingPunct="1">
        <a:defRPr sz="14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ServerMX | Blog">
            <a:extLst>
              <a:ext uri="{FF2B5EF4-FFF2-40B4-BE49-F238E27FC236}">
                <a16:creationId xmlns:a16="http://schemas.microsoft.com/office/drawing/2014/main" id="{29423730-D3F4-788B-F647-CE1DBB928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405" y="2772164"/>
            <a:ext cx="5987592" cy="33179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1895FFE9-4EF5-011E-11F9-0F572D287659}"/>
              </a:ext>
            </a:extLst>
          </p:cNvPr>
          <p:cNvSpPr>
            <a:spLocks noGrp="1"/>
          </p:cNvSpPr>
          <p:nvPr>
            <p:ph type="ctrTitle"/>
          </p:nvPr>
        </p:nvSpPr>
        <p:spPr>
          <a:xfrm>
            <a:off x="-15671" y="-1"/>
            <a:ext cx="7232241" cy="841273"/>
          </a:xfrm>
          <a:solidFill>
            <a:schemeClr val="accent2"/>
          </a:solidFill>
        </p:spPr>
        <p:txBody>
          <a:bodyPr>
            <a:noAutofit/>
          </a:bodyPr>
          <a:lstStyle/>
          <a:p>
            <a:r>
              <a:rPr lang="en-US" sz="4000" b="1" dirty="0">
                <a:solidFill>
                  <a:schemeClr val="bg1"/>
                </a:solidFill>
              </a:rPr>
              <a:t>DNS (Domain Name System)</a:t>
            </a:r>
            <a:endParaRPr lang="en-IN" sz="4000" b="1" dirty="0">
              <a:solidFill>
                <a:schemeClr val="bg1"/>
              </a:solidFill>
            </a:endParaRPr>
          </a:p>
        </p:txBody>
      </p:sp>
      <p:sp>
        <p:nvSpPr>
          <p:cNvPr id="3" name="Subtitle 2">
            <a:extLst>
              <a:ext uri="{FF2B5EF4-FFF2-40B4-BE49-F238E27FC236}">
                <a16:creationId xmlns:a16="http://schemas.microsoft.com/office/drawing/2014/main" id="{E56F555F-5193-3DFE-016F-62877C2A15BF}"/>
              </a:ext>
            </a:extLst>
          </p:cNvPr>
          <p:cNvSpPr>
            <a:spLocks noGrp="1"/>
          </p:cNvSpPr>
          <p:nvPr>
            <p:ph type="subTitle" idx="1"/>
          </p:nvPr>
        </p:nvSpPr>
        <p:spPr>
          <a:xfrm>
            <a:off x="168499" y="879271"/>
            <a:ext cx="6457918" cy="2977818"/>
          </a:xfrm>
        </p:spPr>
        <p:txBody>
          <a:bodyPr>
            <a:normAutofit/>
          </a:bodyPr>
          <a:lstStyle/>
          <a:p>
            <a:pPr marL="411480" indent="-411480" algn="just">
              <a:buFont typeface="Wingdings" panose="05000000000000000000" pitchFamily="2" charset="2"/>
              <a:buChar char="à"/>
            </a:pPr>
            <a:r>
              <a:rPr lang="en-US" sz="1800" dirty="0"/>
              <a:t>DNS is an application hosted on a computer server which holds the database of the internet protocol addresses mapped to their domain/host names and it is used to translate domain names to IP address and vice versa. </a:t>
            </a:r>
          </a:p>
          <a:p>
            <a:pPr marL="411480" indent="-411480" algn="l">
              <a:buFont typeface="Wingdings" panose="05000000000000000000" pitchFamily="2" charset="2"/>
              <a:buChar char="à"/>
            </a:pPr>
            <a:r>
              <a:rPr lang="en-US" sz="1800" dirty="0"/>
              <a:t>It works on application layer of the OSI model.</a:t>
            </a:r>
          </a:p>
          <a:p>
            <a:pPr marL="411480" indent="-411480" algn="l">
              <a:buFont typeface="Wingdings" panose="05000000000000000000" pitchFamily="2" charset="2"/>
              <a:buChar char="à"/>
            </a:pPr>
            <a:r>
              <a:rPr lang="en-US" sz="1800" dirty="0"/>
              <a:t>It uses TCP port no 53 or UDP port no 53.</a:t>
            </a:r>
          </a:p>
          <a:p>
            <a:pPr algn="l"/>
            <a:endParaRPr lang="en-IN" sz="1800" dirty="0"/>
          </a:p>
        </p:txBody>
      </p:sp>
      <p:sp>
        <p:nvSpPr>
          <p:cNvPr id="11" name="TextBox 10">
            <a:extLst>
              <a:ext uri="{FF2B5EF4-FFF2-40B4-BE49-F238E27FC236}">
                <a16:creationId xmlns:a16="http://schemas.microsoft.com/office/drawing/2014/main" id="{F96103C3-E5F1-55F3-8852-7CD7DE3CCDF6}"/>
              </a:ext>
            </a:extLst>
          </p:cNvPr>
          <p:cNvSpPr txBox="1"/>
          <p:nvPr/>
        </p:nvSpPr>
        <p:spPr>
          <a:xfrm>
            <a:off x="0" y="5294922"/>
            <a:ext cx="2651838" cy="553998"/>
          </a:xfrm>
          <a:prstGeom prst="rect">
            <a:avLst/>
          </a:prstGeom>
          <a:noFill/>
        </p:spPr>
        <p:txBody>
          <a:bodyPr wrap="square">
            <a:spAutoFit/>
          </a:bodyPr>
          <a:lstStyle/>
          <a:p>
            <a:r>
              <a:rPr lang="en-IN" sz="1000" dirty="0"/>
              <a:t>Open DNS: 208.67.222.222 and 208.67.220.220</a:t>
            </a:r>
          </a:p>
          <a:p>
            <a:r>
              <a:rPr lang="en-IN" sz="1000" dirty="0"/>
              <a:t>Google DNS: 8.8.8.8 and 8.8.4.4</a:t>
            </a:r>
          </a:p>
          <a:p>
            <a:r>
              <a:rPr lang="en-IN" sz="1000" dirty="0"/>
              <a:t>Cloudflare DNS: 1.1.1.1</a:t>
            </a:r>
          </a:p>
        </p:txBody>
      </p:sp>
      <p:sp>
        <p:nvSpPr>
          <p:cNvPr id="13" name="TextBox 12">
            <a:extLst>
              <a:ext uri="{FF2B5EF4-FFF2-40B4-BE49-F238E27FC236}">
                <a16:creationId xmlns:a16="http://schemas.microsoft.com/office/drawing/2014/main" id="{525B179A-85EF-2753-B7CB-C7217D9BC1D2}"/>
              </a:ext>
            </a:extLst>
          </p:cNvPr>
          <p:cNvSpPr txBox="1"/>
          <p:nvPr/>
        </p:nvSpPr>
        <p:spPr>
          <a:xfrm>
            <a:off x="2043086" y="2917507"/>
            <a:ext cx="2010771" cy="480131"/>
          </a:xfrm>
          <a:prstGeom prst="rect">
            <a:avLst/>
          </a:prstGeom>
          <a:solidFill>
            <a:schemeClr val="accent2"/>
          </a:solidFill>
        </p:spPr>
        <p:txBody>
          <a:bodyPr wrap="square" rtlCol="0">
            <a:spAutoFit/>
          </a:bodyPr>
          <a:lstStyle/>
          <a:p>
            <a:pPr algn="ctr"/>
            <a:r>
              <a:rPr lang="en-US" sz="1260" b="1" dirty="0">
                <a:solidFill>
                  <a:schemeClr val="bg1"/>
                </a:solidFill>
              </a:rPr>
              <a:t>(Open, Google, Cloudflare)     </a:t>
            </a:r>
          </a:p>
          <a:p>
            <a:pPr algn="ctr"/>
            <a:r>
              <a:rPr lang="en-US" sz="1260" b="1" dirty="0">
                <a:solidFill>
                  <a:schemeClr val="bg1"/>
                </a:solidFill>
              </a:rPr>
              <a:t>   DNS Resolver</a:t>
            </a:r>
            <a:endParaRPr lang="en-IN" sz="1260" b="1" dirty="0">
              <a:solidFill>
                <a:schemeClr val="bg1"/>
              </a:solidFill>
            </a:endParaRPr>
          </a:p>
        </p:txBody>
      </p:sp>
      <p:cxnSp>
        <p:nvCxnSpPr>
          <p:cNvPr id="15" name="Straight Arrow Connector 14">
            <a:extLst>
              <a:ext uri="{FF2B5EF4-FFF2-40B4-BE49-F238E27FC236}">
                <a16:creationId xmlns:a16="http://schemas.microsoft.com/office/drawing/2014/main" id="{922A90DD-5845-95F3-FC7C-AE4E9519D30F}"/>
              </a:ext>
            </a:extLst>
          </p:cNvPr>
          <p:cNvCxnSpPr/>
          <p:nvPr/>
        </p:nvCxnSpPr>
        <p:spPr>
          <a:xfrm flipV="1">
            <a:off x="2960392" y="3564355"/>
            <a:ext cx="0" cy="420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3073061F-6E1F-8E8F-EB1B-56DCE31D850C}"/>
              </a:ext>
            </a:extLst>
          </p:cNvPr>
          <p:cNvCxnSpPr/>
          <p:nvPr/>
        </p:nvCxnSpPr>
        <p:spPr>
          <a:xfrm flipV="1">
            <a:off x="893788" y="3564355"/>
            <a:ext cx="0" cy="4206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FCD9C2CB-5694-9D59-7755-2B58E8ADA1D5}"/>
              </a:ext>
            </a:extLst>
          </p:cNvPr>
          <p:cNvSpPr txBox="1"/>
          <p:nvPr/>
        </p:nvSpPr>
        <p:spPr>
          <a:xfrm>
            <a:off x="326842" y="3152053"/>
            <a:ext cx="1188754" cy="313932"/>
          </a:xfrm>
          <a:prstGeom prst="rect">
            <a:avLst/>
          </a:prstGeom>
          <a:solidFill>
            <a:schemeClr val="accent2"/>
          </a:solidFill>
        </p:spPr>
        <p:txBody>
          <a:bodyPr wrap="square" rtlCol="0">
            <a:spAutoFit/>
          </a:bodyPr>
          <a:lstStyle/>
          <a:p>
            <a:pPr algn="ctr"/>
            <a:r>
              <a:rPr lang="en-US" sz="1440" b="1" dirty="0">
                <a:solidFill>
                  <a:schemeClr val="bg1"/>
                </a:solidFill>
              </a:rPr>
              <a:t>(DNS Client)</a:t>
            </a:r>
            <a:endParaRPr lang="en-IN" sz="1440" b="1" dirty="0">
              <a:solidFill>
                <a:schemeClr val="bg1"/>
              </a:solidFill>
            </a:endParaRPr>
          </a:p>
        </p:txBody>
      </p:sp>
      <p:sp>
        <p:nvSpPr>
          <p:cNvPr id="18" name="TextBox 17">
            <a:extLst>
              <a:ext uri="{FF2B5EF4-FFF2-40B4-BE49-F238E27FC236}">
                <a16:creationId xmlns:a16="http://schemas.microsoft.com/office/drawing/2014/main" id="{21987254-3EB5-1D90-7875-F092F9CA209D}"/>
              </a:ext>
            </a:extLst>
          </p:cNvPr>
          <p:cNvSpPr txBox="1"/>
          <p:nvPr/>
        </p:nvSpPr>
        <p:spPr>
          <a:xfrm>
            <a:off x="5916189" y="3477333"/>
            <a:ext cx="1280198" cy="646331"/>
          </a:xfrm>
          <a:prstGeom prst="rect">
            <a:avLst/>
          </a:prstGeom>
          <a:noFill/>
        </p:spPr>
        <p:txBody>
          <a:bodyPr wrap="square" rtlCol="0">
            <a:spAutoFit/>
          </a:bodyPr>
          <a:lstStyle/>
          <a:p>
            <a:r>
              <a:rPr lang="en-US" sz="1200" dirty="0"/>
              <a:t>13 root servers maintained by 12 organizations</a:t>
            </a:r>
            <a:endParaRPr lang="en-IN" sz="1200" dirty="0"/>
          </a:p>
        </p:txBody>
      </p:sp>
      <p:pic>
        <p:nvPicPr>
          <p:cNvPr id="1036" name="Picture 12" descr="Cache ">
            <a:extLst>
              <a:ext uri="{FF2B5EF4-FFF2-40B4-BE49-F238E27FC236}">
                <a16:creationId xmlns:a16="http://schemas.microsoft.com/office/drawing/2014/main" id="{3E3D2FF2-41B0-D9EE-CD57-2F737ABDE5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7630" y="5848920"/>
            <a:ext cx="582100" cy="582100"/>
          </a:xfrm>
          <a:prstGeom prst="rect">
            <a:avLst/>
          </a:prstGeom>
          <a:noFill/>
          <a:extLst>
            <a:ext uri="{909E8E84-426E-40DD-AFC4-6F175D3DCCD1}">
              <a14:hiddenFill xmlns:a14="http://schemas.microsoft.com/office/drawing/2010/main">
                <a:solidFill>
                  <a:srgbClr val="FFFFFF"/>
                </a:solidFill>
              </a14:hiddenFill>
            </a:ext>
          </a:extLst>
        </p:spPr>
      </p:pic>
      <p:cxnSp>
        <p:nvCxnSpPr>
          <p:cNvPr id="20" name="Straight Arrow Connector 19">
            <a:extLst>
              <a:ext uri="{FF2B5EF4-FFF2-40B4-BE49-F238E27FC236}">
                <a16:creationId xmlns:a16="http://schemas.microsoft.com/office/drawing/2014/main" id="{678A86E2-6CB0-A919-1744-63F559DD9DD6}"/>
              </a:ext>
            </a:extLst>
          </p:cNvPr>
          <p:cNvCxnSpPr/>
          <p:nvPr/>
        </p:nvCxnSpPr>
        <p:spPr>
          <a:xfrm>
            <a:off x="2760785" y="5265188"/>
            <a:ext cx="0" cy="502935"/>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F936F97A-4E05-FC9F-7CF3-204FFD4F448E}"/>
              </a:ext>
            </a:extLst>
          </p:cNvPr>
          <p:cNvCxnSpPr>
            <a:cxnSpLocks/>
          </p:cNvCxnSpPr>
          <p:nvPr/>
        </p:nvCxnSpPr>
        <p:spPr>
          <a:xfrm flipV="1">
            <a:off x="2978680" y="5265188"/>
            <a:ext cx="0" cy="4617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7122741B-6946-A821-AB61-ACA4055D78FE}"/>
              </a:ext>
            </a:extLst>
          </p:cNvPr>
          <p:cNvSpPr txBox="1"/>
          <p:nvPr/>
        </p:nvSpPr>
        <p:spPr>
          <a:xfrm>
            <a:off x="28436" y="6582604"/>
            <a:ext cx="7232241" cy="3785652"/>
          </a:xfrm>
          <a:prstGeom prst="rect">
            <a:avLst/>
          </a:prstGeom>
          <a:noFill/>
        </p:spPr>
        <p:txBody>
          <a:bodyPr wrap="square" rtlCol="0">
            <a:spAutoFit/>
          </a:bodyPr>
          <a:lstStyle/>
          <a:p>
            <a:r>
              <a:rPr lang="en-US" sz="1600" dirty="0"/>
              <a:t>DNS Client – The browser that initiates the DNS query to find the IP address of unknown domain names.</a:t>
            </a:r>
          </a:p>
          <a:p>
            <a:r>
              <a:rPr lang="en-US" sz="1600" dirty="0"/>
              <a:t>DNS Resolver – A server (not a device) that resolves domain names into IP addresses. It performs non-recursive or iterative queries on behalf of the client to locate the IP address of the requested domain name.</a:t>
            </a:r>
            <a:br>
              <a:rPr lang="en-US" sz="1600" dirty="0"/>
            </a:br>
            <a:r>
              <a:rPr lang="en-US" sz="1600" dirty="0"/>
              <a:t>(</a:t>
            </a:r>
          </a:p>
          <a:p>
            <a:r>
              <a:rPr lang="en-US" sz="1600" dirty="0"/>
              <a:t>        non recursive – single query and reply -  resolver  to root </a:t>
            </a:r>
          </a:p>
          <a:p>
            <a:r>
              <a:rPr lang="en-US" sz="1600" dirty="0"/>
              <a:t>        non recursive – single query and reply -  resolver  to TLD</a:t>
            </a:r>
          </a:p>
          <a:p>
            <a:r>
              <a:rPr lang="en-US" sz="1600" dirty="0"/>
              <a:t>        non recursive – single query and reply -  resolver  to Authoritative</a:t>
            </a:r>
            <a:br>
              <a:rPr lang="en-US" sz="1600" dirty="0"/>
            </a:br>
            <a:r>
              <a:rPr lang="en-US" sz="1600" dirty="0"/>
              <a:t>)</a:t>
            </a:r>
          </a:p>
          <a:p>
            <a:endParaRPr lang="en-US" sz="1600" dirty="0"/>
          </a:p>
          <a:p>
            <a:endParaRPr lang="en-US" sz="1600" dirty="0"/>
          </a:p>
          <a:p>
            <a:endParaRPr lang="en-US" sz="1600" dirty="0"/>
          </a:p>
          <a:p>
            <a:endParaRPr lang="en-IN" sz="1600" dirty="0"/>
          </a:p>
          <a:p>
            <a:r>
              <a:rPr lang="en-IN" sz="1600" b="1" dirty="0"/>
              <a:t>https://www.cloudflare.com/en-in/learning/dns/dns-security/</a:t>
            </a:r>
          </a:p>
        </p:txBody>
      </p:sp>
      <p:sp>
        <p:nvSpPr>
          <p:cNvPr id="26" name="TextBox 25">
            <a:extLst>
              <a:ext uri="{FF2B5EF4-FFF2-40B4-BE49-F238E27FC236}">
                <a16:creationId xmlns:a16="http://schemas.microsoft.com/office/drawing/2014/main" id="{CCBC22FF-4315-BDF9-A364-C79B1C3C9D64}"/>
              </a:ext>
            </a:extLst>
          </p:cNvPr>
          <p:cNvSpPr txBox="1"/>
          <p:nvPr/>
        </p:nvSpPr>
        <p:spPr>
          <a:xfrm>
            <a:off x="1656380" y="5972162"/>
            <a:ext cx="896138" cy="313932"/>
          </a:xfrm>
          <a:prstGeom prst="rect">
            <a:avLst/>
          </a:prstGeom>
          <a:solidFill>
            <a:schemeClr val="accent2"/>
          </a:solidFill>
        </p:spPr>
        <p:txBody>
          <a:bodyPr wrap="square" rtlCol="0">
            <a:spAutoFit/>
          </a:bodyPr>
          <a:lstStyle/>
          <a:p>
            <a:r>
              <a:rPr lang="en-US" sz="1440" b="1" dirty="0">
                <a:solidFill>
                  <a:schemeClr val="bg1"/>
                </a:solidFill>
              </a:rPr>
              <a:t>Cache</a:t>
            </a:r>
            <a:endParaRPr lang="en-IN" sz="1440" b="1" dirty="0">
              <a:solidFill>
                <a:schemeClr val="bg1"/>
              </a:solidFill>
            </a:endParaRPr>
          </a:p>
        </p:txBody>
      </p:sp>
      <p:sp>
        <p:nvSpPr>
          <p:cNvPr id="27" name="Right Brace 26">
            <a:extLst>
              <a:ext uri="{FF2B5EF4-FFF2-40B4-BE49-F238E27FC236}">
                <a16:creationId xmlns:a16="http://schemas.microsoft.com/office/drawing/2014/main" id="{B6F620E8-790F-9B7C-AF8C-CA92CB3138BD}"/>
              </a:ext>
            </a:extLst>
          </p:cNvPr>
          <p:cNvSpPr/>
          <p:nvPr/>
        </p:nvSpPr>
        <p:spPr>
          <a:xfrm>
            <a:off x="5873407" y="8003542"/>
            <a:ext cx="121920" cy="800100"/>
          </a:xfrm>
          <a:prstGeom prst="rightBrace">
            <a:avLst/>
          </a:prstGeom>
          <a:ln w="28575"/>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28" name="TextBox 27">
            <a:extLst>
              <a:ext uri="{FF2B5EF4-FFF2-40B4-BE49-F238E27FC236}">
                <a16:creationId xmlns:a16="http://schemas.microsoft.com/office/drawing/2014/main" id="{D2B3BB83-4C45-2DA9-1ED9-45EAE0359F2A}"/>
              </a:ext>
            </a:extLst>
          </p:cNvPr>
          <p:cNvSpPr txBox="1"/>
          <p:nvPr/>
        </p:nvSpPr>
        <p:spPr>
          <a:xfrm>
            <a:off x="6026798" y="8196897"/>
            <a:ext cx="1135380" cy="369332"/>
          </a:xfrm>
          <a:prstGeom prst="rect">
            <a:avLst/>
          </a:prstGeom>
          <a:noFill/>
        </p:spPr>
        <p:txBody>
          <a:bodyPr wrap="square" rtlCol="0">
            <a:spAutoFit/>
          </a:bodyPr>
          <a:lstStyle/>
          <a:p>
            <a:r>
              <a:rPr lang="en-US" dirty="0"/>
              <a:t>Iterative</a:t>
            </a:r>
            <a:endParaRPr lang="en-IN" dirty="0"/>
          </a:p>
        </p:txBody>
      </p:sp>
    </p:spTree>
    <p:extLst>
      <p:ext uri="{BB962C8B-B14F-4D97-AF65-F5344CB8AC3E}">
        <p14:creationId xmlns:p14="http://schemas.microsoft.com/office/powerpoint/2010/main" val="283091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D7E14-21A8-7451-89CF-3C19131175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8D5824-CAD6-7561-CB0B-73FCC24F7DDA}"/>
              </a:ext>
            </a:extLst>
          </p:cNvPr>
          <p:cNvSpPr>
            <a:spLocks noGrp="1"/>
          </p:cNvSpPr>
          <p:nvPr>
            <p:ph type="ctrTitle"/>
          </p:nvPr>
        </p:nvSpPr>
        <p:spPr>
          <a:xfrm>
            <a:off x="0" y="0"/>
            <a:ext cx="7216570" cy="841273"/>
          </a:xfrm>
          <a:solidFill>
            <a:schemeClr val="accent2"/>
          </a:solidFill>
        </p:spPr>
        <p:txBody>
          <a:bodyPr>
            <a:noAutofit/>
          </a:bodyPr>
          <a:lstStyle/>
          <a:p>
            <a:r>
              <a:rPr lang="en-US" sz="4000" b="1" dirty="0">
                <a:solidFill>
                  <a:schemeClr val="bg1"/>
                </a:solidFill>
              </a:rPr>
              <a:t>DNS Resolution Process</a:t>
            </a:r>
            <a:endParaRPr lang="en-IN" sz="4000" b="1" dirty="0">
              <a:solidFill>
                <a:schemeClr val="bg1"/>
              </a:solidFill>
            </a:endParaRPr>
          </a:p>
        </p:txBody>
      </p:sp>
      <p:sp>
        <p:nvSpPr>
          <p:cNvPr id="3" name="Subtitle 2">
            <a:extLst>
              <a:ext uri="{FF2B5EF4-FFF2-40B4-BE49-F238E27FC236}">
                <a16:creationId xmlns:a16="http://schemas.microsoft.com/office/drawing/2014/main" id="{640C5E9E-92D5-2D17-42C1-2CC78A476951}"/>
              </a:ext>
            </a:extLst>
          </p:cNvPr>
          <p:cNvSpPr>
            <a:spLocks noGrp="1"/>
          </p:cNvSpPr>
          <p:nvPr>
            <p:ph type="subTitle" idx="1"/>
          </p:nvPr>
        </p:nvSpPr>
        <p:spPr>
          <a:xfrm>
            <a:off x="84249" y="991030"/>
            <a:ext cx="7030814" cy="8437450"/>
          </a:xfrm>
        </p:spPr>
        <p:txBody>
          <a:bodyPr>
            <a:normAutofit/>
          </a:bodyPr>
          <a:lstStyle/>
          <a:p>
            <a:pPr indent="-263525" algn="just">
              <a:lnSpc>
                <a:spcPct val="100000"/>
              </a:lnSpc>
              <a:spcBef>
                <a:spcPts val="0"/>
              </a:spcBef>
              <a:spcAft>
                <a:spcPts val="150"/>
              </a:spcAft>
              <a:buFont typeface="+mj-lt"/>
              <a:buAutoNum type="arabicPeriod"/>
            </a:pPr>
            <a:r>
              <a:rPr lang="en-US" sz="1600" dirty="0"/>
              <a:t>You type a domain (e.g., cloudflare.com) in the browser.</a:t>
            </a:r>
          </a:p>
          <a:p>
            <a:pPr indent="-263525" algn="just">
              <a:lnSpc>
                <a:spcPct val="100000"/>
              </a:lnSpc>
              <a:spcBef>
                <a:spcPts val="0"/>
              </a:spcBef>
              <a:spcAft>
                <a:spcPts val="150"/>
              </a:spcAft>
              <a:buFont typeface="+mj-lt"/>
              <a:buAutoNum type="arabicPeriod"/>
            </a:pPr>
            <a:r>
              <a:rPr lang="en-US" sz="1600" dirty="0"/>
              <a:t>Browser checks its browser cache</a:t>
            </a:r>
          </a:p>
          <a:p>
            <a:pPr indent="-263525" algn="just">
              <a:lnSpc>
                <a:spcPct val="100000"/>
              </a:lnSpc>
              <a:spcBef>
                <a:spcPts val="0"/>
              </a:spcBef>
              <a:buFont typeface="+mj-lt"/>
              <a:buAutoNum type="arabicPeriod"/>
            </a:pPr>
            <a:r>
              <a:rPr lang="en-US" sz="1600" dirty="0"/>
              <a:t>If an IP address is found → request is sent directly to the web server.</a:t>
            </a:r>
          </a:p>
          <a:p>
            <a:pPr algn="just">
              <a:lnSpc>
                <a:spcPct val="100000"/>
              </a:lnSpc>
              <a:spcBef>
                <a:spcPts val="0"/>
              </a:spcBef>
            </a:pPr>
            <a:r>
              <a:rPr lang="en-US" sz="1600" dirty="0"/>
              <a:t>      If not found in the browser cache, the browser sends the query to the OS    </a:t>
            </a:r>
          </a:p>
          <a:p>
            <a:pPr algn="just">
              <a:lnSpc>
                <a:spcPct val="100000"/>
              </a:lnSpc>
              <a:spcBef>
                <a:spcPts val="0"/>
              </a:spcBef>
            </a:pPr>
            <a:r>
              <a:rPr lang="en-US" sz="1600" dirty="0"/>
              <a:t>      resolver.</a:t>
            </a:r>
          </a:p>
          <a:p>
            <a:pPr algn="just">
              <a:lnSpc>
                <a:spcPct val="100000"/>
              </a:lnSpc>
              <a:spcBef>
                <a:spcPts val="0"/>
              </a:spcBef>
            </a:pPr>
            <a:r>
              <a:rPr lang="en-US" sz="1600" dirty="0"/>
              <a:t>4.  The OS resolver follows this order:</a:t>
            </a:r>
          </a:p>
          <a:p>
            <a:pPr algn="l">
              <a:lnSpc>
                <a:spcPct val="100000"/>
              </a:lnSpc>
              <a:spcBef>
                <a:spcPts val="0"/>
              </a:spcBef>
            </a:pPr>
            <a:r>
              <a:rPr lang="en-US" sz="1600" dirty="0"/>
              <a:t>      i. First, checks the local Hosts file (</a:t>
            </a:r>
            <a:r>
              <a:rPr lang="en-US" sz="1600" dirty="0" err="1"/>
              <a:t>e.g.,C</a:t>
            </a:r>
            <a:r>
              <a:rPr lang="en-US" sz="1600" dirty="0"/>
              <a:t>:\Windows\System32\drivers\etc\hosts </a:t>
            </a:r>
          </a:p>
          <a:p>
            <a:pPr algn="l">
              <a:lnSpc>
                <a:spcPct val="100000"/>
              </a:lnSpc>
              <a:spcBef>
                <a:spcPts val="0"/>
              </a:spcBef>
            </a:pPr>
            <a:r>
              <a:rPr lang="en-US" sz="1600" dirty="0"/>
              <a:t>         on Windows or /</a:t>
            </a:r>
            <a:r>
              <a:rPr lang="en-US" sz="1600" dirty="0" err="1"/>
              <a:t>etc</a:t>
            </a:r>
            <a:r>
              <a:rPr lang="en-US" sz="1600" dirty="0"/>
              <a:t>/hosts on Linux).</a:t>
            </a:r>
          </a:p>
          <a:p>
            <a:pPr algn="l">
              <a:lnSpc>
                <a:spcPct val="100000"/>
              </a:lnSpc>
              <a:spcBef>
                <a:spcPts val="0"/>
              </a:spcBef>
            </a:pPr>
            <a:r>
              <a:rPr lang="en-US" sz="1600" dirty="0"/>
              <a:t>      ii. Then, checks the OS-level DNS cache.</a:t>
            </a:r>
          </a:p>
          <a:p>
            <a:pPr algn="l">
              <a:lnSpc>
                <a:spcPct val="100000"/>
              </a:lnSpc>
              <a:spcBef>
                <a:spcPts val="0"/>
              </a:spcBef>
            </a:pPr>
            <a:r>
              <a:rPr lang="en-US" sz="1600" dirty="0"/>
              <a:t>      </a:t>
            </a:r>
            <a:r>
              <a:rPr lang="en-US" sz="1600" dirty="0" err="1"/>
              <a:t>iii.If</a:t>
            </a:r>
            <a:r>
              <a:rPr lang="en-US" sz="1600" dirty="0"/>
              <a:t> still not found, it forwards the DNS query to the configured external DNS     </a:t>
            </a:r>
          </a:p>
          <a:p>
            <a:pPr algn="l">
              <a:lnSpc>
                <a:spcPct val="100000"/>
              </a:lnSpc>
              <a:spcBef>
                <a:spcPts val="0"/>
              </a:spcBef>
            </a:pPr>
            <a:r>
              <a:rPr lang="en-US" sz="1600" dirty="0"/>
              <a:t>      resolver (like 1.1.1.1)</a:t>
            </a:r>
          </a:p>
          <a:p>
            <a:pPr algn="l">
              <a:lnSpc>
                <a:spcPct val="100000"/>
              </a:lnSpc>
              <a:spcBef>
                <a:spcPts val="200"/>
              </a:spcBef>
              <a:spcAft>
                <a:spcPts val="150"/>
              </a:spcAft>
            </a:pPr>
            <a:r>
              <a:rPr lang="en-US" sz="1600" dirty="0"/>
              <a:t>5.  External resolver performs full DNS resolution (recursive process).</a:t>
            </a:r>
            <a:br>
              <a:rPr lang="en-US" sz="1600" dirty="0"/>
            </a:br>
            <a:r>
              <a:rPr lang="en-US" sz="1600" dirty="0"/>
              <a:t>      i. At first, the resolver sends the query to the Root server to get the IP address</a:t>
            </a:r>
            <a:br>
              <a:rPr lang="en-US" sz="1600" dirty="0"/>
            </a:br>
            <a:r>
              <a:rPr lang="en-US" sz="1600" dirty="0"/>
              <a:t>       of the FQDN.</a:t>
            </a:r>
            <a:br>
              <a:rPr lang="en-US" sz="1600" dirty="0"/>
            </a:br>
            <a:r>
              <a:rPr lang="en-US" sz="1600" dirty="0"/>
              <a:t>      (resolver sends query to get the IP address of the cloudflare.com)</a:t>
            </a:r>
          </a:p>
          <a:p>
            <a:pPr algn="l">
              <a:lnSpc>
                <a:spcPct val="100000"/>
              </a:lnSpc>
              <a:spcBef>
                <a:spcPts val="200"/>
              </a:spcBef>
              <a:spcAft>
                <a:spcPts val="150"/>
              </a:spcAft>
            </a:pPr>
            <a:r>
              <a:rPr lang="en-US" sz="1600" dirty="0"/>
              <a:t>      ii. Root server replies with IP address of the TLD server</a:t>
            </a:r>
            <a:br>
              <a:rPr lang="en-US" sz="1600" dirty="0"/>
            </a:br>
            <a:r>
              <a:rPr lang="en-US" sz="1600" dirty="0"/>
              <a:t>      (it replies with the Ip address of the </a:t>
            </a:r>
            <a:r>
              <a:rPr lang="en-US" sz="1600" b="1" dirty="0"/>
              <a:t>.com TLD</a:t>
            </a:r>
            <a:r>
              <a:rPr lang="en-US" sz="1600" dirty="0"/>
              <a:t> server) </a:t>
            </a:r>
          </a:p>
          <a:p>
            <a:pPr algn="l">
              <a:lnSpc>
                <a:spcPct val="100000"/>
              </a:lnSpc>
              <a:spcBef>
                <a:spcPts val="200"/>
              </a:spcBef>
              <a:spcAft>
                <a:spcPts val="150"/>
              </a:spcAft>
            </a:pPr>
            <a:r>
              <a:rPr lang="en-US" sz="1600" dirty="0"/>
              <a:t>      iii. Resolver sends the query to the  TLD server to get the IP address</a:t>
            </a:r>
            <a:br>
              <a:rPr lang="en-US" sz="1600" dirty="0"/>
            </a:br>
            <a:r>
              <a:rPr lang="en-US" sz="1600" dirty="0"/>
              <a:t>       of the FQDN.</a:t>
            </a:r>
          </a:p>
          <a:p>
            <a:pPr algn="l">
              <a:lnSpc>
                <a:spcPct val="100000"/>
              </a:lnSpc>
              <a:spcBef>
                <a:spcPts val="200"/>
              </a:spcBef>
              <a:spcAft>
                <a:spcPts val="150"/>
              </a:spcAft>
            </a:pPr>
            <a:r>
              <a:rPr lang="en-US" sz="1600" dirty="0"/>
              <a:t>      iv. TLD Server replies with the Ip address of the authoritative name server.</a:t>
            </a:r>
          </a:p>
          <a:p>
            <a:pPr algn="l">
              <a:lnSpc>
                <a:spcPct val="100000"/>
              </a:lnSpc>
              <a:spcBef>
                <a:spcPts val="200"/>
              </a:spcBef>
              <a:spcAft>
                <a:spcPts val="150"/>
              </a:spcAft>
            </a:pPr>
            <a:r>
              <a:rPr lang="en-US" sz="1600" dirty="0"/>
              <a:t>       v. The resolver sends the query to the Authoritative Name server to get the IP   </a:t>
            </a:r>
            <a:br>
              <a:rPr lang="en-US" sz="1600" dirty="0"/>
            </a:br>
            <a:r>
              <a:rPr lang="en-US" sz="1600" dirty="0"/>
              <a:t>        address of the FQDN.</a:t>
            </a:r>
            <a:br>
              <a:rPr lang="en-US" sz="1600" dirty="0"/>
            </a:br>
            <a:r>
              <a:rPr lang="en-US" sz="1600" dirty="0"/>
              <a:t>       vi.  Authoritative name  Server replies with the Ip address of FQDN.  </a:t>
            </a:r>
          </a:p>
          <a:p>
            <a:pPr algn="l">
              <a:lnSpc>
                <a:spcPct val="100000"/>
              </a:lnSpc>
              <a:spcBef>
                <a:spcPts val="200"/>
              </a:spcBef>
              <a:spcAft>
                <a:spcPts val="150"/>
              </a:spcAft>
            </a:pPr>
            <a:r>
              <a:rPr lang="en-US" sz="1600" dirty="0"/>
              <a:t>6.  The IP is obtained and stored in the DNS cache, it is returned back to the    </a:t>
            </a:r>
            <a:br>
              <a:rPr lang="en-US" sz="1600" dirty="0"/>
            </a:br>
            <a:r>
              <a:rPr lang="en-US" sz="1600" dirty="0"/>
              <a:t>      browser</a:t>
            </a:r>
          </a:p>
          <a:p>
            <a:pPr algn="l">
              <a:lnSpc>
                <a:spcPct val="100000"/>
              </a:lnSpc>
              <a:spcBef>
                <a:spcPts val="200"/>
              </a:spcBef>
              <a:spcAft>
                <a:spcPts val="150"/>
              </a:spcAft>
            </a:pPr>
            <a:r>
              <a:rPr lang="en-US" sz="1600" dirty="0"/>
              <a:t> 7.  The browser performs TCP 3way handshake to check integrity of the server. To </a:t>
            </a:r>
            <a:br>
              <a:rPr lang="en-US" sz="1600" dirty="0"/>
            </a:br>
            <a:r>
              <a:rPr lang="en-US" sz="1600" dirty="0"/>
              <a:t>       check whether DNS server is the one, it wants to connect with.</a:t>
            </a:r>
          </a:p>
          <a:p>
            <a:pPr algn="l">
              <a:lnSpc>
                <a:spcPct val="100000"/>
              </a:lnSpc>
              <a:spcBef>
                <a:spcPts val="200"/>
              </a:spcBef>
              <a:spcAft>
                <a:spcPts val="150"/>
              </a:spcAft>
            </a:pPr>
            <a:r>
              <a:rPr lang="en-US" sz="1600" dirty="0"/>
              <a:t>8.  Last but not the least, The browser performs TLS handshake with the server. So  </a:t>
            </a:r>
            <a:br>
              <a:rPr lang="en-US" sz="1600" dirty="0"/>
            </a:br>
            <a:r>
              <a:rPr lang="en-US" sz="1600" dirty="0"/>
              <a:t>      that they will verify each other, and change their data into encrypted format.</a:t>
            </a:r>
          </a:p>
          <a:p>
            <a:pPr algn="l">
              <a:lnSpc>
                <a:spcPct val="100000"/>
              </a:lnSpc>
              <a:spcBef>
                <a:spcPts val="200"/>
              </a:spcBef>
              <a:spcAft>
                <a:spcPts val="150"/>
              </a:spcAft>
            </a:pPr>
            <a:r>
              <a:rPr lang="en-US" sz="1600" dirty="0"/>
              <a:t>9.  Finally, they are going to exchange data.</a:t>
            </a:r>
          </a:p>
        </p:txBody>
      </p:sp>
    </p:spTree>
    <p:extLst>
      <p:ext uri="{BB962C8B-B14F-4D97-AF65-F5344CB8AC3E}">
        <p14:creationId xmlns:p14="http://schemas.microsoft.com/office/powerpoint/2010/main" val="83364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C2EA6-0B3E-5787-C4AA-7ABABB360A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CE4C0A-C683-458B-915B-B8E22369A58E}"/>
              </a:ext>
            </a:extLst>
          </p:cNvPr>
          <p:cNvSpPr>
            <a:spLocks noGrp="1"/>
          </p:cNvSpPr>
          <p:nvPr>
            <p:ph type="ctrTitle"/>
          </p:nvPr>
        </p:nvSpPr>
        <p:spPr>
          <a:xfrm>
            <a:off x="-17257" y="0"/>
            <a:ext cx="7216570" cy="1198880"/>
          </a:xfrm>
          <a:solidFill>
            <a:schemeClr val="accent2"/>
          </a:solidFill>
        </p:spPr>
        <p:txBody>
          <a:bodyPr>
            <a:noAutofit/>
          </a:bodyPr>
          <a:lstStyle/>
          <a:p>
            <a:r>
              <a:rPr lang="en-US" sz="4000" b="1" dirty="0">
                <a:solidFill>
                  <a:schemeClr val="bg1"/>
                </a:solidFill>
              </a:rPr>
              <a:t>Why DNS security is important?</a:t>
            </a:r>
            <a:br>
              <a:rPr lang="en-US" sz="4000" b="1" dirty="0">
                <a:solidFill>
                  <a:schemeClr val="bg1"/>
                </a:solidFill>
              </a:rPr>
            </a:br>
            <a:r>
              <a:rPr lang="en-US" sz="4000" b="1" dirty="0">
                <a:solidFill>
                  <a:schemeClr val="bg1"/>
                </a:solidFill>
              </a:rPr>
              <a:t>And Types of DNS attack</a:t>
            </a:r>
            <a:endParaRPr lang="en-IN" sz="4000" b="1" dirty="0">
              <a:solidFill>
                <a:schemeClr val="bg1"/>
              </a:solidFill>
            </a:endParaRPr>
          </a:p>
        </p:txBody>
      </p:sp>
      <p:sp>
        <p:nvSpPr>
          <p:cNvPr id="3" name="Subtitle 2">
            <a:extLst>
              <a:ext uri="{FF2B5EF4-FFF2-40B4-BE49-F238E27FC236}">
                <a16:creationId xmlns:a16="http://schemas.microsoft.com/office/drawing/2014/main" id="{C85C0A5A-2D24-4C65-168E-A886EB325ABB}"/>
              </a:ext>
            </a:extLst>
          </p:cNvPr>
          <p:cNvSpPr>
            <a:spLocks noGrp="1"/>
          </p:cNvSpPr>
          <p:nvPr>
            <p:ph type="subTitle" idx="1"/>
          </p:nvPr>
        </p:nvSpPr>
        <p:spPr>
          <a:xfrm>
            <a:off x="84249" y="991030"/>
            <a:ext cx="7030814" cy="8437450"/>
          </a:xfrm>
        </p:spPr>
        <p:txBody>
          <a:bodyPr>
            <a:normAutofit/>
          </a:bodyPr>
          <a:lstStyle/>
          <a:p>
            <a:pPr algn="l">
              <a:lnSpc>
                <a:spcPct val="100000"/>
              </a:lnSpc>
              <a:spcBef>
                <a:spcPts val="0"/>
              </a:spcBef>
              <a:spcAft>
                <a:spcPts val="150"/>
              </a:spcAft>
            </a:pPr>
            <a:br>
              <a:rPr lang="en-US" sz="1600" dirty="0"/>
            </a:br>
            <a:r>
              <a:rPr lang="en-US" sz="1600" dirty="0"/>
              <a:t>ANS: DNS plays an important role while a device is accessing the internet. The DNS server communicates with a unique and unsigned packet, that makes it is vulnerable for attacks. </a:t>
            </a:r>
          </a:p>
        </p:txBody>
      </p:sp>
      <p:pic>
        <p:nvPicPr>
          <p:cNvPr id="2050" name="Picture 2" descr="No alternative text description for this image">
            <a:extLst>
              <a:ext uri="{FF2B5EF4-FFF2-40B4-BE49-F238E27FC236}">
                <a16:creationId xmlns:a16="http://schemas.microsoft.com/office/drawing/2014/main" id="{99603683-21E8-98E6-42E7-C47F1ABFED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759" y="2413221"/>
            <a:ext cx="5705793" cy="7395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68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74B33-E4C3-11A9-A2B2-861AF9263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637F1-3CE3-3F0E-292D-D201875D2C3B}"/>
              </a:ext>
            </a:extLst>
          </p:cNvPr>
          <p:cNvSpPr>
            <a:spLocks noGrp="1"/>
          </p:cNvSpPr>
          <p:nvPr>
            <p:ph type="ctrTitle"/>
          </p:nvPr>
        </p:nvSpPr>
        <p:spPr>
          <a:xfrm>
            <a:off x="-71149" y="-1744975"/>
            <a:ext cx="7343515" cy="560983"/>
          </a:xfrm>
        </p:spPr>
        <p:txBody>
          <a:bodyPr>
            <a:normAutofit fontScale="90000"/>
          </a:bodyPr>
          <a:lstStyle/>
          <a:p>
            <a:endParaRPr lang="en-IN" dirty="0"/>
          </a:p>
        </p:txBody>
      </p:sp>
      <p:sp>
        <p:nvSpPr>
          <p:cNvPr id="3" name="Subtitle 2">
            <a:extLst>
              <a:ext uri="{FF2B5EF4-FFF2-40B4-BE49-F238E27FC236}">
                <a16:creationId xmlns:a16="http://schemas.microsoft.com/office/drawing/2014/main" id="{F333A41E-3B19-5CF6-4E91-C6E4E4953F93}"/>
              </a:ext>
            </a:extLst>
          </p:cNvPr>
          <p:cNvSpPr>
            <a:spLocks noGrp="1"/>
          </p:cNvSpPr>
          <p:nvPr>
            <p:ph type="subTitle" idx="1"/>
          </p:nvPr>
        </p:nvSpPr>
        <p:spPr>
          <a:xfrm>
            <a:off x="0" y="0"/>
            <a:ext cx="7199313" cy="560983"/>
          </a:xfrm>
        </p:spPr>
        <p:txBody>
          <a:bodyPr/>
          <a:lstStyle/>
          <a:p>
            <a:endParaRPr lang="en-IN" dirty="0"/>
          </a:p>
        </p:txBody>
      </p:sp>
      <p:pic>
        <p:nvPicPr>
          <p:cNvPr id="6" name="Picture 5">
            <a:extLst>
              <a:ext uri="{FF2B5EF4-FFF2-40B4-BE49-F238E27FC236}">
                <a16:creationId xmlns:a16="http://schemas.microsoft.com/office/drawing/2014/main" id="{F0E7F62B-1C0D-E68D-E976-52107C77B132}"/>
              </a:ext>
            </a:extLst>
          </p:cNvPr>
          <p:cNvPicPr>
            <a:picLocks noChangeAspect="1"/>
          </p:cNvPicPr>
          <p:nvPr/>
        </p:nvPicPr>
        <p:blipFill>
          <a:blip r:embed="rId2"/>
          <a:stretch>
            <a:fillRect/>
          </a:stretch>
        </p:blipFill>
        <p:spPr>
          <a:xfrm>
            <a:off x="825735" y="731167"/>
            <a:ext cx="5547841" cy="4480948"/>
          </a:xfrm>
          <a:prstGeom prst="rect">
            <a:avLst/>
          </a:prstGeom>
        </p:spPr>
      </p:pic>
      <p:sp>
        <p:nvSpPr>
          <p:cNvPr id="8" name="TextBox 7">
            <a:extLst>
              <a:ext uri="{FF2B5EF4-FFF2-40B4-BE49-F238E27FC236}">
                <a16:creationId xmlns:a16="http://schemas.microsoft.com/office/drawing/2014/main" id="{1DB1BFC8-52DD-5A63-C909-163BFC776333}"/>
              </a:ext>
            </a:extLst>
          </p:cNvPr>
          <p:cNvSpPr txBox="1"/>
          <p:nvPr/>
        </p:nvSpPr>
        <p:spPr>
          <a:xfrm>
            <a:off x="690880" y="5587648"/>
            <a:ext cx="6187440" cy="2241639"/>
          </a:xfrm>
          <a:prstGeom prst="rect">
            <a:avLst/>
          </a:prstGeom>
          <a:noFill/>
        </p:spPr>
        <p:txBody>
          <a:bodyPr wrap="square">
            <a:spAutoFit/>
          </a:bodyPr>
          <a:lstStyle/>
          <a:p>
            <a:pPr algn="l">
              <a:spcBef>
                <a:spcPts val="1372"/>
              </a:spcBef>
              <a:spcAft>
                <a:spcPts val="1029"/>
              </a:spcAft>
              <a:buNone/>
            </a:pPr>
            <a:r>
              <a:rPr lang="en-IN" b="1" i="0" dirty="0">
                <a:effectLst/>
                <a:latin typeface="quote-cjk-patch"/>
              </a:rPr>
              <a:t>How to Protect Against DNS Attacks</a:t>
            </a:r>
            <a:endParaRPr lang="en-IN" b="0" i="0" dirty="0">
              <a:effectLst/>
              <a:latin typeface="quote-cjk-patch"/>
            </a:endParaRPr>
          </a:p>
          <a:p>
            <a:pPr algn="l">
              <a:lnSpc>
                <a:spcPts val="2143"/>
              </a:lnSpc>
              <a:spcBef>
                <a:spcPts val="1029"/>
              </a:spcBef>
              <a:spcAft>
                <a:spcPts val="1029"/>
              </a:spcAft>
            </a:pPr>
            <a:r>
              <a:rPr lang="en-IN" b="0" i="0" dirty="0">
                <a:effectLst/>
                <a:latin typeface="quote-cjk-patch"/>
              </a:rPr>
              <a:t>✅ </a:t>
            </a:r>
            <a:r>
              <a:rPr lang="en-IN" b="1" i="0" dirty="0">
                <a:effectLst/>
                <a:latin typeface="quote-cjk-patch"/>
              </a:rPr>
              <a:t>Use DNSSEC</a:t>
            </a:r>
            <a:r>
              <a:rPr lang="en-IN" b="0" i="0" dirty="0">
                <a:effectLst/>
                <a:latin typeface="quote-cjk-patch"/>
              </a:rPr>
              <a:t> (prevents spoofing &amp; cache poisoning).</a:t>
            </a:r>
            <a:br>
              <a:rPr lang="en-IN" b="0" i="0" dirty="0">
                <a:effectLst/>
                <a:latin typeface="quote-cjk-patch"/>
              </a:rPr>
            </a:br>
            <a:r>
              <a:rPr lang="en-IN" b="0" i="0" dirty="0">
                <a:effectLst/>
                <a:latin typeface="quote-cjk-patch"/>
              </a:rPr>
              <a:t>✅ </a:t>
            </a:r>
            <a:r>
              <a:rPr lang="en-IN" b="1" i="0" dirty="0">
                <a:effectLst/>
                <a:latin typeface="quote-cjk-patch"/>
              </a:rPr>
              <a:t>Enable DNS filtering</a:t>
            </a:r>
            <a:r>
              <a:rPr lang="en-IN" b="0" i="0" dirty="0">
                <a:effectLst/>
                <a:latin typeface="quote-cjk-patch"/>
              </a:rPr>
              <a:t> (blocks malicious domains).</a:t>
            </a:r>
            <a:br>
              <a:rPr lang="en-IN" b="0" i="0" dirty="0">
                <a:effectLst/>
                <a:latin typeface="quote-cjk-patch"/>
              </a:rPr>
            </a:br>
            <a:r>
              <a:rPr lang="en-IN" b="0" i="0" dirty="0">
                <a:effectLst/>
                <a:latin typeface="quote-cjk-patch"/>
              </a:rPr>
              <a:t>✅ </a:t>
            </a:r>
            <a:r>
              <a:rPr lang="en-IN" b="1" i="0" dirty="0">
                <a:effectLst/>
                <a:latin typeface="quote-cjk-patch"/>
              </a:rPr>
              <a:t>Use encrypted DNS</a:t>
            </a:r>
            <a:r>
              <a:rPr lang="en-IN" b="0" i="0" dirty="0">
                <a:effectLst/>
                <a:latin typeface="quote-cjk-patch"/>
              </a:rPr>
              <a:t> (</a:t>
            </a:r>
            <a:r>
              <a:rPr lang="en-IN" b="0" i="0" dirty="0" err="1">
                <a:effectLst/>
                <a:latin typeface="quote-cjk-patch"/>
              </a:rPr>
              <a:t>DoH</a:t>
            </a:r>
            <a:r>
              <a:rPr lang="en-IN" b="0" i="0" dirty="0">
                <a:effectLst/>
                <a:latin typeface="quote-cjk-patch"/>
              </a:rPr>
              <a:t>/DoT – DNS over HTTPS/TLS).</a:t>
            </a:r>
            <a:br>
              <a:rPr lang="en-IN" b="0" i="0" dirty="0">
                <a:effectLst/>
                <a:latin typeface="quote-cjk-patch"/>
              </a:rPr>
            </a:br>
            <a:r>
              <a:rPr lang="en-IN" b="0" i="0" dirty="0">
                <a:effectLst/>
                <a:latin typeface="quote-cjk-patch"/>
              </a:rPr>
              <a:t>✅ </a:t>
            </a:r>
            <a:r>
              <a:rPr lang="en-IN" b="1" i="0" dirty="0">
                <a:effectLst/>
                <a:latin typeface="quote-cjk-patch"/>
              </a:rPr>
              <a:t>Monitor DNS traffic</a:t>
            </a:r>
            <a:r>
              <a:rPr lang="en-IN" b="0" i="0" dirty="0">
                <a:effectLst/>
                <a:latin typeface="quote-cjk-patch"/>
              </a:rPr>
              <a:t> for anomalies.</a:t>
            </a:r>
            <a:br>
              <a:rPr lang="en-IN" b="0" i="0" dirty="0">
                <a:effectLst/>
                <a:latin typeface="quote-cjk-patch"/>
              </a:rPr>
            </a:br>
            <a:r>
              <a:rPr lang="en-IN" b="0" i="0" dirty="0">
                <a:effectLst/>
                <a:latin typeface="quote-cjk-patch"/>
              </a:rPr>
              <a:t>✅ </a:t>
            </a:r>
            <a:r>
              <a:rPr lang="en-IN" b="1" i="0" dirty="0">
                <a:effectLst/>
                <a:latin typeface="quote-cjk-patch"/>
              </a:rPr>
              <a:t>Patch DNS servers &amp; routers</a:t>
            </a:r>
            <a:r>
              <a:rPr lang="en-IN" b="0" i="0" dirty="0">
                <a:effectLst/>
                <a:latin typeface="quote-cjk-patch"/>
              </a:rPr>
              <a:t> regularly.</a:t>
            </a:r>
            <a:br>
              <a:rPr lang="en-IN" b="0" i="0" dirty="0">
                <a:effectLst/>
                <a:latin typeface="quote-cjk-patch"/>
              </a:rPr>
            </a:br>
            <a:r>
              <a:rPr lang="en-IN" b="0" i="0" dirty="0">
                <a:effectLst/>
                <a:latin typeface="quote-cjk-patch"/>
              </a:rPr>
              <a:t>✅ </a:t>
            </a:r>
            <a:r>
              <a:rPr lang="en-IN" b="1" i="0" dirty="0">
                <a:effectLst/>
                <a:latin typeface="quote-cjk-patch"/>
              </a:rPr>
              <a:t>Use rate limiting</a:t>
            </a:r>
            <a:r>
              <a:rPr lang="en-IN" b="0" i="0" dirty="0">
                <a:effectLst/>
                <a:latin typeface="quote-cjk-patch"/>
              </a:rPr>
              <a:t> to prevent DDoS.</a:t>
            </a:r>
          </a:p>
        </p:txBody>
      </p:sp>
      <p:pic>
        <p:nvPicPr>
          <p:cNvPr id="10" name="Picture 9">
            <a:extLst>
              <a:ext uri="{FF2B5EF4-FFF2-40B4-BE49-F238E27FC236}">
                <a16:creationId xmlns:a16="http://schemas.microsoft.com/office/drawing/2014/main" id="{E4283A2D-EA3C-C022-187E-261D98F751B3}"/>
              </a:ext>
            </a:extLst>
          </p:cNvPr>
          <p:cNvPicPr>
            <a:picLocks noChangeAspect="1"/>
          </p:cNvPicPr>
          <p:nvPr/>
        </p:nvPicPr>
        <p:blipFill>
          <a:blip r:embed="rId3"/>
          <a:srcRect r="5473"/>
          <a:stretch>
            <a:fillRect/>
          </a:stretch>
        </p:blipFill>
        <p:spPr>
          <a:xfrm>
            <a:off x="381966" y="8167223"/>
            <a:ext cx="6805267" cy="2494047"/>
          </a:xfrm>
          <a:prstGeom prst="rect">
            <a:avLst/>
          </a:prstGeom>
        </p:spPr>
      </p:pic>
    </p:spTree>
    <p:extLst>
      <p:ext uri="{BB962C8B-B14F-4D97-AF65-F5344CB8AC3E}">
        <p14:creationId xmlns:p14="http://schemas.microsoft.com/office/powerpoint/2010/main" val="340930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7DB34-6AFB-3D03-9B60-82460A1477E9}"/>
              </a:ext>
            </a:extLst>
          </p:cNvPr>
          <p:cNvSpPr>
            <a:spLocks noGrp="1"/>
          </p:cNvSpPr>
          <p:nvPr>
            <p:ph type="title"/>
          </p:nvPr>
        </p:nvSpPr>
        <p:spPr>
          <a:xfrm>
            <a:off x="0" y="0"/>
            <a:ext cx="7199313" cy="721360"/>
          </a:xfrm>
          <a:solidFill>
            <a:schemeClr val="accent1"/>
          </a:solidFill>
        </p:spPr>
        <p:txBody>
          <a:bodyPr>
            <a:normAutofit/>
          </a:bodyPr>
          <a:lstStyle/>
          <a:p>
            <a:r>
              <a:rPr lang="en-US" sz="2800" b="1" dirty="0">
                <a:solidFill>
                  <a:schemeClr val="bg1"/>
                </a:solidFill>
              </a:rPr>
              <a:t>(1) Man-In-The-Middle Attack (client-resolver)</a:t>
            </a:r>
            <a:endParaRPr lang="en-IN" sz="2800" b="1" dirty="0">
              <a:solidFill>
                <a:schemeClr val="bg1"/>
              </a:solidFill>
            </a:endParaRPr>
          </a:p>
        </p:txBody>
      </p:sp>
      <p:sp>
        <p:nvSpPr>
          <p:cNvPr id="3" name="Content Placeholder 2">
            <a:extLst>
              <a:ext uri="{FF2B5EF4-FFF2-40B4-BE49-F238E27FC236}">
                <a16:creationId xmlns:a16="http://schemas.microsoft.com/office/drawing/2014/main" id="{5E9CF668-0606-71EC-B15D-9C79CB0FD21A}"/>
              </a:ext>
            </a:extLst>
          </p:cNvPr>
          <p:cNvSpPr>
            <a:spLocks noGrp="1"/>
          </p:cNvSpPr>
          <p:nvPr>
            <p:ph idx="1"/>
          </p:nvPr>
        </p:nvSpPr>
        <p:spPr>
          <a:xfrm>
            <a:off x="98713" y="806770"/>
            <a:ext cx="6992967" cy="2982910"/>
          </a:xfrm>
        </p:spPr>
        <p:txBody>
          <a:bodyPr>
            <a:normAutofit/>
          </a:bodyPr>
          <a:lstStyle/>
          <a:p>
            <a:pPr algn="just">
              <a:buFont typeface="Wingdings" panose="05000000000000000000" pitchFamily="2" charset="2"/>
              <a:buChar char="à"/>
            </a:pPr>
            <a:r>
              <a:rPr lang="en-US" sz="1600" dirty="0"/>
              <a:t>In a Man-in-the-Middle (MitM) attack, the attacker responds to a client's DNS query by spoofing the IP address of the DNS resolver.</a:t>
            </a:r>
          </a:p>
          <a:p>
            <a:pPr algn="just">
              <a:buFont typeface="Wingdings" panose="05000000000000000000" pitchFamily="2" charset="2"/>
              <a:buChar char="à"/>
            </a:pPr>
            <a:r>
              <a:rPr lang="en-US" sz="1600" dirty="0"/>
              <a:t>This type of attack is possible on a Local Area Network (LAN), especially when the attacker has access to a compromised or unsecured Wi-Fi network.</a:t>
            </a:r>
          </a:p>
          <a:p>
            <a:pPr algn="just">
              <a:buFont typeface="Wingdings" panose="05000000000000000000" pitchFamily="2" charset="2"/>
              <a:buChar char="à"/>
            </a:pPr>
            <a:r>
              <a:rPr lang="en-US" sz="1600" dirty="0"/>
              <a:t>This attack is realistic only if the attacker is in a position to sniff traffic, such as being connected to the same Wi-Fi network as the victim.</a:t>
            </a:r>
          </a:p>
          <a:p>
            <a:pPr algn="just">
              <a:buFont typeface="Wingdings" panose="05000000000000000000" pitchFamily="2" charset="2"/>
              <a:buChar char="à"/>
            </a:pPr>
            <a:r>
              <a:rPr lang="en-US" sz="1600" dirty="0"/>
              <a:t>This allows the attacker to redirect the client to a malicious IP address, potentially leading to phishing, malware installation, or data theft.</a:t>
            </a:r>
          </a:p>
          <a:p>
            <a:pPr algn="just">
              <a:buFont typeface="Wingdings" panose="05000000000000000000" pitchFamily="2" charset="2"/>
              <a:buChar char="à"/>
            </a:pPr>
            <a:r>
              <a:rPr lang="en-US" sz="1600" dirty="0"/>
              <a:t>There are two types of the man-in-the-middle attack: active or passive. In active an actor can modify the DNS data, in passive mode actor can only views the unsecured traffic.</a:t>
            </a:r>
          </a:p>
          <a:p>
            <a:pPr marL="0" indent="0" algn="just">
              <a:buNone/>
            </a:pPr>
            <a:endParaRPr lang="en-IN" sz="1600" dirty="0"/>
          </a:p>
        </p:txBody>
      </p:sp>
      <p:sp>
        <p:nvSpPr>
          <p:cNvPr id="4" name="Title 1">
            <a:extLst>
              <a:ext uri="{FF2B5EF4-FFF2-40B4-BE49-F238E27FC236}">
                <a16:creationId xmlns:a16="http://schemas.microsoft.com/office/drawing/2014/main" id="{D751CC36-BE4B-4682-A172-1A0CEE0D2852}"/>
              </a:ext>
            </a:extLst>
          </p:cNvPr>
          <p:cNvSpPr txBox="1">
            <a:spLocks/>
          </p:cNvSpPr>
          <p:nvPr/>
        </p:nvSpPr>
        <p:spPr>
          <a:xfrm>
            <a:off x="-6695" y="367664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(2) Cache poisoning or Spoofing (Resolver)</a:t>
            </a:r>
            <a:endParaRPr lang="en-IN" sz="2800" b="1" dirty="0">
              <a:solidFill>
                <a:schemeClr val="bg1"/>
              </a:solidFill>
            </a:endParaRPr>
          </a:p>
        </p:txBody>
      </p:sp>
      <p:sp>
        <p:nvSpPr>
          <p:cNvPr id="5" name="TextBox 4">
            <a:extLst>
              <a:ext uri="{FF2B5EF4-FFF2-40B4-BE49-F238E27FC236}">
                <a16:creationId xmlns:a16="http://schemas.microsoft.com/office/drawing/2014/main" id="{E11824E7-9D40-5243-BE22-0B027134365A}"/>
              </a:ext>
            </a:extLst>
          </p:cNvPr>
          <p:cNvSpPr txBox="1"/>
          <p:nvPr/>
        </p:nvSpPr>
        <p:spPr>
          <a:xfrm>
            <a:off x="94249" y="4370033"/>
            <a:ext cx="6992967" cy="1477328"/>
          </a:xfrm>
          <a:prstGeom prst="rect">
            <a:avLst/>
          </a:prstGeom>
          <a:noFill/>
        </p:spPr>
        <p:txBody>
          <a:bodyPr wrap="square" rtlCol="0">
            <a:spAutoFit/>
          </a:bodyPr>
          <a:lstStyle/>
          <a:p>
            <a:pPr algn="just"/>
            <a:r>
              <a:rPr lang="en-US" dirty="0"/>
              <a:t>An attacker inserts a false DNS record into the resolver's cache. When a user queries the same domain, the resolver returns the fake IP address. As a result, the user is redirected to a malicious website controlled by the attacker, where sensitive information can be stolen.</a:t>
            </a:r>
            <a:endParaRPr lang="en-US" b="1" dirty="0"/>
          </a:p>
          <a:p>
            <a:pPr algn="just"/>
            <a:r>
              <a:rPr lang="en-IN" b="1" dirty="0"/>
              <a:t>Impact:</a:t>
            </a:r>
            <a:r>
              <a:rPr lang="en-IN" dirty="0"/>
              <a:t> Phishing, malware distribution</a:t>
            </a:r>
          </a:p>
        </p:txBody>
      </p:sp>
      <p:sp>
        <p:nvSpPr>
          <p:cNvPr id="6" name="Title 1">
            <a:extLst>
              <a:ext uri="{FF2B5EF4-FFF2-40B4-BE49-F238E27FC236}">
                <a16:creationId xmlns:a16="http://schemas.microsoft.com/office/drawing/2014/main" id="{731CD625-9F97-3F25-F83F-50AB85313370}"/>
              </a:ext>
            </a:extLst>
          </p:cNvPr>
          <p:cNvSpPr txBox="1">
            <a:spLocks/>
          </p:cNvSpPr>
          <p:nvPr/>
        </p:nvSpPr>
        <p:spPr>
          <a:xfrm>
            <a:off x="-6695" y="5825739"/>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(3) Tunneling (Inside organization)</a:t>
            </a:r>
            <a:endParaRPr lang="en-IN" sz="2800" b="1" dirty="0">
              <a:solidFill>
                <a:schemeClr val="bg1"/>
              </a:solidFill>
            </a:endParaRPr>
          </a:p>
        </p:txBody>
      </p:sp>
      <p:sp>
        <p:nvSpPr>
          <p:cNvPr id="7" name="TextBox 6">
            <a:extLst>
              <a:ext uri="{FF2B5EF4-FFF2-40B4-BE49-F238E27FC236}">
                <a16:creationId xmlns:a16="http://schemas.microsoft.com/office/drawing/2014/main" id="{288B8446-DA2B-71B0-7F57-6A976451935D}"/>
              </a:ext>
            </a:extLst>
          </p:cNvPr>
          <p:cNvSpPr txBox="1"/>
          <p:nvPr/>
        </p:nvSpPr>
        <p:spPr>
          <a:xfrm>
            <a:off x="94249" y="6515314"/>
            <a:ext cx="7100600" cy="1754326"/>
          </a:xfrm>
          <a:prstGeom prst="rect">
            <a:avLst/>
          </a:prstGeom>
          <a:noFill/>
        </p:spPr>
        <p:txBody>
          <a:bodyPr wrap="square" rtlCol="0">
            <a:spAutoFit/>
          </a:bodyPr>
          <a:lstStyle/>
          <a:p>
            <a:pPr algn="just"/>
            <a:r>
              <a:rPr lang="en-US" dirty="0"/>
              <a:t>In DNS tunneling, an attacker inside the organization can exfiltrate sensitive data by encoding it into DNS queries that are sent to an external DNS server controlled by the attacker.</a:t>
            </a:r>
          </a:p>
          <a:p>
            <a:pPr algn="just"/>
            <a:r>
              <a:rPr lang="en-US" dirty="0"/>
              <a:t>Can be blocked using deep packet inspection on the firewall</a:t>
            </a:r>
          </a:p>
          <a:p>
            <a:pPr algn="just"/>
            <a:r>
              <a:rPr lang="en-US" b="1" dirty="0"/>
              <a:t>Impact</a:t>
            </a:r>
            <a:r>
              <a:rPr lang="en-US" dirty="0"/>
              <a:t>: Data theft, malware communication.</a:t>
            </a:r>
          </a:p>
          <a:p>
            <a:pPr algn="just"/>
            <a:endParaRPr lang="en-IN" dirty="0"/>
          </a:p>
        </p:txBody>
      </p:sp>
      <p:sp>
        <p:nvSpPr>
          <p:cNvPr id="8" name="Title 1">
            <a:extLst>
              <a:ext uri="{FF2B5EF4-FFF2-40B4-BE49-F238E27FC236}">
                <a16:creationId xmlns:a16="http://schemas.microsoft.com/office/drawing/2014/main" id="{61CD8D31-EDE8-046C-023C-EE47010E6314}"/>
              </a:ext>
            </a:extLst>
          </p:cNvPr>
          <p:cNvSpPr txBox="1">
            <a:spLocks/>
          </p:cNvSpPr>
          <p:nvPr/>
        </p:nvSpPr>
        <p:spPr>
          <a:xfrm>
            <a:off x="-6694" y="809120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(4) DNS Amplification (host device/network)</a:t>
            </a:r>
            <a:endParaRPr lang="en-IN" sz="2800" b="1" dirty="0">
              <a:solidFill>
                <a:schemeClr val="bg1"/>
              </a:solidFill>
            </a:endParaRPr>
          </a:p>
        </p:txBody>
      </p:sp>
      <p:sp>
        <p:nvSpPr>
          <p:cNvPr id="10" name="TextBox 9">
            <a:extLst>
              <a:ext uri="{FF2B5EF4-FFF2-40B4-BE49-F238E27FC236}">
                <a16:creationId xmlns:a16="http://schemas.microsoft.com/office/drawing/2014/main" id="{2FB48BCD-BCBC-D46E-6D73-9D5E30365175}"/>
              </a:ext>
            </a:extLst>
          </p:cNvPr>
          <p:cNvSpPr txBox="1"/>
          <p:nvPr/>
        </p:nvSpPr>
        <p:spPr>
          <a:xfrm>
            <a:off x="94249" y="8764920"/>
            <a:ext cx="6997429" cy="1754326"/>
          </a:xfrm>
          <a:prstGeom prst="rect">
            <a:avLst/>
          </a:prstGeom>
          <a:noFill/>
        </p:spPr>
        <p:txBody>
          <a:bodyPr wrap="square" rtlCol="0">
            <a:spAutoFit/>
          </a:bodyPr>
          <a:lstStyle/>
          <a:p>
            <a:pPr algn="just"/>
            <a:r>
              <a:rPr lang="en-US" dirty="0">
                <a:sym typeface="Wingdings" panose="05000000000000000000" pitchFamily="2" charset="2"/>
              </a:rPr>
              <a:t> </a:t>
            </a:r>
            <a:r>
              <a:rPr lang="en-US" dirty="0"/>
              <a:t>An attacker can send a large number of DNS replies to a host system, overwhelming it and causing a Denial-of-Service (DoS).</a:t>
            </a:r>
          </a:p>
          <a:p>
            <a:pPr algn="just"/>
            <a:r>
              <a:rPr lang="en-US" b="1" dirty="0"/>
              <a:t>Prevent: </a:t>
            </a:r>
            <a:r>
              <a:rPr lang="en-US" dirty="0"/>
              <a:t>Network-level DoS protection (e.g., IPS/IDS)</a:t>
            </a:r>
          </a:p>
          <a:p>
            <a:pPr marL="285750" indent="-285750" algn="just">
              <a:buFont typeface="Wingdings" panose="05000000000000000000" pitchFamily="2" charset="2"/>
              <a:buChar char="à"/>
            </a:pPr>
            <a:r>
              <a:rPr lang="en-US" dirty="0"/>
              <a:t>An attacker sends the request by spoofing the IP of targeted device, and the DNS server sends large amount of data to the host.</a:t>
            </a:r>
          </a:p>
          <a:p>
            <a:pPr algn="just"/>
            <a:r>
              <a:rPr lang="en-IN" b="1" dirty="0"/>
              <a:t>Impact</a:t>
            </a:r>
            <a:r>
              <a:rPr lang="en-IN" dirty="0"/>
              <a:t>: Website/service downtime.</a:t>
            </a:r>
          </a:p>
        </p:txBody>
      </p:sp>
    </p:spTree>
    <p:extLst>
      <p:ext uri="{BB962C8B-B14F-4D97-AF65-F5344CB8AC3E}">
        <p14:creationId xmlns:p14="http://schemas.microsoft.com/office/powerpoint/2010/main" val="63320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E4390-5CF0-BC11-8FD1-E562C58134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20B69-F517-1027-309C-B079233A5A4F}"/>
              </a:ext>
            </a:extLst>
          </p:cNvPr>
          <p:cNvSpPr>
            <a:spLocks noGrp="1"/>
          </p:cNvSpPr>
          <p:nvPr>
            <p:ph type="title"/>
          </p:nvPr>
        </p:nvSpPr>
        <p:spPr>
          <a:xfrm>
            <a:off x="-793" y="-274320"/>
            <a:ext cx="7199313" cy="721360"/>
          </a:xfrm>
          <a:solidFill>
            <a:schemeClr val="accent1"/>
          </a:solidFill>
        </p:spPr>
        <p:txBody>
          <a:bodyPr>
            <a:normAutofit/>
          </a:bodyPr>
          <a:lstStyle/>
          <a:p>
            <a:r>
              <a:rPr lang="en-US" sz="2800" b="1" dirty="0">
                <a:solidFill>
                  <a:schemeClr val="bg1"/>
                </a:solidFill>
              </a:rPr>
              <a:t>(5) Hijacking (on name server)</a:t>
            </a:r>
            <a:endParaRPr lang="en-IN" sz="2800" b="1" dirty="0">
              <a:solidFill>
                <a:schemeClr val="bg1"/>
              </a:solidFill>
            </a:endParaRPr>
          </a:p>
        </p:txBody>
      </p:sp>
      <p:sp>
        <p:nvSpPr>
          <p:cNvPr id="3" name="Content Placeholder 2">
            <a:extLst>
              <a:ext uri="{FF2B5EF4-FFF2-40B4-BE49-F238E27FC236}">
                <a16:creationId xmlns:a16="http://schemas.microsoft.com/office/drawing/2014/main" id="{EF766D47-EC81-7E75-1A29-F02F75EBA4B4}"/>
              </a:ext>
            </a:extLst>
          </p:cNvPr>
          <p:cNvSpPr>
            <a:spLocks noGrp="1"/>
          </p:cNvSpPr>
          <p:nvPr>
            <p:ph idx="1"/>
          </p:nvPr>
        </p:nvSpPr>
        <p:spPr>
          <a:xfrm>
            <a:off x="88203" y="456360"/>
            <a:ext cx="6992967" cy="1783920"/>
          </a:xfrm>
        </p:spPr>
        <p:txBody>
          <a:bodyPr>
            <a:normAutofit/>
          </a:bodyPr>
          <a:lstStyle/>
          <a:p>
            <a:pPr marL="0" indent="0">
              <a:spcBef>
                <a:spcPts val="200"/>
              </a:spcBef>
              <a:buNone/>
            </a:pPr>
            <a:r>
              <a:rPr lang="en-US" sz="1600" dirty="0"/>
              <a:t>In this scenario, an attacker reroutes DNS queries to a different domain name server. This can be achieved with malware infection or unauthorized alteration of a DNS server. While the outcome is similar to that of DNS spoofing, the method differs as DNS hijacking specifically targets the DNS record of the website on its nameserver.</a:t>
            </a:r>
            <a:br>
              <a:rPr lang="en-US" sz="1600" dirty="0"/>
            </a:br>
            <a:r>
              <a:rPr lang="en-US" sz="1600" dirty="0"/>
              <a:t>Local DNS hijack – Changing the resolver address on host device</a:t>
            </a:r>
            <a:br>
              <a:rPr lang="en-US" sz="1600" dirty="0"/>
            </a:br>
            <a:r>
              <a:rPr lang="en-US" sz="1600" dirty="0"/>
              <a:t>Router DNS hijacking – compromised public WIFI or Router</a:t>
            </a:r>
            <a:endParaRPr lang="en-IN" sz="1600" dirty="0"/>
          </a:p>
        </p:txBody>
      </p:sp>
      <p:sp>
        <p:nvSpPr>
          <p:cNvPr id="4" name="Title 1">
            <a:extLst>
              <a:ext uri="{FF2B5EF4-FFF2-40B4-BE49-F238E27FC236}">
                <a16:creationId xmlns:a16="http://schemas.microsoft.com/office/drawing/2014/main" id="{2317721F-AA9E-9F6E-9A20-36E0F45F1449}"/>
              </a:ext>
            </a:extLst>
          </p:cNvPr>
          <p:cNvSpPr txBox="1">
            <a:spLocks/>
          </p:cNvSpPr>
          <p:nvPr/>
        </p:nvSpPr>
        <p:spPr>
          <a:xfrm>
            <a:off x="-8279" y="240178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(6) Flood Attack</a:t>
            </a:r>
            <a:endParaRPr lang="en-IN" sz="2800" b="1" dirty="0">
              <a:solidFill>
                <a:schemeClr val="bg1"/>
              </a:solidFill>
            </a:endParaRPr>
          </a:p>
        </p:txBody>
      </p:sp>
      <p:sp>
        <p:nvSpPr>
          <p:cNvPr id="5" name="TextBox 4">
            <a:extLst>
              <a:ext uri="{FF2B5EF4-FFF2-40B4-BE49-F238E27FC236}">
                <a16:creationId xmlns:a16="http://schemas.microsoft.com/office/drawing/2014/main" id="{98B60EF1-66E1-23D6-1111-C8F416BA7A46}"/>
              </a:ext>
            </a:extLst>
          </p:cNvPr>
          <p:cNvSpPr txBox="1"/>
          <p:nvPr/>
        </p:nvSpPr>
        <p:spPr>
          <a:xfrm>
            <a:off x="92665" y="3103660"/>
            <a:ext cx="6992967" cy="923330"/>
          </a:xfrm>
          <a:prstGeom prst="rect">
            <a:avLst/>
          </a:prstGeom>
          <a:noFill/>
        </p:spPr>
        <p:txBody>
          <a:bodyPr wrap="square" rtlCol="0">
            <a:spAutoFit/>
          </a:bodyPr>
          <a:lstStyle/>
          <a:p>
            <a:pPr algn="just"/>
            <a:r>
              <a:rPr lang="en-US" dirty="0"/>
              <a:t>In this type of attack, an attacker sends a huge amounts of requests to the DNS server, overwhelm it, and making it unresponsive.</a:t>
            </a:r>
          </a:p>
          <a:p>
            <a:pPr algn="just"/>
            <a:r>
              <a:rPr lang="en-IN" b="1" dirty="0"/>
              <a:t>Impact</a:t>
            </a:r>
            <a:r>
              <a:rPr lang="en-IN" dirty="0"/>
              <a:t>: DNS server crashes, disrupting internet access.</a:t>
            </a:r>
          </a:p>
        </p:txBody>
      </p:sp>
      <p:sp>
        <p:nvSpPr>
          <p:cNvPr id="6" name="Title 1">
            <a:extLst>
              <a:ext uri="{FF2B5EF4-FFF2-40B4-BE49-F238E27FC236}">
                <a16:creationId xmlns:a16="http://schemas.microsoft.com/office/drawing/2014/main" id="{071A1654-094B-B0CD-0F7C-7D4157C3C4DB}"/>
              </a:ext>
            </a:extLst>
          </p:cNvPr>
          <p:cNvSpPr txBox="1">
            <a:spLocks/>
          </p:cNvSpPr>
          <p:nvPr/>
        </p:nvSpPr>
        <p:spPr>
          <a:xfrm>
            <a:off x="-10509" y="419502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(7) Phantom Domain Attack</a:t>
            </a:r>
            <a:endParaRPr lang="en-IN" sz="2800" b="1" dirty="0">
              <a:solidFill>
                <a:schemeClr val="bg1"/>
              </a:solidFill>
            </a:endParaRPr>
          </a:p>
        </p:txBody>
      </p:sp>
      <p:sp>
        <p:nvSpPr>
          <p:cNvPr id="7" name="TextBox 6">
            <a:extLst>
              <a:ext uri="{FF2B5EF4-FFF2-40B4-BE49-F238E27FC236}">
                <a16:creationId xmlns:a16="http://schemas.microsoft.com/office/drawing/2014/main" id="{37D5D359-D32F-F82B-A1AD-08EEED08F804}"/>
              </a:ext>
            </a:extLst>
          </p:cNvPr>
          <p:cNvSpPr txBox="1"/>
          <p:nvPr/>
        </p:nvSpPr>
        <p:spPr>
          <a:xfrm>
            <a:off x="97127" y="4916380"/>
            <a:ext cx="7100600" cy="1200329"/>
          </a:xfrm>
          <a:prstGeom prst="rect">
            <a:avLst/>
          </a:prstGeom>
          <a:noFill/>
        </p:spPr>
        <p:txBody>
          <a:bodyPr wrap="square" rtlCol="0">
            <a:spAutoFit/>
          </a:bodyPr>
          <a:lstStyle/>
          <a:p>
            <a:r>
              <a:rPr lang="en-US" b="1" dirty="0"/>
              <a:t>What it does: </a:t>
            </a:r>
            <a:r>
              <a:rPr lang="en-US" dirty="0"/>
              <a:t>A Phantom DNS Attack is a type of Denial-of-Service (DoS) attack that targets recursive DNS resolvers by forcing them to connect to malicious or unresponsive authoritative DNS servers, which reply very slowly or not at all.</a:t>
            </a:r>
          </a:p>
        </p:txBody>
      </p:sp>
      <p:sp>
        <p:nvSpPr>
          <p:cNvPr id="8" name="Title 1">
            <a:extLst>
              <a:ext uri="{FF2B5EF4-FFF2-40B4-BE49-F238E27FC236}">
                <a16:creationId xmlns:a16="http://schemas.microsoft.com/office/drawing/2014/main" id="{E37C896C-300E-50EA-EC49-A8FCEA2A2052}"/>
              </a:ext>
            </a:extLst>
          </p:cNvPr>
          <p:cNvSpPr txBox="1">
            <a:spLocks/>
          </p:cNvSpPr>
          <p:nvPr/>
        </p:nvSpPr>
        <p:spPr>
          <a:xfrm>
            <a:off x="-10509" y="6198461"/>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2800" b="1" dirty="0">
                <a:solidFill>
                  <a:schemeClr val="bg1"/>
                </a:solidFill>
              </a:rPr>
              <a:t>(8) </a:t>
            </a:r>
            <a:r>
              <a:rPr lang="en-IN" sz="2800" b="1" dirty="0">
                <a:solidFill>
                  <a:schemeClr val="bg1"/>
                </a:solidFill>
              </a:rPr>
              <a:t>NXDOMAIN Attack</a:t>
            </a:r>
            <a:endParaRPr lang="en-IN" sz="2800" dirty="0">
              <a:solidFill>
                <a:schemeClr val="bg1"/>
              </a:solidFill>
            </a:endParaRPr>
          </a:p>
        </p:txBody>
      </p:sp>
      <p:sp>
        <p:nvSpPr>
          <p:cNvPr id="10" name="TextBox 9">
            <a:extLst>
              <a:ext uri="{FF2B5EF4-FFF2-40B4-BE49-F238E27FC236}">
                <a16:creationId xmlns:a16="http://schemas.microsoft.com/office/drawing/2014/main" id="{BDD0EFB6-8C0A-B6E4-25F8-57C2FCFEC731}"/>
              </a:ext>
            </a:extLst>
          </p:cNvPr>
          <p:cNvSpPr txBox="1"/>
          <p:nvPr/>
        </p:nvSpPr>
        <p:spPr>
          <a:xfrm>
            <a:off x="88203" y="6975395"/>
            <a:ext cx="6997429" cy="923330"/>
          </a:xfrm>
          <a:prstGeom prst="rect">
            <a:avLst/>
          </a:prstGeom>
          <a:noFill/>
        </p:spPr>
        <p:txBody>
          <a:bodyPr wrap="square" rtlCol="0">
            <a:spAutoFit/>
          </a:bodyPr>
          <a:lstStyle/>
          <a:p>
            <a:r>
              <a:rPr lang="en-US" dirty="0"/>
              <a:t>What it does: Overload the authoritative DNS server by making it respond to millions of </a:t>
            </a:r>
            <a:r>
              <a:rPr lang="en-US" b="1" dirty="0"/>
              <a:t>non-existent domain </a:t>
            </a:r>
            <a:r>
              <a:rPr lang="en-US" dirty="0"/>
              <a:t>queries.</a:t>
            </a:r>
            <a:br>
              <a:rPr lang="en-US" dirty="0"/>
            </a:br>
            <a:r>
              <a:rPr lang="en-US" dirty="0"/>
              <a:t>Impact: Degrades DNS performance, causes timeouts.</a:t>
            </a:r>
            <a:endParaRPr lang="en-IN" dirty="0"/>
          </a:p>
        </p:txBody>
      </p:sp>
      <p:sp>
        <p:nvSpPr>
          <p:cNvPr id="9" name="Title 1">
            <a:extLst>
              <a:ext uri="{FF2B5EF4-FFF2-40B4-BE49-F238E27FC236}">
                <a16:creationId xmlns:a16="http://schemas.microsoft.com/office/drawing/2014/main" id="{070648AB-D4FC-6588-89E1-9C3D266AC8B7}"/>
              </a:ext>
            </a:extLst>
          </p:cNvPr>
          <p:cNvSpPr txBox="1">
            <a:spLocks/>
          </p:cNvSpPr>
          <p:nvPr/>
        </p:nvSpPr>
        <p:spPr>
          <a:xfrm>
            <a:off x="0" y="812015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3600" b="1" dirty="0">
                <a:solidFill>
                  <a:schemeClr val="bg1"/>
                </a:solidFill>
              </a:rPr>
              <a:t>(9) </a:t>
            </a:r>
            <a:r>
              <a:rPr lang="en-IN" b="1" dirty="0">
                <a:solidFill>
                  <a:schemeClr val="bg1"/>
                </a:solidFill>
              </a:rPr>
              <a:t>Random Subdomain Attack (t: </a:t>
            </a:r>
            <a:r>
              <a:rPr lang="en-IN" b="1" dirty="0" err="1">
                <a:solidFill>
                  <a:schemeClr val="bg1"/>
                </a:solidFill>
              </a:rPr>
              <a:t>nx</a:t>
            </a:r>
            <a:r>
              <a:rPr lang="en-IN" b="1" dirty="0">
                <a:solidFill>
                  <a:schemeClr val="bg1"/>
                </a:solidFill>
              </a:rPr>
              <a:t> </a:t>
            </a:r>
            <a:r>
              <a:rPr lang="en-IN" b="1" dirty="0" err="1">
                <a:solidFill>
                  <a:schemeClr val="bg1"/>
                </a:solidFill>
              </a:rPr>
              <a:t>att</a:t>
            </a:r>
            <a:r>
              <a:rPr lang="en-IN" b="1" dirty="0">
                <a:solidFill>
                  <a:schemeClr val="bg1"/>
                </a:solidFill>
              </a:rPr>
              <a:t>)</a:t>
            </a:r>
            <a:endParaRPr lang="en-IN" dirty="0">
              <a:solidFill>
                <a:schemeClr val="bg1"/>
              </a:solidFill>
            </a:endParaRPr>
          </a:p>
        </p:txBody>
      </p:sp>
      <p:sp>
        <p:nvSpPr>
          <p:cNvPr id="11" name="TextBox 10">
            <a:extLst>
              <a:ext uri="{FF2B5EF4-FFF2-40B4-BE49-F238E27FC236}">
                <a16:creationId xmlns:a16="http://schemas.microsoft.com/office/drawing/2014/main" id="{CC71FF4B-A527-E12B-F3DB-E3FFEA258334}"/>
              </a:ext>
            </a:extLst>
          </p:cNvPr>
          <p:cNvSpPr txBox="1"/>
          <p:nvPr/>
        </p:nvSpPr>
        <p:spPr>
          <a:xfrm>
            <a:off x="93459" y="8841510"/>
            <a:ext cx="7095346" cy="1200329"/>
          </a:xfrm>
          <a:prstGeom prst="rect">
            <a:avLst/>
          </a:prstGeom>
          <a:noFill/>
        </p:spPr>
        <p:txBody>
          <a:bodyPr wrap="square" rtlCol="0">
            <a:spAutoFit/>
          </a:bodyPr>
          <a:lstStyle/>
          <a:p>
            <a:r>
              <a:rPr lang="en-US" dirty="0">
                <a:sym typeface="Wingdings" panose="05000000000000000000" pitchFamily="2" charset="2"/>
              </a:rPr>
              <a:t> </a:t>
            </a:r>
            <a:r>
              <a:rPr lang="en-US" dirty="0"/>
              <a:t>A </a:t>
            </a:r>
            <a:r>
              <a:rPr lang="en-US" b="1" dirty="0"/>
              <a:t>specific type</a:t>
            </a:r>
            <a:r>
              <a:rPr lang="en-US" dirty="0"/>
              <a:t> of NXDOMAIN attack.</a:t>
            </a:r>
            <a:br>
              <a:rPr lang="en-US" dirty="0"/>
            </a:br>
            <a:r>
              <a:rPr lang="en-US" dirty="0">
                <a:sym typeface="Wingdings" panose="05000000000000000000" pitchFamily="2" charset="2"/>
              </a:rPr>
              <a:t> </a:t>
            </a:r>
            <a:r>
              <a:rPr lang="en-IN" dirty="0"/>
              <a:t>Attacker sends queries for </a:t>
            </a:r>
            <a:r>
              <a:rPr lang="en-IN" b="1" dirty="0"/>
              <a:t>non-existent subdomains</a:t>
            </a:r>
            <a:r>
              <a:rPr lang="en-IN" dirty="0"/>
              <a:t> of a real domain:</a:t>
            </a:r>
            <a:br>
              <a:rPr lang="en-IN" dirty="0"/>
            </a:br>
            <a:r>
              <a:rPr lang="en-US" dirty="0"/>
              <a:t>These subdomains </a:t>
            </a:r>
            <a:r>
              <a:rPr lang="en-US" b="1" dirty="0"/>
              <a:t>don’t exist</a:t>
            </a:r>
            <a:r>
              <a:rPr lang="en-US" dirty="0"/>
              <a:t>, so the </a:t>
            </a:r>
            <a:r>
              <a:rPr lang="en-US" b="1" dirty="0"/>
              <a:t>authoritative server</a:t>
            </a:r>
            <a:r>
              <a:rPr lang="en-US" dirty="0"/>
              <a:t> must check each one — and return NXDOMAIN</a:t>
            </a:r>
            <a:endParaRPr lang="en-IN" dirty="0"/>
          </a:p>
        </p:txBody>
      </p:sp>
    </p:spTree>
    <p:extLst>
      <p:ext uri="{BB962C8B-B14F-4D97-AF65-F5344CB8AC3E}">
        <p14:creationId xmlns:p14="http://schemas.microsoft.com/office/powerpoint/2010/main" val="357093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BD0D4-AAC2-AFA4-A632-604DA36498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F4F560-A7F8-3E77-FF72-281EE61ADD81}"/>
              </a:ext>
            </a:extLst>
          </p:cNvPr>
          <p:cNvSpPr>
            <a:spLocks noGrp="1"/>
          </p:cNvSpPr>
          <p:nvPr>
            <p:ph type="title"/>
          </p:nvPr>
        </p:nvSpPr>
        <p:spPr>
          <a:xfrm>
            <a:off x="0" y="0"/>
            <a:ext cx="7199313" cy="721360"/>
          </a:xfrm>
          <a:solidFill>
            <a:schemeClr val="accent1"/>
          </a:solidFill>
        </p:spPr>
        <p:txBody>
          <a:bodyPr>
            <a:normAutofit/>
          </a:bodyPr>
          <a:lstStyle/>
          <a:p>
            <a:r>
              <a:rPr lang="en-US" sz="3600" b="1" dirty="0">
                <a:solidFill>
                  <a:schemeClr val="bg1"/>
                </a:solidFill>
              </a:rPr>
              <a:t>(10) Domain Lock-Up attack</a:t>
            </a:r>
            <a:endParaRPr lang="en-IN" sz="3600" b="1" dirty="0">
              <a:solidFill>
                <a:schemeClr val="bg1"/>
              </a:solidFill>
            </a:endParaRPr>
          </a:p>
        </p:txBody>
      </p:sp>
      <p:sp>
        <p:nvSpPr>
          <p:cNvPr id="3" name="Content Placeholder 2">
            <a:extLst>
              <a:ext uri="{FF2B5EF4-FFF2-40B4-BE49-F238E27FC236}">
                <a16:creationId xmlns:a16="http://schemas.microsoft.com/office/drawing/2014/main" id="{F5EC8733-F78F-9AF4-C8CB-FCA15D155A46}"/>
              </a:ext>
            </a:extLst>
          </p:cNvPr>
          <p:cNvSpPr>
            <a:spLocks noGrp="1"/>
          </p:cNvSpPr>
          <p:nvPr>
            <p:ph idx="1"/>
          </p:nvPr>
        </p:nvSpPr>
        <p:spPr>
          <a:xfrm>
            <a:off x="98713" y="806769"/>
            <a:ext cx="6992967" cy="1932471"/>
          </a:xfrm>
        </p:spPr>
        <p:txBody>
          <a:bodyPr>
            <a:normAutofit/>
          </a:bodyPr>
          <a:lstStyle/>
          <a:p>
            <a:pPr marL="0" indent="0" algn="just">
              <a:spcBef>
                <a:spcPts val="200"/>
              </a:spcBef>
              <a:buNone/>
            </a:pPr>
            <a:r>
              <a:rPr lang="en-US" sz="1600" dirty="0"/>
              <a:t>It exhausts the resources of a DNS resolver (like memory, sockets, or threads) by forcing it to connect to malicious authoritative DNS servers that never reply — or reply very slowly.</a:t>
            </a:r>
          </a:p>
          <a:p>
            <a:pPr marL="0" indent="0" algn="just">
              <a:spcBef>
                <a:spcPts val="200"/>
              </a:spcBef>
              <a:buNone/>
            </a:pPr>
            <a:r>
              <a:rPr lang="en-US" sz="1600" dirty="0"/>
              <a:t>The attacker controls a malicious authoritative DNS server, or registers a domain (e.g., malicious.com) and points it to their own DNS server.</a:t>
            </a:r>
          </a:p>
          <a:p>
            <a:pPr marL="0" indent="0" algn="just">
              <a:spcBef>
                <a:spcPts val="200"/>
              </a:spcBef>
              <a:buNone/>
            </a:pPr>
            <a:r>
              <a:rPr lang="en-US" sz="1600" dirty="0"/>
              <a:t>A Domain Lock-Up Attack forces a DNS resolver to waste resources by querying intentionally slow or silent authoritative servers, eventually causing it to lock up or crash.</a:t>
            </a:r>
            <a:endParaRPr lang="en-IN" sz="1600" dirty="0"/>
          </a:p>
        </p:txBody>
      </p:sp>
      <p:sp>
        <p:nvSpPr>
          <p:cNvPr id="4" name="Title 1">
            <a:extLst>
              <a:ext uri="{FF2B5EF4-FFF2-40B4-BE49-F238E27FC236}">
                <a16:creationId xmlns:a16="http://schemas.microsoft.com/office/drawing/2014/main" id="{B38F614C-5594-974A-97F5-FC7348456D6D}"/>
              </a:ext>
            </a:extLst>
          </p:cNvPr>
          <p:cNvSpPr txBox="1">
            <a:spLocks/>
          </p:cNvSpPr>
          <p:nvPr/>
        </p:nvSpPr>
        <p:spPr>
          <a:xfrm>
            <a:off x="-1" y="2956340"/>
            <a:ext cx="7199313" cy="721360"/>
          </a:xfrm>
          <a:prstGeom prst="rect">
            <a:avLst/>
          </a:prstGeom>
          <a:solidFill>
            <a:schemeClr val="accent1"/>
          </a:solidFill>
        </p:spPr>
        <p:txBody>
          <a:bodyPr vert="horz" lIns="91440" tIns="45720" rIns="91440" bIns="45720" rtlCol="0" anchor="ctr">
            <a:normAutofit/>
          </a:bodyPr>
          <a:lstStyle>
            <a:lvl1pPr algn="l" defTabSz="719907" rtl="0" eaLnBrk="1" latinLnBrk="0" hangingPunct="1">
              <a:lnSpc>
                <a:spcPct val="90000"/>
              </a:lnSpc>
              <a:spcBef>
                <a:spcPct val="0"/>
              </a:spcBef>
              <a:buNone/>
              <a:defRPr sz="3464" kern="1200">
                <a:solidFill>
                  <a:schemeClr val="tx1"/>
                </a:solidFill>
                <a:latin typeface="+mj-lt"/>
                <a:ea typeface="+mj-ea"/>
                <a:cs typeface="+mj-cs"/>
              </a:defRPr>
            </a:lvl1pPr>
          </a:lstStyle>
          <a:p>
            <a:r>
              <a:rPr lang="en-US" sz="3600" b="1" dirty="0">
                <a:solidFill>
                  <a:schemeClr val="bg1"/>
                </a:solidFill>
              </a:rPr>
              <a:t>(11) Botnet</a:t>
            </a:r>
            <a:endParaRPr lang="en-IN" sz="3600" b="1" dirty="0">
              <a:solidFill>
                <a:schemeClr val="bg1"/>
              </a:solidFill>
            </a:endParaRPr>
          </a:p>
        </p:txBody>
      </p:sp>
      <p:sp>
        <p:nvSpPr>
          <p:cNvPr id="5" name="TextBox 4">
            <a:extLst>
              <a:ext uri="{FF2B5EF4-FFF2-40B4-BE49-F238E27FC236}">
                <a16:creationId xmlns:a16="http://schemas.microsoft.com/office/drawing/2014/main" id="{70125642-BF5F-2009-B103-BE04E206DFEF}"/>
              </a:ext>
            </a:extLst>
          </p:cNvPr>
          <p:cNvSpPr txBox="1"/>
          <p:nvPr/>
        </p:nvSpPr>
        <p:spPr>
          <a:xfrm>
            <a:off x="94251" y="3662570"/>
            <a:ext cx="6992967" cy="2862322"/>
          </a:xfrm>
          <a:prstGeom prst="rect">
            <a:avLst/>
          </a:prstGeom>
          <a:noFill/>
        </p:spPr>
        <p:txBody>
          <a:bodyPr wrap="square" rtlCol="0">
            <a:spAutoFit/>
          </a:bodyPr>
          <a:lstStyle/>
          <a:p>
            <a:pPr algn="just"/>
            <a:r>
              <a:rPr lang="en-US" dirty="0"/>
              <a:t>A Botnet is a network of infected devices (called bots or zombies) that are secretly controlled by an attacker (called a botmaster) — usually without the owner's knowledge.</a:t>
            </a:r>
          </a:p>
          <a:p>
            <a:pPr algn="just"/>
            <a:r>
              <a:rPr lang="en-US" dirty="0"/>
              <a:t>These devices can include:</a:t>
            </a:r>
          </a:p>
          <a:p>
            <a:pPr algn="just"/>
            <a:r>
              <a:rPr lang="en-US" dirty="0">
                <a:sym typeface="Wingdings" panose="05000000000000000000" pitchFamily="2" charset="2"/>
              </a:rPr>
              <a:t> </a:t>
            </a:r>
            <a:r>
              <a:rPr lang="en-US" dirty="0"/>
              <a:t>Home routers</a:t>
            </a:r>
          </a:p>
          <a:p>
            <a:pPr algn="just"/>
            <a:r>
              <a:rPr lang="en-US" dirty="0">
                <a:sym typeface="Wingdings" panose="05000000000000000000" pitchFamily="2" charset="2"/>
              </a:rPr>
              <a:t> </a:t>
            </a:r>
            <a:r>
              <a:rPr lang="en-US" dirty="0"/>
              <a:t>CPEs (modems, set-top boxes)</a:t>
            </a:r>
          </a:p>
          <a:p>
            <a:pPr algn="just"/>
            <a:r>
              <a:rPr lang="en-US" dirty="0">
                <a:sym typeface="Wingdings" panose="05000000000000000000" pitchFamily="2" charset="2"/>
              </a:rPr>
              <a:t> </a:t>
            </a:r>
            <a:r>
              <a:rPr lang="en-US" dirty="0"/>
              <a:t>IoT devices (smart cameras, thermostats)</a:t>
            </a:r>
          </a:p>
          <a:p>
            <a:pPr algn="just"/>
            <a:r>
              <a:rPr lang="en-US" dirty="0">
                <a:sym typeface="Wingdings" panose="05000000000000000000" pitchFamily="2" charset="2"/>
              </a:rPr>
              <a:t> </a:t>
            </a:r>
            <a:r>
              <a:rPr lang="en-US" dirty="0"/>
              <a:t>Infected PCs, servers, or mobile phones</a:t>
            </a:r>
          </a:p>
          <a:p>
            <a:pPr algn="just"/>
            <a:r>
              <a:rPr lang="en-US" b="1" dirty="0"/>
              <a:t>The goal </a:t>
            </a:r>
            <a:r>
              <a:rPr lang="en-US" dirty="0"/>
              <a:t>is to exhaust the authoritative DNS server and cause a Denial-of-Service for the target website.</a:t>
            </a:r>
            <a:endParaRPr lang="en-IN" dirty="0"/>
          </a:p>
        </p:txBody>
      </p:sp>
    </p:spTree>
    <p:extLst>
      <p:ext uri="{BB962C8B-B14F-4D97-AF65-F5344CB8AC3E}">
        <p14:creationId xmlns:p14="http://schemas.microsoft.com/office/powerpoint/2010/main" val="262478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BA22C-F91E-B89B-008D-0C6D35A4FF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6E5CD-FE84-B36B-068F-CDF61E7997C0}"/>
              </a:ext>
            </a:extLst>
          </p:cNvPr>
          <p:cNvSpPr>
            <a:spLocks noGrp="1"/>
          </p:cNvSpPr>
          <p:nvPr>
            <p:ph type="title"/>
          </p:nvPr>
        </p:nvSpPr>
        <p:spPr>
          <a:xfrm>
            <a:off x="0" y="0"/>
            <a:ext cx="7199313" cy="721360"/>
          </a:xfrm>
          <a:solidFill>
            <a:schemeClr val="accent2"/>
          </a:solidFill>
        </p:spPr>
        <p:txBody>
          <a:bodyPr>
            <a:normAutofit/>
          </a:bodyPr>
          <a:lstStyle/>
          <a:p>
            <a:pPr algn="ctr"/>
            <a:r>
              <a:rPr lang="en-US" sz="3600" b="1" dirty="0">
                <a:solidFill>
                  <a:schemeClr val="bg1"/>
                </a:solidFill>
              </a:rPr>
              <a:t>(DNS SECURITY)</a:t>
            </a:r>
            <a:endParaRPr lang="en-IN" sz="3600" b="1" dirty="0">
              <a:solidFill>
                <a:schemeClr val="bg1"/>
              </a:solidFill>
            </a:endParaRPr>
          </a:p>
        </p:txBody>
      </p:sp>
      <p:sp>
        <p:nvSpPr>
          <p:cNvPr id="7" name="Content Placeholder 6">
            <a:extLst>
              <a:ext uri="{FF2B5EF4-FFF2-40B4-BE49-F238E27FC236}">
                <a16:creationId xmlns:a16="http://schemas.microsoft.com/office/drawing/2014/main" id="{B38312FB-1EEB-9FBD-6863-F3086E330366}"/>
              </a:ext>
            </a:extLst>
          </p:cNvPr>
          <p:cNvSpPr>
            <a:spLocks noGrp="1"/>
          </p:cNvSpPr>
          <p:nvPr>
            <p:ph idx="1"/>
          </p:nvPr>
        </p:nvSpPr>
        <p:spPr>
          <a:xfrm>
            <a:off x="108873" y="721360"/>
            <a:ext cx="6911687" cy="9885680"/>
          </a:xfrm>
        </p:spPr>
        <p:txBody>
          <a:bodyPr>
            <a:normAutofit/>
          </a:bodyPr>
          <a:lstStyle/>
          <a:p>
            <a:pPr marL="0" indent="0" algn="just">
              <a:lnSpc>
                <a:spcPct val="100000"/>
              </a:lnSpc>
              <a:spcBef>
                <a:spcPts val="0"/>
              </a:spcBef>
              <a:spcAft>
                <a:spcPts val="150"/>
              </a:spcAft>
              <a:buNone/>
            </a:pPr>
            <a:r>
              <a:rPr lang="en-US" sz="1600" dirty="0">
                <a:sym typeface="Wingdings" panose="05000000000000000000" pitchFamily="2" charset="2"/>
              </a:rPr>
              <a:t> </a:t>
            </a:r>
            <a:r>
              <a:rPr lang="en-US" sz="1600" dirty="0"/>
              <a:t>DNSSEC (DNS Security Extensions) is a suite of security protocols designed to protect the Domain Name System (DNS) from attacks like cache poisoning, spoofing, and man-in-the-middle (MITM) attacks. It does this by adding cryptographic signatures to DNS records, ensuring data integrity and authenticity.</a:t>
            </a:r>
          </a:p>
          <a:p>
            <a:pPr algn="just">
              <a:lnSpc>
                <a:spcPct val="100000"/>
              </a:lnSpc>
              <a:spcBef>
                <a:spcPts val="0"/>
              </a:spcBef>
              <a:spcAft>
                <a:spcPts val="150"/>
              </a:spcAft>
              <a:buFont typeface="Wingdings" panose="05000000000000000000" pitchFamily="2" charset="2"/>
              <a:buChar char="à"/>
            </a:pPr>
            <a:r>
              <a:rPr lang="en-US" sz="1600" dirty="0"/>
              <a:t>DNSSEC uses </a:t>
            </a:r>
            <a:r>
              <a:rPr lang="en-US" sz="1600" b="1" dirty="0"/>
              <a:t>public-key cryptography</a:t>
            </a:r>
            <a:r>
              <a:rPr lang="en-US" sz="1600" dirty="0"/>
              <a:t> to sign DNS records, creating a chain of trust from the root DNS servers down to the final domain.</a:t>
            </a:r>
            <a:endParaRPr lang="en-IN" sz="1600" dirty="0"/>
          </a:p>
          <a:p>
            <a:pPr marL="0" indent="0" algn="just">
              <a:lnSpc>
                <a:spcPct val="100000"/>
              </a:lnSpc>
              <a:spcBef>
                <a:spcPts val="0"/>
              </a:spcBef>
              <a:spcAft>
                <a:spcPts val="150"/>
              </a:spcAft>
              <a:buNone/>
            </a:pPr>
            <a:br>
              <a:rPr lang="en-IN" sz="1600" b="1" dirty="0">
                <a:solidFill>
                  <a:srgbClr val="222222"/>
                </a:solidFill>
                <a:latin typeface="-apple-system"/>
              </a:rPr>
            </a:br>
            <a:r>
              <a:rPr lang="en-US" sz="1600" b="1" dirty="0">
                <a:solidFill>
                  <a:srgbClr val="222222"/>
                </a:solidFill>
                <a:cs typeface="Aharoni" panose="02010803020104030203" pitchFamily="2" charset="-79"/>
              </a:rPr>
              <a:t>What are other ways of protecting against DNS-based attacks?</a:t>
            </a:r>
          </a:p>
          <a:p>
            <a:pPr marL="182563" indent="-182563">
              <a:lnSpc>
                <a:spcPct val="100000"/>
              </a:lnSpc>
              <a:spcBef>
                <a:spcPts val="0"/>
              </a:spcBef>
              <a:spcAft>
                <a:spcPts val="150"/>
              </a:spcAft>
              <a:buAutoNum type="romanLcPeriod"/>
            </a:pPr>
            <a:r>
              <a:rPr lang="en-US" sz="1600" b="1" dirty="0">
                <a:solidFill>
                  <a:srgbClr val="222222"/>
                </a:solidFill>
                <a:latin typeface="Calibri (body)"/>
                <a:cs typeface="Aharoni" panose="02010803020104030203" pitchFamily="2" charset="-79"/>
              </a:rPr>
              <a:t>Load balancing </a:t>
            </a:r>
            <a:r>
              <a:rPr lang="en-US" sz="1600" dirty="0">
                <a:solidFill>
                  <a:srgbClr val="222222"/>
                </a:solidFill>
                <a:latin typeface="Calibri (body)"/>
                <a:cs typeface="Aharoni" panose="02010803020104030203" pitchFamily="2" charset="-79"/>
              </a:rPr>
              <a:t>the traffic across multiple DNS servers when </a:t>
            </a:r>
            <a:r>
              <a:rPr lang="en-US" sz="1600" dirty="0"/>
              <a:t>one begins to perform poorly.</a:t>
            </a:r>
          </a:p>
          <a:p>
            <a:pPr marL="182563" indent="-182563">
              <a:lnSpc>
                <a:spcPct val="100000"/>
              </a:lnSpc>
              <a:spcBef>
                <a:spcPts val="0"/>
              </a:spcBef>
              <a:spcAft>
                <a:spcPts val="150"/>
              </a:spcAft>
              <a:buAutoNum type="romanLcPeriod"/>
            </a:pPr>
            <a:r>
              <a:rPr lang="en-US" sz="1600" b="1" dirty="0">
                <a:solidFill>
                  <a:srgbClr val="222222"/>
                </a:solidFill>
                <a:latin typeface="Calibri (body)"/>
                <a:cs typeface="Aharoni" panose="02010803020104030203" pitchFamily="2" charset="-79"/>
              </a:rPr>
              <a:t>DNS Firewall: </a:t>
            </a:r>
            <a:br>
              <a:rPr lang="en-US" sz="1600" b="1" dirty="0">
                <a:solidFill>
                  <a:srgbClr val="222222"/>
                </a:solidFill>
                <a:latin typeface="Calibri (body)"/>
                <a:cs typeface="Aharoni" panose="02010803020104030203" pitchFamily="2" charset="-79"/>
              </a:rPr>
            </a:br>
            <a:r>
              <a:rPr lang="en-US" sz="1600" dirty="0">
                <a:solidFill>
                  <a:srgbClr val="222222"/>
                </a:solidFill>
                <a:latin typeface="Calibri (body)"/>
                <a:cs typeface="Aharoni" panose="02010803020104030203" pitchFamily="2" charset="-79"/>
              </a:rPr>
              <a:t>It is a tool placed in between DNS resolver and </a:t>
            </a:r>
            <a:r>
              <a:rPr lang="en-US" sz="1600" dirty="0">
                <a:latin typeface="Calibri (body)"/>
              </a:rPr>
              <a:t>nameserver of the website or service they are trying to reach. The firewall can provide rate limiting services to shut down attackers trying to overwhelm the server. If the server does experience downtime as the result of an attack or for any other reason, the DNS firewall can keep the operator’s site or service up by serving DNS responses from cache.</a:t>
            </a:r>
          </a:p>
          <a:p>
            <a:pPr marL="182563" indent="-182563">
              <a:lnSpc>
                <a:spcPct val="100000"/>
              </a:lnSpc>
              <a:spcBef>
                <a:spcPts val="0"/>
              </a:spcBef>
              <a:spcAft>
                <a:spcPts val="150"/>
              </a:spcAft>
              <a:buAutoNum type="romanLcPeriod"/>
            </a:pPr>
            <a:r>
              <a:rPr lang="en-US" sz="1600" b="1" dirty="0">
                <a:solidFill>
                  <a:srgbClr val="222222"/>
                </a:solidFill>
                <a:latin typeface="Calibri (body)"/>
                <a:cs typeface="Aharoni" panose="02010803020104030203" pitchFamily="2" charset="-79"/>
              </a:rPr>
              <a:t>DNS OVER TLS &amp; HTTPS:</a:t>
            </a:r>
            <a:br>
              <a:rPr lang="en-US" sz="1600" dirty="0">
                <a:solidFill>
                  <a:srgbClr val="222222"/>
                </a:solidFill>
                <a:latin typeface="Calibri (body)"/>
                <a:cs typeface="Aharoni" panose="02010803020104030203" pitchFamily="2" charset="-79"/>
              </a:rPr>
            </a:br>
            <a:r>
              <a:rPr lang="en-US" sz="1600" dirty="0"/>
              <a:t>the most important difference between DoT and </a:t>
            </a:r>
            <a:r>
              <a:rPr lang="en-US" sz="1600" dirty="0" err="1"/>
              <a:t>DoH</a:t>
            </a:r>
            <a:r>
              <a:rPr lang="en-US" sz="1600" dirty="0"/>
              <a:t> is what port they use. DoT only uses port 853, while </a:t>
            </a:r>
            <a:r>
              <a:rPr lang="en-US" sz="1600" dirty="0" err="1"/>
              <a:t>DoH</a:t>
            </a:r>
            <a:r>
              <a:rPr lang="en-US" sz="1600" dirty="0"/>
              <a:t> uses port 443, which is the port that all other HTTPS traffic uses as well.</a:t>
            </a:r>
          </a:p>
          <a:p>
            <a:pPr marL="0" indent="0">
              <a:buNone/>
            </a:pPr>
            <a:endParaRPr lang="en-US" sz="1600" dirty="0">
              <a:solidFill>
                <a:srgbClr val="222222"/>
              </a:solidFill>
              <a:latin typeface="Calibri (body)"/>
              <a:cs typeface="Aharoni" panose="02010803020104030203" pitchFamily="2" charset="-79"/>
            </a:endParaRPr>
          </a:p>
          <a:p>
            <a:pPr marL="0" indent="0">
              <a:buNone/>
            </a:pPr>
            <a:r>
              <a:rPr lang="en-US" sz="1600" b="1" dirty="0">
                <a:solidFill>
                  <a:srgbClr val="C00000"/>
                </a:solidFill>
                <a:latin typeface="Calibri (body)"/>
                <a:cs typeface="Aharoni" panose="02010803020104030203" pitchFamily="2" charset="-79"/>
              </a:rPr>
              <a:t>NOTE:</a:t>
            </a:r>
            <a:br>
              <a:rPr lang="en-US" sz="1600" dirty="0">
                <a:solidFill>
                  <a:srgbClr val="222222"/>
                </a:solidFill>
                <a:latin typeface="Calibri (body)"/>
                <a:cs typeface="Aharoni" panose="02010803020104030203" pitchFamily="2" charset="-79"/>
              </a:rPr>
            </a:br>
            <a:r>
              <a:rPr lang="en-US" sz="1600" dirty="0"/>
              <a:t>DNSSEC is a set of security extensions for verifying the identity of DNS Root Servers and authoritative nameservers in communications with DNS Resolvers. It is designed to prevent DNS cache poisoning, among other attacks. It does not encrypt communications. DNS over TLS or HTTPS, on the other hand, does encrypt DNS queries. 1.1.1.1 supports DNSSEC as well.</a:t>
            </a:r>
            <a:endParaRPr lang="en-US" sz="1600" dirty="0">
              <a:latin typeface="Calibri (body)"/>
              <a:cs typeface="Aharoni" panose="02010803020104030203" pitchFamily="2" charset="-79"/>
            </a:endParaRPr>
          </a:p>
        </p:txBody>
      </p:sp>
    </p:spTree>
    <p:extLst>
      <p:ext uri="{BB962C8B-B14F-4D97-AF65-F5344CB8AC3E}">
        <p14:creationId xmlns:p14="http://schemas.microsoft.com/office/powerpoint/2010/main" val="4871709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1305</TotalTime>
  <Words>1868</Words>
  <Application>Microsoft Office PowerPoint</Application>
  <PresentationFormat>Custom</PresentationFormat>
  <Paragraphs>100</Paragraphs>
  <Slides>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Aharoni</vt:lpstr>
      <vt:lpstr>-apple-system</vt:lpstr>
      <vt:lpstr>Arial</vt:lpstr>
      <vt:lpstr>Calibri</vt:lpstr>
      <vt:lpstr>Calibri (body)</vt:lpstr>
      <vt:lpstr>Calibri Light</vt:lpstr>
      <vt:lpstr>quote-cjk-patch</vt:lpstr>
      <vt:lpstr>Wingdings</vt:lpstr>
      <vt:lpstr>Office Theme</vt:lpstr>
      <vt:lpstr>DNS (Domain Name System)</vt:lpstr>
      <vt:lpstr>DNS Resolution Process</vt:lpstr>
      <vt:lpstr>Why DNS security is important? And Types of DNS attack</vt:lpstr>
      <vt:lpstr>PowerPoint Presentation</vt:lpstr>
      <vt:lpstr>(1) Man-In-The-Middle Attack (client-resolver)</vt:lpstr>
      <vt:lpstr>(5) Hijacking (on name server)</vt:lpstr>
      <vt:lpstr>(10) Domain Lock-Up attack</vt:lpstr>
      <vt:lpstr>(DNS SECURITY)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Shankar Pradhan</dc:creator>
  <cp:lastModifiedBy>Shankar Pradhan</cp:lastModifiedBy>
  <cp:revision>51</cp:revision>
  <dcterms:created xsi:type="dcterms:W3CDTF">2025-06-21T16:03:19Z</dcterms:created>
  <dcterms:modified xsi:type="dcterms:W3CDTF">2025-06-24T17:01:47Z</dcterms:modified>
</cp:coreProperties>
</file>