
<file path=[Content_Types].xml><?xml version="1.0" encoding="utf-8"?>
<Types xmlns="http://schemas.openxmlformats.org/package/2006/content-types">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59"/>
  </p:notesMasterIdLst>
  <p:sldIdLst>
    <p:sldId id="256" r:id="rId5"/>
    <p:sldId id="259" r:id="rId6"/>
    <p:sldId id="260" r:id="rId7"/>
    <p:sldId id="264" r:id="rId8"/>
    <p:sldId id="261" r:id="rId9"/>
    <p:sldId id="262" r:id="rId10"/>
    <p:sldId id="265" r:id="rId11"/>
    <p:sldId id="266" r:id="rId12"/>
    <p:sldId id="267" r:id="rId13"/>
    <p:sldId id="268" r:id="rId14"/>
    <p:sldId id="263" r:id="rId15"/>
    <p:sldId id="269" r:id="rId16"/>
    <p:sldId id="270" r:id="rId17"/>
    <p:sldId id="271" r:id="rId18"/>
    <p:sldId id="272" r:id="rId19"/>
    <p:sldId id="273"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7" r:id="rId34"/>
    <p:sldId id="298" r:id="rId35"/>
    <p:sldId id="307" r:id="rId36"/>
    <p:sldId id="299" r:id="rId37"/>
    <p:sldId id="300" r:id="rId38"/>
    <p:sldId id="301" r:id="rId39"/>
    <p:sldId id="302" r:id="rId40"/>
    <p:sldId id="303" r:id="rId41"/>
    <p:sldId id="304" r:id="rId42"/>
    <p:sldId id="306" r:id="rId43"/>
    <p:sldId id="311" r:id="rId44"/>
    <p:sldId id="312" r:id="rId45"/>
    <p:sldId id="305" r:id="rId46"/>
    <p:sldId id="308" r:id="rId47"/>
    <p:sldId id="309" r:id="rId48"/>
    <p:sldId id="310" r:id="rId49"/>
    <p:sldId id="313" r:id="rId50"/>
    <p:sldId id="314" r:id="rId51"/>
    <p:sldId id="295" r:id="rId52"/>
    <p:sldId id="315" r:id="rId53"/>
    <p:sldId id="318" r:id="rId54"/>
    <p:sldId id="319" r:id="rId55"/>
    <p:sldId id="320" r:id="rId56"/>
    <p:sldId id="316" r:id="rId57"/>
    <p:sldId id="31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44793A9-7C6C-4D08-92F6-F1F92C238736}" type="datetime1">
              <a:rPr lang="en-US" smtClean="0"/>
              <a:t>6/14/2023</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72F62-41D9-41B4-A742-F07D327A573D}" type="datetime1">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EF911B4-2B8A-4B9C-8112-6F5C986D46F7}" type="datetime1">
              <a:rPr lang="en-US" smtClean="0"/>
              <a:t>6/14/2023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782438-B4B8-4A3B-81C9-F825F3AAC376}" type="datetime1">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0E4997B-1FE4-47A8-9028-DEF54467F1A4}" type="datetime1">
              <a:rPr lang="en-US" smtClean="0"/>
              <a:t>6/14/2023</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3E2A4-FC2B-4C62-99D1-22A122804089}" type="datetime1">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78FDE-D23B-4B1F-9C84-7727D2CE25D7}" type="datetime1">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E6DC1-AD37-4838-9FEB-59E5E9793810}" type="datetime1">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D4326B5-3923-4825-B39D-26824402D2D6}" type="datetime1">
              <a:rPr lang="en-US" smtClean="0"/>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F77A073-F441-4A2C-AEED-DA5AB371EE5F}" type="datetime1">
              <a:rPr lang="en-US" smtClean="0"/>
              <a:t>6/14/2023</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59920AA-4634-43CD-9C1A-EA35C3EB9627}" type="datetime1">
              <a:rPr lang="en-US" smtClean="0"/>
              <a:t>6/14/2023</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5D330AF-CDB6-4B06-9433-B8653C157AA0}" type="datetime1">
              <a:rPr lang="en-US" smtClean="0"/>
              <a:t>6/14/2023</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2.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slideLayout" Target="../slideLayouts/slideLayout4.xml"/><Relationship Id="rId4" Type="http://schemas.openxmlformats.org/officeDocument/2006/relationships/control" Target="../activeX/activeX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E27C40-104A-4C05-A382-21A40999A1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C1D78633-7222-4BD8-9B43-C5A3FE3FB16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54" name="Freeform 5">
              <a:extLst>
                <a:ext uri="{FF2B5EF4-FFF2-40B4-BE49-F238E27FC236}">
                  <a16:creationId xmlns:a16="http://schemas.microsoft.com/office/drawing/2014/main" id="{64A62ED5-69F8-4A9A-959F-BDFA4CB0062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55" name="Freeform 9">
              <a:extLst>
                <a:ext uri="{FF2B5EF4-FFF2-40B4-BE49-F238E27FC236}">
                  <a16:creationId xmlns:a16="http://schemas.microsoft.com/office/drawing/2014/main" id="{1E1E0581-3B45-45FA-909D-956C5BA8C38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56" name="Freeform 13">
              <a:extLst>
                <a:ext uri="{FF2B5EF4-FFF2-40B4-BE49-F238E27FC236}">
                  <a16:creationId xmlns:a16="http://schemas.microsoft.com/office/drawing/2014/main" id="{05474103-4A93-4198-B2FA-45EC74FD52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grpSp>
        <p:nvGrpSpPr>
          <p:cNvPr id="58" name="Group 57">
            <a:extLst>
              <a:ext uri="{FF2B5EF4-FFF2-40B4-BE49-F238E27FC236}">
                <a16:creationId xmlns:a16="http://schemas.microsoft.com/office/drawing/2014/main" id="{AD746CED-0567-4DF8-AB5A-955539059A3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59" name="Freeform 159">
              <a:extLst>
                <a:ext uri="{FF2B5EF4-FFF2-40B4-BE49-F238E27FC236}">
                  <a16:creationId xmlns:a16="http://schemas.microsoft.com/office/drawing/2014/main" id="{ADA5E076-A7C5-4275-A6C5-D0949C89B1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60" name="Freeform 164">
              <a:extLst>
                <a:ext uri="{FF2B5EF4-FFF2-40B4-BE49-F238E27FC236}">
                  <a16:creationId xmlns:a16="http://schemas.microsoft.com/office/drawing/2014/main" id="{8DA0B687-0059-4D26-A341-3533C07D86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2">
                <a:lumMod val="75000"/>
                <a:lumOff val="25000"/>
              </a:schemeClr>
            </a:solidFill>
            <a:ln w="0">
              <a:noFill/>
              <a:prstDash val="solid"/>
              <a:round/>
              <a:headEnd/>
              <a:tailEnd/>
            </a:ln>
          </p:spPr>
        </p:sp>
        <p:cxnSp>
          <p:nvCxnSpPr>
            <p:cNvPr id="61" name="Straight Connector 60">
              <a:extLst>
                <a:ext uri="{FF2B5EF4-FFF2-40B4-BE49-F238E27FC236}">
                  <a16:creationId xmlns:a16="http://schemas.microsoft.com/office/drawing/2014/main" id="{B3CFF822-5B88-4257-86DB-464E3C755FE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162301" y="1830579"/>
            <a:ext cx="5860821" cy="1829015"/>
          </a:xfrm>
        </p:spPr>
        <p:txBody>
          <a:bodyPr anchor="ctr">
            <a:normAutofit/>
          </a:bodyPr>
          <a:lstStyle/>
          <a:p>
            <a:pPr algn="ctr"/>
            <a:r>
              <a:rPr lang="en-US" dirty="0" smtClean="0">
                <a:solidFill>
                  <a:schemeClr val="tx2">
                    <a:lumMod val="75000"/>
                    <a:lumOff val="25000"/>
                  </a:schemeClr>
                </a:solidFill>
              </a:rPr>
              <a:t>Control statements &amp; Loops</a:t>
            </a:r>
            <a:endParaRPr lang="en-US" dirty="0">
              <a:solidFill>
                <a:schemeClr val="tx2">
                  <a:lumMod val="75000"/>
                  <a:lumOff val="25000"/>
                </a:schemeClr>
              </a:solidFill>
            </a:endParaRP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436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Choose correct answer</a:t>
            </a:r>
            <a:endParaRPr lang="en-IN" dirty="0"/>
          </a:p>
        </p:txBody>
      </p:sp>
      <p:sp>
        <p:nvSpPr>
          <p:cNvPr id="12" name="Content Placeholder 11"/>
          <p:cNvSpPr>
            <a:spLocks noGrp="1"/>
          </p:cNvSpPr>
          <p:nvPr>
            <p:ph sz="half" idx="1"/>
          </p:nvPr>
        </p:nvSpPr>
        <p:spPr>
          <a:xfrm>
            <a:off x="853439" y="2438399"/>
            <a:ext cx="6011595" cy="4257823"/>
          </a:xfrm>
        </p:spPr>
        <p:txBody>
          <a:bodyPr>
            <a:noAutofit/>
          </a:bodyPr>
          <a:lstStyle/>
          <a:p>
            <a:pPr marL="0" indent="0">
              <a:buNone/>
            </a:pPr>
            <a:r>
              <a:rPr lang="en-IN" sz="1400" dirty="0"/>
              <a:t>class </a:t>
            </a:r>
            <a:r>
              <a:rPr lang="en-IN" sz="1400" dirty="0" err="1"/>
              <a:t>Codechef</a:t>
            </a:r>
            <a:r>
              <a:rPr lang="en-IN" sz="1400" dirty="0"/>
              <a:t> {</a:t>
            </a:r>
          </a:p>
          <a:p>
            <a:pPr marL="0" indent="0">
              <a:buNone/>
            </a:pPr>
            <a:r>
              <a:rPr lang="en-IN" sz="1400" dirty="0"/>
              <a:t>  public static void main(String[] </a:t>
            </a:r>
            <a:r>
              <a:rPr lang="en-IN" sz="1400" dirty="0" err="1"/>
              <a:t>args</a:t>
            </a:r>
            <a:r>
              <a:rPr lang="en-IN" sz="1400" dirty="0"/>
              <a:t>) {</a:t>
            </a:r>
          </a:p>
          <a:p>
            <a:pPr marL="0" indent="0">
              <a:buNone/>
            </a:pPr>
            <a:r>
              <a:rPr lang="en-IN" sz="1400" dirty="0"/>
              <a:t>    </a:t>
            </a:r>
            <a:r>
              <a:rPr lang="en-IN" sz="1400" dirty="0" err="1"/>
              <a:t>int</a:t>
            </a:r>
            <a:r>
              <a:rPr lang="en-IN" sz="1400" dirty="0"/>
              <a:t> a = 0;</a:t>
            </a:r>
          </a:p>
          <a:p>
            <a:pPr marL="0" indent="0">
              <a:buNone/>
            </a:pPr>
            <a:r>
              <a:rPr lang="en-IN" sz="1400" dirty="0"/>
              <a:t>    </a:t>
            </a:r>
            <a:r>
              <a:rPr lang="en-IN" sz="1400" dirty="0" err="1"/>
              <a:t>int</a:t>
            </a:r>
            <a:r>
              <a:rPr lang="en-IN" sz="1400" dirty="0"/>
              <a:t> b = -10;</a:t>
            </a:r>
          </a:p>
          <a:p>
            <a:pPr marL="0" indent="0">
              <a:buNone/>
            </a:pPr>
            <a:endParaRPr lang="en-IN" sz="1400" dirty="0"/>
          </a:p>
          <a:p>
            <a:pPr marL="0" indent="0">
              <a:buNone/>
            </a:pPr>
            <a:r>
              <a:rPr lang="en-IN" sz="1400" dirty="0"/>
              <a:t>    if (a &gt;= b) {</a:t>
            </a:r>
          </a:p>
          <a:p>
            <a:pPr marL="0" indent="0">
              <a:buNone/>
            </a:pPr>
            <a:r>
              <a:rPr lang="en-IN" sz="1400" dirty="0"/>
              <a:t>        </a:t>
            </a:r>
            <a:r>
              <a:rPr lang="en-IN" sz="1400" dirty="0" err="1"/>
              <a:t>System.out.print</a:t>
            </a:r>
            <a:r>
              <a:rPr lang="en-IN" sz="1400" dirty="0"/>
              <a:t>("a is greater or equal to b. ");</a:t>
            </a:r>
          </a:p>
          <a:p>
            <a:pPr marL="0" indent="0">
              <a:buNone/>
            </a:pPr>
            <a:r>
              <a:rPr lang="en-IN" sz="1400" dirty="0"/>
              <a:t>    </a:t>
            </a:r>
            <a:r>
              <a:rPr lang="en-IN" sz="1400" dirty="0" smtClean="0"/>
              <a:t>}</a:t>
            </a:r>
          </a:p>
          <a:p>
            <a:pPr marL="0" indent="0">
              <a:buNone/>
            </a:pPr>
            <a:r>
              <a:rPr lang="en-IN" sz="1400" dirty="0"/>
              <a:t> if (a == 0) {</a:t>
            </a:r>
          </a:p>
          <a:p>
            <a:pPr marL="0" indent="0">
              <a:buNone/>
            </a:pPr>
            <a:r>
              <a:rPr lang="en-IN" sz="1400" dirty="0"/>
              <a:t>        </a:t>
            </a:r>
            <a:r>
              <a:rPr lang="en-IN" sz="1400" dirty="0" err="1"/>
              <a:t>System.out.print</a:t>
            </a:r>
            <a:r>
              <a:rPr lang="en-IN" sz="1400" dirty="0"/>
              <a:t>("a is 0. ");</a:t>
            </a:r>
          </a:p>
          <a:p>
            <a:pPr marL="0" indent="0">
              <a:buNone/>
            </a:pPr>
            <a:r>
              <a:rPr lang="en-IN" sz="1400" dirty="0"/>
              <a:t>    }</a:t>
            </a:r>
          </a:p>
          <a:p>
            <a:pPr marL="0" indent="0">
              <a:buNone/>
            </a:pPr>
            <a:endParaRPr lang="en-IN" sz="1400" dirty="0"/>
          </a:p>
        </p:txBody>
      </p:sp>
      <p:sp>
        <p:nvSpPr>
          <p:cNvPr id="13" name="Content Placeholder 12"/>
          <p:cNvSpPr>
            <a:spLocks noGrp="1"/>
          </p:cNvSpPr>
          <p:nvPr>
            <p:ph sz="half" idx="2"/>
          </p:nvPr>
        </p:nvSpPr>
        <p:spPr/>
        <p:txBody>
          <a:bodyPr>
            <a:normAutofit fontScale="70000" lnSpcReduction="20000"/>
          </a:bodyPr>
          <a:lstStyle/>
          <a:p>
            <a:pPr marL="0" indent="0">
              <a:buNone/>
            </a:pPr>
            <a:r>
              <a:rPr lang="en-IN" dirty="0"/>
              <a:t> if (a &lt;= 5) {</a:t>
            </a:r>
          </a:p>
          <a:p>
            <a:pPr marL="0" indent="0">
              <a:buNone/>
            </a:pPr>
            <a:r>
              <a:rPr lang="en-IN" dirty="0"/>
              <a:t>        </a:t>
            </a:r>
            <a:r>
              <a:rPr lang="en-IN" dirty="0" err="1"/>
              <a:t>System.out.print</a:t>
            </a:r>
            <a:r>
              <a:rPr lang="en-IN" dirty="0"/>
              <a:t>("a is not more than 5. ");</a:t>
            </a:r>
          </a:p>
          <a:p>
            <a:pPr marL="0" indent="0">
              <a:buNone/>
            </a:pPr>
            <a:r>
              <a:rPr lang="en-IN" dirty="0"/>
              <a:t>    }</a:t>
            </a:r>
          </a:p>
          <a:p>
            <a:pPr marL="0" indent="0">
              <a:buNone/>
            </a:pPr>
            <a:r>
              <a:rPr lang="en-IN" dirty="0"/>
              <a:t>    </a:t>
            </a:r>
            <a:r>
              <a:rPr lang="en-IN" dirty="0" err="1"/>
              <a:t>System.out.print</a:t>
            </a:r>
            <a:r>
              <a:rPr lang="en-IN" dirty="0"/>
              <a:t>("Program ends ");</a:t>
            </a:r>
          </a:p>
          <a:p>
            <a:pPr marL="0" indent="0">
              <a:buNone/>
            </a:pPr>
            <a:r>
              <a:rPr lang="en-IN" dirty="0"/>
              <a:t>  }</a:t>
            </a:r>
          </a:p>
          <a:p>
            <a:pPr marL="0" indent="0">
              <a:buNone/>
            </a:pPr>
            <a:r>
              <a:rPr lang="en-IN" dirty="0" smtClean="0"/>
              <a:t>}</a:t>
            </a:r>
          </a:p>
          <a:p>
            <a:pPr>
              <a:buFont typeface="Wingdings" panose="05000000000000000000" pitchFamily="2" charset="2"/>
              <a:buChar char="q"/>
            </a:pPr>
            <a:r>
              <a:rPr lang="en-US" dirty="0"/>
              <a:t>a is greater or equal to b. Program ends	</a:t>
            </a:r>
          </a:p>
          <a:p>
            <a:pPr>
              <a:buFont typeface="Wingdings" panose="05000000000000000000" pitchFamily="2" charset="2"/>
              <a:buChar char="q"/>
            </a:pPr>
            <a:r>
              <a:rPr lang="en-US" dirty="0"/>
              <a:t>a is greater or equal to b. a is 0. Program ends</a:t>
            </a:r>
          </a:p>
          <a:p>
            <a:pPr>
              <a:buFont typeface="Wingdings" panose="05000000000000000000" pitchFamily="2" charset="2"/>
              <a:buChar char="q"/>
            </a:pPr>
            <a:r>
              <a:rPr lang="en-US" dirty="0"/>
              <a:t>a is not more than 5. Program ends</a:t>
            </a:r>
          </a:p>
          <a:p>
            <a:pPr>
              <a:buFont typeface="Wingdings" panose="05000000000000000000" pitchFamily="2" charset="2"/>
              <a:buChar char="q"/>
            </a:pPr>
            <a:r>
              <a:rPr lang="en-US" dirty="0"/>
              <a:t>a is greater or equal to b. a is 0. a is not more than 5. Program ends</a:t>
            </a:r>
            <a:endParaRPr lang="en-IN" dirty="0" smtClean="0"/>
          </a:p>
          <a:p>
            <a:pPr marL="0" indent="0">
              <a:buNone/>
            </a:pPr>
            <a:endParaRPr lang="en-IN" dirty="0"/>
          </a:p>
        </p:txBody>
      </p:sp>
      <p:sp>
        <p:nvSpPr>
          <p:cNvPr id="14"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7D7D7"/>
                </a:solidFill>
                <a:effectLst/>
                <a:latin typeface="inherit"/>
              </a:rPr>
              <a:t>a is greater or equal to b. Program ends </a:t>
            </a:r>
            <a:endParaRPr kumimoji="0" lang="en-US" altLang="en-US" sz="1100" b="0" i="0" u="none" strike="noStrike" cap="none" normalizeH="0" baseline="0" smtClean="0">
              <a:ln>
                <a:noFill/>
              </a:ln>
              <a:solidFill>
                <a:srgbClr val="B2B2B2"/>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7D7D7"/>
                </a:solidFill>
                <a:effectLst/>
                <a:latin typeface="inherit"/>
              </a:rPr>
              <a:t>a is greater or equal to b. a is 0. Program ends</a:t>
            </a:r>
            <a:endParaRPr kumimoji="0" lang="en-US" altLang="en-US" sz="1100" b="0" i="0" u="none" strike="noStrike" cap="none" normalizeH="0" baseline="0" smtClean="0">
              <a:ln>
                <a:noFill/>
              </a:ln>
              <a:solidFill>
                <a:srgbClr val="B2B2B2"/>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7D7D7"/>
                </a:solidFill>
                <a:effectLst/>
                <a:latin typeface="inherit"/>
              </a:rPr>
              <a:t>a is not more than 5. Program ends</a:t>
            </a:r>
            <a:endParaRPr kumimoji="0" lang="en-US" altLang="en-US" sz="1100" b="0" i="0" u="none" strike="noStrike" cap="none" normalizeH="0" baseline="0" smtClean="0">
              <a:ln>
                <a:noFill/>
              </a:ln>
              <a:solidFill>
                <a:srgbClr val="59CD9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7D7D7"/>
                </a:solidFill>
                <a:effectLst/>
                <a:latin typeface="inherit"/>
              </a:rPr>
              <a:t>a is greater or equal to b. a is 0. a is not more than 5. Program ends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7"/>
          <p:cNvSpPr/>
          <p:nvPr/>
        </p:nvSpPr>
        <p:spPr>
          <a:xfrm>
            <a:off x="7445277" y="5106572"/>
            <a:ext cx="573307" cy="523220"/>
          </a:xfrm>
          <a:prstGeom prst="rect">
            <a:avLst/>
          </a:prstGeom>
        </p:spPr>
        <p:txBody>
          <a:bodyPr wrap="square">
            <a:spAutoFit/>
          </a:bodyPr>
          <a:lstStyle/>
          <a:p>
            <a:r>
              <a:rPr lang="en-IN" sz="2800" dirty="0">
                <a:solidFill>
                  <a:srgbClr val="00B050"/>
                </a:solidFill>
              </a:rPr>
              <a:t>✔</a:t>
            </a:r>
          </a:p>
        </p:txBody>
      </p:sp>
    </p:spTree>
    <p:controls>
      <mc:AlternateContent xmlns:mc="http://schemas.openxmlformats.org/markup-compatibility/2006">
        <mc:Choice xmlns:v="urn:schemas-microsoft-com:vml" Requires="v">
          <p:control spid="1126" name="HTMLOption1" r:id="rId2" imgW="257040" imgH="304920"/>
        </mc:Choice>
        <mc:Fallback>
          <p:control name="HTMLOption1" r:id="rId2" imgW="257040" imgH="304920">
            <p:pic>
              <p:nvPicPr>
                <p:cNvPr id="15" name="HTMLOption1"/>
                <p:cNvPicPr preferRelativeResize="0">
                  <a:picLocks noChangeArrowheads="1" noChangeShapeType="1"/>
                </p:cNvPicPr>
                <p:nvPr/>
              </p:nvPicPr>
              <p:blipFill>
                <a:blip r:embed="rId6"/>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27" name="HTMLOption2" r:id="rId3" imgW="257040" imgH="304920"/>
        </mc:Choice>
        <mc:Fallback>
          <p:control name="HTMLOption2" r:id="rId3" imgW="257040" imgH="304920">
            <p:pic>
              <p:nvPicPr>
                <p:cNvPr id="16" name="HTMLOption2"/>
                <p:cNvPicPr preferRelativeResize="0">
                  <a:picLocks noChangeArrowheads="1" noChangeShapeType="1"/>
                </p:cNvPicPr>
                <p:nvPr/>
              </p:nvPicPr>
              <p:blipFill>
                <a:blip r:embed="rId6"/>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28" name="HTMLOption3" r:id="rId4" imgW="257040" imgH="304920"/>
        </mc:Choice>
        <mc:Fallback>
          <p:control name="HTMLOption3" r:id="rId4" imgW="257040" imgH="304920">
            <p:pic>
              <p:nvPicPr>
                <p:cNvPr id="17" name="HTMLOption3"/>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90169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using logical operators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Logical operators are used to combine multiple conditions.</a:t>
            </a:r>
          </a:p>
          <a:p>
            <a:pPr marL="0" indent="0">
              <a:buNone/>
            </a:pPr>
            <a:r>
              <a:rPr lang="en-US" dirty="0" smtClean="0"/>
              <a:t>e.g</a:t>
            </a:r>
            <a:r>
              <a:rPr lang="en-US" dirty="0" smtClean="0">
                <a:latin typeface="Courier New" panose="02070309020205020404" pitchFamily="49" charset="0"/>
                <a:cs typeface="Courier New" panose="02070309020205020404" pitchFamily="49" charset="0"/>
              </a:rPr>
              <a:t>., if(</a:t>
            </a:r>
            <a:r>
              <a:rPr lang="en-US" dirty="0" err="1" smtClean="0">
                <a:latin typeface="Courier New" panose="02070309020205020404" pitchFamily="49" charset="0"/>
                <a:cs typeface="Courier New" panose="02070309020205020404" pitchFamily="49" charset="0"/>
              </a:rPr>
              <a:t>passingMarks</a:t>
            </a:r>
            <a:r>
              <a:rPr lang="en-US" dirty="0" smtClean="0">
                <a:latin typeface="Courier New" panose="02070309020205020404" pitchFamily="49" charset="0"/>
                <a:cs typeface="Courier New" panose="02070309020205020404" pitchFamily="49" charset="0"/>
              </a:rPr>
              <a:t>&gt;39){</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if(attempts&lt;2){</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(“You have passed!!!”);</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t>However we can minimize the code by using logical operators as following:</a:t>
            </a:r>
          </a:p>
          <a:p>
            <a:pPr marL="0" indent="0">
              <a:buNone/>
            </a:pPr>
            <a:r>
              <a:rPr lang="en-US" dirty="0" smtClean="0">
                <a:latin typeface="Courier New" panose="02070309020205020404" pitchFamily="49" charset="0"/>
                <a:cs typeface="Courier New" panose="02070309020205020404" pitchFamily="49" charset="0"/>
              </a:rPr>
              <a:t>If(</a:t>
            </a:r>
            <a:r>
              <a:rPr lang="en-US" dirty="0" err="1" smtClean="0">
                <a:latin typeface="Courier New" panose="02070309020205020404" pitchFamily="49" charset="0"/>
                <a:cs typeface="Courier New" panose="02070309020205020404" pitchFamily="49" charset="0"/>
              </a:rPr>
              <a:t>passingMarks</a:t>
            </a:r>
            <a:r>
              <a:rPr lang="en-US" dirty="0" smtClean="0">
                <a:latin typeface="Courier New" panose="02070309020205020404" pitchFamily="49" charset="0"/>
                <a:cs typeface="Courier New" panose="02070309020205020404" pitchFamily="49" charset="0"/>
              </a:rPr>
              <a:t> &gt; 39 &amp;&amp; attempts &lt; 2){</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(“You have Passed!!!”);</a:t>
            </a:r>
          </a:p>
          <a:p>
            <a:pPr marL="0" indent="0">
              <a:buNone/>
            </a:pPr>
            <a:r>
              <a:rPr lang="en-US" dirty="0" smtClean="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3491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IN" dirty="0"/>
          </a:p>
        </p:txBody>
      </p:sp>
      <p:sp>
        <p:nvSpPr>
          <p:cNvPr id="3" name="Content Placeholder 2"/>
          <p:cNvSpPr>
            <a:spLocks noGrp="1"/>
          </p:cNvSpPr>
          <p:nvPr>
            <p:ph idx="1"/>
          </p:nvPr>
        </p:nvSpPr>
        <p:spPr>
          <a:xfrm>
            <a:off x="2933700" y="2438399"/>
            <a:ext cx="8770571" cy="4223657"/>
          </a:xfrm>
        </p:spPr>
        <p:txBody>
          <a:bodyPr>
            <a:normAutofit fontScale="70000" lnSpcReduction="20000"/>
          </a:bodyPr>
          <a:lstStyle/>
          <a:p>
            <a:pPr marL="0" indent="0">
              <a:buNone/>
            </a:pPr>
            <a:r>
              <a:rPr lang="en-US" dirty="0"/>
              <a:t>Instead of writing many </a:t>
            </a:r>
            <a:r>
              <a:rPr lang="en-US" dirty="0" err="1">
                <a:latin typeface="Courier New" panose="02070309020205020404" pitchFamily="49" charset="0"/>
                <a:cs typeface="Courier New" panose="02070309020205020404" pitchFamily="49" charset="0"/>
              </a:rPr>
              <a:t>if..else</a:t>
            </a:r>
            <a:r>
              <a:rPr lang="en-US" dirty="0"/>
              <a:t> statements, you can use the </a:t>
            </a:r>
            <a:r>
              <a:rPr lang="en-US" dirty="0">
                <a:latin typeface="Courier New" panose="02070309020205020404" pitchFamily="49" charset="0"/>
                <a:cs typeface="Courier New" panose="02070309020205020404" pitchFamily="49" charset="0"/>
              </a:rPr>
              <a:t>switch</a:t>
            </a:r>
            <a:r>
              <a:rPr lang="en-US" dirty="0"/>
              <a:t> statement.</a:t>
            </a:r>
          </a:p>
          <a:p>
            <a:pPr marL="0" indent="0">
              <a:buNone/>
            </a:pPr>
            <a:r>
              <a:rPr lang="en-US" dirty="0" smtClean="0"/>
              <a:t>The </a:t>
            </a:r>
            <a:r>
              <a:rPr lang="en-US" dirty="0">
                <a:latin typeface="Courier New" panose="02070309020205020404" pitchFamily="49" charset="0"/>
                <a:cs typeface="Courier New" panose="02070309020205020404" pitchFamily="49" charset="0"/>
              </a:rPr>
              <a:t>switch</a:t>
            </a:r>
            <a:r>
              <a:rPr lang="en-US" dirty="0"/>
              <a:t> statement selects one of many code blocks to be executed</a:t>
            </a:r>
            <a:r>
              <a:rPr lang="en-US" dirty="0" smtClean="0"/>
              <a:t>:</a:t>
            </a:r>
          </a:p>
          <a:p>
            <a:pPr marL="0" indent="0">
              <a:buNone/>
            </a:pPr>
            <a:r>
              <a:rPr lang="en-US" b="1" dirty="0" smtClean="0">
                <a:solidFill>
                  <a:srgbClr val="7030A0"/>
                </a:solidFill>
              </a:rPr>
              <a:t>Syntax:</a:t>
            </a:r>
          </a:p>
          <a:p>
            <a:pPr marL="0" indent="0">
              <a:buNone/>
            </a:pPr>
            <a:r>
              <a:rPr lang="en-US" dirty="0"/>
              <a:t>switch(expression) {</a:t>
            </a:r>
          </a:p>
          <a:p>
            <a:pPr marL="0" indent="0">
              <a:buNone/>
            </a:pPr>
            <a:r>
              <a:rPr lang="en-US" dirty="0"/>
              <a:t>  case x:</a:t>
            </a:r>
          </a:p>
          <a:p>
            <a:pPr marL="0" indent="0">
              <a:buNone/>
            </a:pPr>
            <a:r>
              <a:rPr lang="en-US" dirty="0"/>
              <a:t>    // code block</a:t>
            </a:r>
          </a:p>
          <a:p>
            <a:pPr marL="0" indent="0">
              <a:buNone/>
            </a:pPr>
            <a:r>
              <a:rPr lang="en-US" dirty="0"/>
              <a:t>    break;</a:t>
            </a:r>
          </a:p>
          <a:p>
            <a:pPr marL="0" indent="0">
              <a:buNone/>
            </a:pPr>
            <a:r>
              <a:rPr lang="en-US" dirty="0"/>
              <a:t>  case y:</a:t>
            </a:r>
          </a:p>
          <a:p>
            <a:pPr marL="0" indent="0">
              <a:buNone/>
            </a:pPr>
            <a:r>
              <a:rPr lang="en-US" dirty="0"/>
              <a:t>    // code block</a:t>
            </a:r>
          </a:p>
          <a:p>
            <a:pPr marL="0" indent="0">
              <a:buNone/>
            </a:pPr>
            <a:r>
              <a:rPr lang="en-US" dirty="0"/>
              <a:t>    break;</a:t>
            </a:r>
          </a:p>
          <a:p>
            <a:pPr marL="0" indent="0">
              <a:buNone/>
            </a:pPr>
            <a:r>
              <a:rPr lang="en-US" dirty="0"/>
              <a:t>  default:</a:t>
            </a:r>
          </a:p>
          <a:p>
            <a:pPr marL="0" indent="0">
              <a:buNone/>
            </a:pPr>
            <a:r>
              <a:rPr lang="en-US" dirty="0"/>
              <a:t>    // code block</a:t>
            </a:r>
          </a:p>
          <a:p>
            <a:pPr marL="0" indent="0">
              <a:buNone/>
            </a:pPr>
            <a:r>
              <a:rPr lang="en-US" dirty="0"/>
              <a:t>}	</a:t>
            </a:r>
            <a:endParaRPr lang="en-IN" dirty="0"/>
          </a:p>
        </p:txBody>
      </p:sp>
    </p:spTree>
    <p:extLst>
      <p:ext uri="{BB962C8B-B14F-4D97-AF65-F5344CB8AC3E}">
        <p14:creationId xmlns:p14="http://schemas.microsoft.com/office/powerpoint/2010/main" val="2609344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 switch expression is evaluated once.</a:t>
            </a:r>
          </a:p>
          <a:p>
            <a:pPr>
              <a:buFont typeface="Wingdings" panose="05000000000000000000" pitchFamily="2" charset="2"/>
              <a:buChar char="§"/>
            </a:pPr>
            <a:r>
              <a:rPr lang="en-US" dirty="0"/>
              <a:t>The value of the expression is compared with the values of each case.</a:t>
            </a:r>
          </a:p>
          <a:p>
            <a:pPr>
              <a:buFont typeface="Wingdings" panose="05000000000000000000" pitchFamily="2" charset="2"/>
              <a:buChar char="§"/>
            </a:pPr>
            <a:r>
              <a:rPr lang="en-US" dirty="0"/>
              <a:t>If there is a match, the associated block of code is executed.</a:t>
            </a:r>
          </a:p>
          <a:p>
            <a:pPr>
              <a:buFont typeface="Wingdings" panose="05000000000000000000" pitchFamily="2" charset="2"/>
              <a:buChar char="§"/>
            </a:pPr>
            <a:r>
              <a:rPr lang="en-US" dirty="0"/>
              <a:t>The break and default keywords are </a:t>
            </a:r>
            <a:r>
              <a:rPr lang="en-US" dirty="0" smtClean="0"/>
              <a:t>optional</a:t>
            </a:r>
          </a:p>
          <a:p>
            <a:pPr marL="0" indent="0">
              <a:buNone/>
            </a:pPr>
            <a:r>
              <a:rPr lang="en-US" dirty="0" smtClean="0"/>
              <a:t>Note:</a:t>
            </a:r>
          </a:p>
          <a:p>
            <a:pPr marL="0" indent="0">
              <a:buNone/>
            </a:pPr>
            <a:r>
              <a:rPr lang="en-US" dirty="0" smtClean="0"/>
              <a:t>Break: this keyword is used to jump out of a loop/ to exit from a loop</a:t>
            </a:r>
            <a:endParaRPr lang="en-IN" dirty="0"/>
          </a:p>
        </p:txBody>
      </p:sp>
    </p:spTree>
    <p:extLst>
      <p:ext uri="{BB962C8B-B14F-4D97-AF65-F5344CB8AC3E}">
        <p14:creationId xmlns:p14="http://schemas.microsoft.com/office/powerpoint/2010/main" val="2218755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86846" y="117693"/>
            <a:ext cx="6844937" cy="6740307"/>
          </a:xfrm>
          <a:prstGeom prst="rect">
            <a:avLst/>
          </a:prstGeom>
          <a:noFill/>
        </p:spPr>
        <p:txBody>
          <a:bodyPr wrap="square" rtlCol="0">
            <a:spAutoFit/>
          </a:bodyPr>
          <a:lstStyle/>
          <a:p>
            <a:r>
              <a:rPr lang="en-IN" dirty="0" err="1"/>
              <a:t>int</a:t>
            </a:r>
            <a:r>
              <a:rPr lang="en-IN" dirty="0"/>
              <a:t> day = 4;</a:t>
            </a:r>
          </a:p>
          <a:p>
            <a:r>
              <a:rPr lang="en-IN" dirty="0"/>
              <a:t>switch (day) {</a:t>
            </a:r>
          </a:p>
          <a:p>
            <a:r>
              <a:rPr lang="en-IN" dirty="0"/>
              <a:t>  case 1:</a:t>
            </a:r>
          </a:p>
          <a:p>
            <a:r>
              <a:rPr lang="en-IN" dirty="0"/>
              <a:t>    </a:t>
            </a:r>
            <a:r>
              <a:rPr lang="en-IN" dirty="0" err="1"/>
              <a:t>System.out.println</a:t>
            </a:r>
            <a:r>
              <a:rPr lang="en-IN" dirty="0"/>
              <a:t>("Monday");</a:t>
            </a:r>
          </a:p>
          <a:p>
            <a:r>
              <a:rPr lang="en-IN" dirty="0"/>
              <a:t>    break;</a:t>
            </a:r>
          </a:p>
          <a:p>
            <a:r>
              <a:rPr lang="en-IN" dirty="0"/>
              <a:t>  case 2:</a:t>
            </a:r>
          </a:p>
          <a:p>
            <a:r>
              <a:rPr lang="en-IN" dirty="0"/>
              <a:t>    </a:t>
            </a:r>
            <a:r>
              <a:rPr lang="en-IN" dirty="0" err="1"/>
              <a:t>System.out.println</a:t>
            </a:r>
            <a:r>
              <a:rPr lang="en-IN" dirty="0"/>
              <a:t>("Tuesday");</a:t>
            </a:r>
          </a:p>
          <a:p>
            <a:r>
              <a:rPr lang="en-IN" dirty="0"/>
              <a:t>    break;</a:t>
            </a:r>
          </a:p>
          <a:p>
            <a:r>
              <a:rPr lang="en-IN" dirty="0"/>
              <a:t>  case 3:</a:t>
            </a:r>
          </a:p>
          <a:p>
            <a:r>
              <a:rPr lang="en-IN" dirty="0"/>
              <a:t>    </a:t>
            </a:r>
            <a:r>
              <a:rPr lang="en-IN" dirty="0" err="1"/>
              <a:t>System.out.println</a:t>
            </a:r>
            <a:r>
              <a:rPr lang="en-IN" dirty="0"/>
              <a:t>("Wednesday");</a:t>
            </a:r>
          </a:p>
          <a:p>
            <a:r>
              <a:rPr lang="en-IN" dirty="0"/>
              <a:t>    break;</a:t>
            </a:r>
          </a:p>
          <a:p>
            <a:r>
              <a:rPr lang="en-IN" dirty="0"/>
              <a:t>  case 4:</a:t>
            </a:r>
          </a:p>
          <a:p>
            <a:r>
              <a:rPr lang="en-IN" dirty="0"/>
              <a:t>    </a:t>
            </a:r>
            <a:r>
              <a:rPr lang="en-IN" dirty="0" err="1"/>
              <a:t>System.out.println</a:t>
            </a:r>
            <a:r>
              <a:rPr lang="en-IN" dirty="0"/>
              <a:t>("Thursday");</a:t>
            </a:r>
          </a:p>
          <a:p>
            <a:r>
              <a:rPr lang="en-IN" dirty="0"/>
              <a:t>    break;</a:t>
            </a:r>
          </a:p>
          <a:p>
            <a:r>
              <a:rPr lang="en-IN" dirty="0"/>
              <a:t>  case 5:</a:t>
            </a:r>
          </a:p>
          <a:p>
            <a:r>
              <a:rPr lang="en-IN" dirty="0"/>
              <a:t>    </a:t>
            </a:r>
            <a:r>
              <a:rPr lang="en-IN" dirty="0" err="1"/>
              <a:t>System.out.println</a:t>
            </a:r>
            <a:r>
              <a:rPr lang="en-IN" dirty="0"/>
              <a:t>("Friday");</a:t>
            </a:r>
          </a:p>
          <a:p>
            <a:r>
              <a:rPr lang="en-IN" dirty="0"/>
              <a:t>    break;</a:t>
            </a:r>
          </a:p>
          <a:p>
            <a:r>
              <a:rPr lang="en-IN" dirty="0"/>
              <a:t>  case 6:</a:t>
            </a:r>
          </a:p>
          <a:p>
            <a:r>
              <a:rPr lang="en-IN" dirty="0"/>
              <a:t>    </a:t>
            </a:r>
            <a:r>
              <a:rPr lang="en-IN" dirty="0" err="1"/>
              <a:t>System.out.println</a:t>
            </a:r>
            <a:r>
              <a:rPr lang="en-IN" dirty="0"/>
              <a:t>("Saturday");</a:t>
            </a:r>
          </a:p>
          <a:p>
            <a:r>
              <a:rPr lang="en-IN" dirty="0"/>
              <a:t>    break;</a:t>
            </a:r>
          </a:p>
          <a:p>
            <a:r>
              <a:rPr lang="en-IN" dirty="0"/>
              <a:t>  case 7:</a:t>
            </a:r>
          </a:p>
          <a:p>
            <a:r>
              <a:rPr lang="en-IN" dirty="0"/>
              <a:t>    </a:t>
            </a:r>
            <a:r>
              <a:rPr lang="en-IN" dirty="0" err="1"/>
              <a:t>System.out.println</a:t>
            </a:r>
            <a:r>
              <a:rPr lang="en-IN" dirty="0"/>
              <a:t>("Sunday");</a:t>
            </a:r>
          </a:p>
          <a:p>
            <a:r>
              <a:rPr lang="en-IN" dirty="0"/>
              <a:t>    break;</a:t>
            </a:r>
          </a:p>
          <a:p>
            <a:r>
              <a:rPr lang="en-IN" dirty="0"/>
              <a:t>}</a:t>
            </a:r>
          </a:p>
        </p:txBody>
      </p:sp>
    </p:spTree>
    <p:extLst>
      <p:ext uri="{BB962C8B-B14F-4D97-AF65-F5344CB8AC3E}">
        <p14:creationId xmlns:p14="http://schemas.microsoft.com/office/powerpoint/2010/main" val="378624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When the variable being switched on is equal to a case, the statements following that case will execute until a break statement is reached.</a:t>
            </a:r>
          </a:p>
          <a:p>
            <a:pPr marL="0" indent="0">
              <a:buNone/>
            </a:pPr>
            <a:r>
              <a:rPr lang="en-US" dirty="0" smtClean="0"/>
              <a:t>When break statement is reached, the switch terminates and the flow of control jumps to next line after the switch statement</a:t>
            </a:r>
          </a:p>
          <a:p>
            <a:pPr marL="0" indent="0">
              <a:buNone/>
            </a:pPr>
            <a:r>
              <a:rPr lang="en-US" dirty="0" smtClean="0"/>
              <a:t>Not every case needs to contain a break statement . If no break appears the flow of control will fall through to subsequent cases until a break is reached.</a:t>
            </a:r>
          </a:p>
          <a:p>
            <a:pPr marL="0" indent="0">
              <a:buNone/>
            </a:pPr>
            <a:endParaRPr lang="en-IN" dirty="0"/>
          </a:p>
        </p:txBody>
      </p:sp>
    </p:spTree>
    <p:extLst>
      <p:ext uri="{BB962C8B-B14F-4D97-AF65-F5344CB8AC3E}">
        <p14:creationId xmlns:p14="http://schemas.microsoft.com/office/powerpoint/2010/main" val="113908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case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 switch statement can have an optional default case.</a:t>
            </a:r>
          </a:p>
          <a:p>
            <a:pPr marL="0" indent="0">
              <a:buNone/>
            </a:pPr>
            <a:r>
              <a:rPr lang="en-US" dirty="0" smtClean="0"/>
              <a:t>The default case can  be used for performing a task when none of the cases is matched.</a:t>
            </a:r>
          </a:p>
          <a:p>
            <a:pPr marL="0" indent="0">
              <a:buNone/>
            </a:pPr>
            <a:r>
              <a:rPr lang="en-US" dirty="0" smtClean="0"/>
              <a:t>e.g. char hint =‘m’;</a:t>
            </a:r>
          </a:p>
          <a:p>
            <a:pPr marL="0" indent="0">
              <a:buNone/>
            </a:pPr>
            <a:r>
              <a:rPr lang="en-US" dirty="0" smtClean="0"/>
              <a:t>        switch(hint){</a:t>
            </a:r>
          </a:p>
          <a:p>
            <a:pPr marL="0" indent="0">
              <a:buNone/>
            </a:pPr>
            <a:r>
              <a:rPr lang="en-US" dirty="0" smtClean="0"/>
              <a:t>        case ‘a’: </a:t>
            </a:r>
            <a:r>
              <a:rPr lang="en-US" dirty="0" err="1" smtClean="0"/>
              <a:t>System.out.println</a:t>
            </a:r>
            <a:r>
              <a:rPr lang="en-US" dirty="0" smtClean="0"/>
              <a:t>(“Malik”);</a:t>
            </a:r>
          </a:p>
          <a:p>
            <a:pPr marL="0" indent="0">
              <a:buNone/>
            </a:pPr>
            <a:r>
              <a:rPr lang="en-US" dirty="0" smtClean="0"/>
              <a:t>         break;</a:t>
            </a:r>
          </a:p>
          <a:p>
            <a:pPr marL="0" indent="0">
              <a:buNone/>
            </a:pPr>
            <a:r>
              <a:rPr lang="en-US" dirty="0"/>
              <a:t> </a:t>
            </a:r>
            <a:r>
              <a:rPr lang="en-US" dirty="0" smtClean="0"/>
              <a:t>        case ‘z’: </a:t>
            </a:r>
            <a:r>
              <a:rPr lang="en-US" dirty="0" err="1" smtClean="0"/>
              <a:t>System.out.println</a:t>
            </a:r>
            <a:r>
              <a:rPr lang="en-US" dirty="0" smtClean="0"/>
              <a:t>(“</a:t>
            </a:r>
            <a:r>
              <a:rPr lang="en-US" dirty="0" err="1" smtClean="0"/>
              <a:t>Ayush</a:t>
            </a:r>
            <a:r>
              <a:rPr lang="en-US" dirty="0" smtClean="0"/>
              <a:t>”);</a:t>
            </a:r>
          </a:p>
          <a:p>
            <a:pPr marL="0" indent="0">
              <a:buNone/>
            </a:pPr>
            <a:r>
              <a:rPr lang="en-US" dirty="0"/>
              <a:t> </a:t>
            </a:r>
            <a:r>
              <a:rPr lang="en-US" dirty="0" smtClean="0"/>
              <a:t>        break;</a:t>
            </a:r>
          </a:p>
          <a:p>
            <a:pPr marL="0" indent="0">
              <a:buNone/>
            </a:pPr>
            <a:r>
              <a:rPr lang="en-US" dirty="0"/>
              <a:t> </a:t>
            </a:r>
            <a:r>
              <a:rPr lang="en-US" dirty="0" smtClean="0"/>
              <a:t>        default: </a:t>
            </a:r>
            <a:r>
              <a:rPr lang="en-US" dirty="0" err="1" smtClean="0"/>
              <a:t>System.out.println</a:t>
            </a:r>
            <a:r>
              <a:rPr lang="en-US" dirty="0" smtClean="0"/>
              <a:t>(“</a:t>
            </a:r>
            <a:r>
              <a:rPr lang="en-US" dirty="0" err="1" smtClean="0"/>
              <a:t>Chetan</a:t>
            </a:r>
            <a:r>
              <a:rPr lang="en-US" dirty="0" smtClean="0"/>
              <a:t>”);</a:t>
            </a:r>
          </a:p>
          <a:p>
            <a:pPr marL="0" indent="0">
              <a:buNone/>
            </a:pPr>
            <a:r>
              <a:rPr lang="en-US" dirty="0"/>
              <a:t> </a:t>
            </a:r>
            <a:r>
              <a:rPr lang="en-US" dirty="0" smtClean="0"/>
              <a:t>        }</a:t>
            </a:r>
          </a:p>
          <a:p>
            <a:pPr marL="0" indent="0">
              <a:buNone/>
            </a:pPr>
            <a:r>
              <a:rPr lang="en-US" dirty="0" smtClean="0"/>
              <a:t>Note: no break statement is needed in the default case as it is always the last statement in </a:t>
            </a:r>
            <a:r>
              <a:rPr lang="en-US" smtClean="0"/>
              <a:t>the switch.</a:t>
            </a:r>
            <a:endParaRPr lang="en-US" dirty="0" smtClean="0"/>
          </a:p>
          <a:p>
            <a:pPr marL="0" indent="0">
              <a:buNone/>
            </a:pPr>
            <a:endParaRPr lang="en-IN" dirty="0"/>
          </a:p>
        </p:txBody>
      </p:sp>
    </p:spTree>
    <p:extLst>
      <p:ext uri="{BB962C8B-B14F-4D97-AF65-F5344CB8AC3E}">
        <p14:creationId xmlns:p14="http://schemas.microsoft.com/office/powerpoint/2010/main" val="3510858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16583" y="3108960"/>
            <a:ext cx="6296248" cy="1580421"/>
          </a:xfrm>
        </p:spPr>
        <p:txBody>
          <a:bodyPr/>
          <a:lstStyle/>
          <a:p>
            <a:r>
              <a:rPr lang="en-US" dirty="0" smtClean="0"/>
              <a:t>Loops</a:t>
            </a:r>
            <a:endParaRPr lang="en-IN" dirty="0"/>
          </a:p>
        </p:txBody>
      </p:sp>
    </p:spTree>
    <p:extLst>
      <p:ext uri="{BB962C8B-B14F-4D97-AF65-F5344CB8AC3E}">
        <p14:creationId xmlns:p14="http://schemas.microsoft.com/office/powerpoint/2010/main" val="32329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IN"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t>Loops can execute a block of code as long as a specified condition is </a:t>
            </a:r>
            <a:r>
              <a:rPr lang="en-US" dirty="0" smtClean="0"/>
              <a:t>reached.</a:t>
            </a:r>
          </a:p>
          <a:p>
            <a:pPr>
              <a:buFont typeface="Arial" panose="020B0604020202020204" pitchFamily="34" charset="0"/>
              <a:buChar char="•"/>
            </a:pPr>
            <a:r>
              <a:rPr lang="en-US" dirty="0" smtClean="0"/>
              <a:t>They </a:t>
            </a:r>
            <a:r>
              <a:rPr lang="en-US" dirty="0"/>
              <a:t>are handy because they save time, reduce errors, and they make code more </a:t>
            </a:r>
            <a:r>
              <a:rPr lang="en-US" dirty="0" smtClean="0"/>
              <a:t>readable.</a:t>
            </a:r>
          </a:p>
          <a:p>
            <a:pPr>
              <a:buFont typeface="Arial" panose="020B0604020202020204" pitchFamily="34" charset="0"/>
              <a:buChar char="•"/>
            </a:pPr>
            <a:r>
              <a:rPr lang="en-US" dirty="0" smtClean="0"/>
              <a:t>The </a:t>
            </a:r>
            <a:r>
              <a:rPr lang="en-US" dirty="0"/>
              <a:t>while loop loops through a block of code as long as a specified condition is true</a:t>
            </a:r>
            <a:r>
              <a:rPr lang="en-US" dirty="0" smtClean="0"/>
              <a:t>:</a:t>
            </a:r>
          </a:p>
          <a:p>
            <a:pPr marL="0" indent="0">
              <a:buNone/>
            </a:pPr>
            <a:r>
              <a:rPr lang="en-US" dirty="0" smtClean="0">
                <a:solidFill>
                  <a:srgbClr val="FF0000"/>
                </a:solidFill>
              </a:rPr>
              <a:t>Syntax:</a:t>
            </a:r>
          </a:p>
          <a:p>
            <a:pPr marL="0" indent="0">
              <a:buNone/>
            </a:pPr>
            <a:r>
              <a:rPr lang="en-US" dirty="0">
                <a:solidFill>
                  <a:schemeClr val="tx1">
                    <a:lumMod val="75000"/>
                    <a:lumOff val="25000"/>
                  </a:schemeClr>
                </a:solidFill>
              </a:rPr>
              <a:t>w</a:t>
            </a:r>
            <a:r>
              <a:rPr lang="en-US" dirty="0" smtClean="0">
                <a:solidFill>
                  <a:schemeClr val="tx1">
                    <a:lumMod val="75000"/>
                    <a:lumOff val="25000"/>
                  </a:schemeClr>
                </a:solidFill>
              </a:rPr>
              <a:t>hile(condition){</a:t>
            </a:r>
          </a:p>
          <a:p>
            <a:pPr marL="0" indent="0">
              <a:buNone/>
            </a:pPr>
            <a:r>
              <a:rPr lang="en-US" dirty="0" smtClean="0">
                <a:solidFill>
                  <a:schemeClr val="tx1">
                    <a:lumMod val="75000"/>
                    <a:lumOff val="25000"/>
                  </a:schemeClr>
                </a:solidFill>
              </a:rPr>
              <a:t>           </a:t>
            </a:r>
            <a:r>
              <a:rPr lang="en-US" i="1" dirty="0" smtClean="0">
                <a:solidFill>
                  <a:schemeClr val="tx1">
                    <a:lumMod val="75000"/>
                    <a:lumOff val="25000"/>
                  </a:schemeClr>
                </a:solidFill>
              </a:rPr>
              <a:t>//code to execute</a:t>
            </a:r>
            <a:endParaRPr lang="en-US" dirty="0" smtClean="0">
              <a:solidFill>
                <a:schemeClr val="tx1">
                  <a:lumMod val="75000"/>
                  <a:lumOff val="25000"/>
                </a:schemeClr>
              </a:solidFill>
            </a:endParaRPr>
          </a:p>
          <a:p>
            <a:pPr marL="0" indent="0">
              <a:buNone/>
            </a:pPr>
            <a:r>
              <a:rPr lang="en-US" dirty="0" smtClean="0">
                <a:solidFill>
                  <a:schemeClr val="tx1">
                    <a:lumMod val="75000"/>
                    <a:lumOff val="25000"/>
                  </a:schemeClr>
                </a:solidFill>
              </a:rPr>
              <a:t>}</a:t>
            </a:r>
            <a:endParaRPr lang="en-IN" dirty="0">
              <a:solidFill>
                <a:schemeClr val="tx1">
                  <a:lumMod val="75000"/>
                  <a:lumOff val="25000"/>
                </a:schemeClr>
              </a:solidFill>
            </a:endParaRPr>
          </a:p>
        </p:txBody>
      </p:sp>
    </p:spTree>
    <p:extLst>
      <p:ext uri="{BB962C8B-B14F-4D97-AF65-F5344CB8AC3E}">
        <p14:creationId xmlns:p14="http://schemas.microsoft.com/office/powerpoint/2010/main" val="46470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IN" dirty="0"/>
          </a:p>
        </p:txBody>
      </p:sp>
      <p:sp>
        <p:nvSpPr>
          <p:cNvPr id="3" name="Content Placeholder 2"/>
          <p:cNvSpPr>
            <a:spLocks noGrp="1"/>
          </p:cNvSpPr>
          <p:nvPr>
            <p:ph idx="1"/>
          </p:nvPr>
        </p:nvSpPr>
        <p:spPr/>
        <p:txBody>
          <a:bodyPr/>
          <a:lstStyle/>
          <a:p>
            <a:pPr marL="0" indent="0" fontAlgn="base">
              <a:buNone/>
            </a:pPr>
            <a:r>
              <a:rPr lang="en-US" dirty="0"/>
              <a:t>Write a program which does the following</a:t>
            </a:r>
          </a:p>
          <a:p>
            <a:pPr fontAlgn="base">
              <a:buFont typeface="Arial" panose="020B0604020202020204" pitchFamily="34" charset="0"/>
              <a:buChar char="•"/>
            </a:pPr>
            <a:r>
              <a:rPr lang="en-US" dirty="0"/>
              <a:t>Declare a variable </a:t>
            </a:r>
            <a:r>
              <a:rPr lang="en-US" i="1" dirty="0" smtClean="0"/>
              <a:t>a</a:t>
            </a:r>
            <a:r>
              <a:rPr lang="en-US" dirty="0"/>
              <a:t> and </a:t>
            </a:r>
            <a:r>
              <a:rPr lang="en-US" dirty="0" smtClean="0"/>
              <a:t>initialize </a:t>
            </a:r>
            <a:r>
              <a:rPr lang="en-US" dirty="0"/>
              <a:t>it to 0</a:t>
            </a:r>
          </a:p>
          <a:p>
            <a:pPr fontAlgn="base">
              <a:buFont typeface="Arial" panose="020B0604020202020204" pitchFamily="34" charset="0"/>
              <a:buChar char="•"/>
            </a:pPr>
            <a:r>
              <a:rPr lang="en-US" dirty="0"/>
              <a:t>Use the syntax above to create a loop, output the following to the console</a:t>
            </a:r>
          </a:p>
          <a:p>
            <a:pPr lvl="1" fontAlgn="base">
              <a:buFont typeface="Arial" panose="020B0604020202020204" pitchFamily="34" charset="0"/>
              <a:buChar char="•"/>
            </a:pPr>
            <a:r>
              <a:rPr lang="en-US" dirty="0"/>
              <a:t>Print </a:t>
            </a:r>
            <a:r>
              <a:rPr lang="en-US" i="1" dirty="0" smtClean="0"/>
              <a:t>a</a:t>
            </a:r>
            <a:r>
              <a:rPr lang="en-US" dirty="0"/>
              <a:t> in separate lines as long as it is less than 7.</a:t>
            </a:r>
          </a:p>
          <a:p>
            <a:pPr lvl="1" fontAlgn="base">
              <a:buFont typeface="Arial" panose="020B0604020202020204" pitchFamily="34" charset="0"/>
              <a:buChar char="•"/>
            </a:pPr>
            <a:r>
              <a:rPr lang="en-US" dirty="0"/>
              <a:t>Increment </a:t>
            </a:r>
            <a:r>
              <a:rPr lang="en-US" i="1" dirty="0" smtClean="0"/>
              <a:t>a</a:t>
            </a:r>
            <a:r>
              <a:rPr lang="en-US" dirty="0"/>
              <a:t> by 1 in each iteration.</a:t>
            </a:r>
          </a:p>
          <a:p>
            <a:pPr marL="0" indent="0">
              <a:buNone/>
            </a:pPr>
            <a:endParaRPr lang="en-IN" dirty="0"/>
          </a:p>
        </p:txBody>
      </p:sp>
    </p:spTree>
    <p:extLst>
      <p:ext uri="{BB962C8B-B14F-4D97-AF65-F5344CB8AC3E}">
        <p14:creationId xmlns:p14="http://schemas.microsoft.com/office/powerpoint/2010/main" val="208629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IN" dirty="0"/>
          </a:p>
        </p:txBody>
      </p:sp>
      <p:sp>
        <p:nvSpPr>
          <p:cNvPr id="3" name="Content Placeholder 2"/>
          <p:cNvSpPr>
            <a:spLocks noGrp="1"/>
          </p:cNvSpPr>
          <p:nvPr>
            <p:ph idx="1"/>
          </p:nvPr>
        </p:nvSpPr>
        <p:spPr>
          <a:xfrm>
            <a:off x="1698171" y="2516777"/>
            <a:ext cx="9235391" cy="3651504"/>
          </a:xfrm>
        </p:spPr>
        <p:txBody>
          <a:bodyPr>
            <a:normAutofit fontScale="92500" lnSpcReduction="20000"/>
          </a:bodyPr>
          <a:lstStyle/>
          <a:p>
            <a:pPr marL="457200" indent="-457200">
              <a:buFont typeface="+mj-lt"/>
              <a:buAutoNum type="arabicPeriod"/>
            </a:pPr>
            <a:r>
              <a:rPr lang="en-US" dirty="0" smtClean="0"/>
              <a:t>Decision making based on logically </a:t>
            </a:r>
            <a:r>
              <a:rPr lang="en-US" b="1" dirty="0" smtClean="0">
                <a:solidFill>
                  <a:srgbClr val="FF0000"/>
                </a:solidFill>
              </a:rPr>
              <a:t>true</a:t>
            </a:r>
            <a:r>
              <a:rPr lang="en-US" dirty="0" smtClean="0"/>
              <a:t> or </a:t>
            </a:r>
            <a:r>
              <a:rPr lang="en-US" b="1" dirty="0" smtClean="0">
                <a:solidFill>
                  <a:srgbClr val="FF0000"/>
                </a:solidFill>
              </a:rPr>
              <a:t>false</a:t>
            </a:r>
            <a:r>
              <a:rPr lang="en-US" dirty="0" smtClean="0"/>
              <a:t> conditions</a:t>
            </a:r>
          </a:p>
          <a:p>
            <a:pPr marL="0" indent="0">
              <a:buNone/>
            </a:pPr>
            <a:r>
              <a:rPr lang="en-US" dirty="0" smtClean="0"/>
              <a:t>Conditional statements are used to perform different conditions. The </a:t>
            </a:r>
            <a:r>
              <a:rPr lang="en-US" b="1" dirty="0" smtClean="0">
                <a:solidFill>
                  <a:srgbClr val="00B050"/>
                </a:solidFill>
              </a:rPr>
              <a:t>if statement </a:t>
            </a:r>
            <a:r>
              <a:rPr lang="en-US" dirty="0" smtClean="0"/>
              <a:t>is one of the most frequently used conditional statement.</a:t>
            </a:r>
          </a:p>
          <a:p>
            <a:pPr marL="0" indent="0">
              <a:buNone/>
            </a:pPr>
            <a:r>
              <a:rPr lang="en-US" dirty="0" smtClean="0"/>
              <a:t>If the</a:t>
            </a:r>
            <a:r>
              <a:rPr lang="en-US" b="1" dirty="0" smtClean="0">
                <a:solidFill>
                  <a:srgbClr val="00B050"/>
                </a:solidFill>
              </a:rPr>
              <a:t> if </a:t>
            </a:r>
            <a:r>
              <a:rPr lang="en-US" dirty="0" smtClean="0"/>
              <a:t>statement’s condition expression evaluates to true, the block of code inside the if statement is executed. If vale is false the set of code after the end of if statement will be executed.</a:t>
            </a:r>
          </a:p>
          <a:p>
            <a:pPr marL="0" indent="0">
              <a:buNone/>
            </a:pPr>
            <a:r>
              <a:rPr lang="en-US" b="1" dirty="0" smtClean="0">
                <a:solidFill>
                  <a:srgbClr val="7030A0"/>
                </a:solidFill>
              </a:rPr>
              <a:t>Syntax:</a:t>
            </a:r>
          </a:p>
          <a:p>
            <a:pPr marL="0" indent="0">
              <a:buNone/>
            </a:pPr>
            <a:r>
              <a:rPr lang="en-US" b="1" dirty="0" smtClean="0">
                <a:solidFill>
                  <a:srgbClr val="002060"/>
                </a:solidFill>
              </a:rPr>
              <a:t>If</a:t>
            </a:r>
            <a:r>
              <a:rPr lang="en-US" b="1" dirty="0" smtClean="0">
                <a:solidFill>
                  <a:schemeClr val="accent4">
                    <a:lumMod val="50000"/>
                  </a:schemeClr>
                </a:solidFill>
              </a:rPr>
              <a:t>(statement) {</a:t>
            </a:r>
            <a:endParaRPr lang="en-US" b="1" dirty="0">
              <a:solidFill>
                <a:schemeClr val="accent4">
                  <a:lumMod val="50000"/>
                </a:schemeClr>
              </a:solidFill>
            </a:endParaRPr>
          </a:p>
          <a:p>
            <a:pPr marL="0" indent="0">
              <a:buNone/>
            </a:pPr>
            <a:r>
              <a:rPr lang="en-US" b="1" i="1" dirty="0" smtClean="0">
                <a:solidFill>
                  <a:schemeClr val="accent4">
                    <a:lumMod val="50000"/>
                  </a:schemeClr>
                </a:solidFill>
              </a:rPr>
              <a:t>// executes when condition is true</a:t>
            </a:r>
          </a:p>
          <a:p>
            <a:pPr marL="0" indent="0">
              <a:buNone/>
            </a:pPr>
            <a:r>
              <a:rPr lang="en-US" b="1" i="1" dirty="0">
                <a:solidFill>
                  <a:schemeClr val="accent4">
                    <a:lumMod val="50000"/>
                  </a:schemeClr>
                </a:solidFill>
              </a:rPr>
              <a:t>}</a:t>
            </a:r>
            <a:endParaRPr lang="en-US" b="1" i="1" dirty="0" smtClean="0">
              <a:solidFill>
                <a:schemeClr val="accent4">
                  <a:lumMod val="50000"/>
                </a:schemeClr>
              </a:solidFill>
            </a:endParaRPr>
          </a:p>
          <a:p>
            <a:pPr marL="0" indent="0">
              <a:buNone/>
            </a:pPr>
            <a:endParaRPr lang="en-IN" dirty="0">
              <a:solidFill>
                <a:srgbClr val="00B050"/>
              </a:solidFill>
            </a:endParaRPr>
          </a:p>
        </p:txBody>
      </p:sp>
      <p:sp>
        <p:nvSpPr>
          <p:cNvPr id="4" name="TextBox 3"/>
          <p:cNvSpPr txBox="1"/>
          <p:nvPr/>
        </p:nvSpPr>
        <p:spPr>
          <a:xfrm>
            <a:off x="6315866" y="4342529"/>
            <a:ext cx="4617696" cy="230832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solidFill>
                  <a:schemeClr val="tx1"/>
                </a:solidFill>
              </a:rPr>
              <a:t>Any of the following comparison operators are used to form condition</a:t>
            </a:r>
          </a:p>
          <a:p>
            <a:pPr marL="285750" indent="-285750">
              <a:buFont typeface="Arial" panose="020B0604020202020204" pitchFamily="34" charset="0"/>
              <a:buChar char="•"/>
            </a:pPr>
            <a:r>
              <a:rPr lang="en-US" dirty="0" smtClean="0">
                <a:solidFill>
                  <a:schemeClr val="tx1"/>
                </a:solidFill>
              </a:rPr>
              <a:t>&lt; less than</a:t>
            </a:r>
          </a:p>
          <a:p>
            <a:pPr marL="285750" indent="-285750">
              <a:buFont typeface="Arial" panose="020B0604020202020204" pitchFamily="34" charset="0"/>
              <a:buChar char="•"/>
            </a:pPr>
            <a:r>
              <a:rPr lang="en-US" dirty="0" smtClean="0">
                <a:solidFill>
                  <a:schemeClr val="tx1"/>
                </a:solidFill>
              </a:rPr>
              <a:t>&gt; greater than</a:t>
            </a:r>
          </a:p>
          <a:p>
            <a:pPr marL="285750" indent="-285750">
              <a:buFont typeface="Arial" panose="020B0604020202020204" pitchFamily="34" charset="0"/>
              <a:buChar char="•"/>
            </a:pPr>
            <a:r>
              <a:rPr lang="en-US" dirty="0" smtClean="0">
                <a:solidFill>
                  <a:schemeClr val="tx1"/>
                </a:solidFill>
              </a:rPr>
              <a:t>!= not equal to</a:t>
            </a:r>
          </a:p>
          <a:p>
            <a:pPr marL="285750" indent="-285750">
              <a:buFont typeface="Arial" panose="020B0604020202020204" pitchFamily="34" charset="0"/>
              <a:buChar char="•"/>
            </a:pPr>
            <a:r>
              <a:rPr lang="en-US" dirty="0" smtClean="0">
                <a:solidFill>
                  <a:schemeClr val="tx1"/>
                </a:solidFill>
              </a:rPr>
              <a:t>== equal to</a:t>
            </a:r>
          </a:p>
          <a:p>
            <a:pPr marL="285750" indent="-285750">
              <a:buFont typeface="Arial" panose="020B0604020202020204" pitchFamily="34" charset="0"/>
              <a:buChar char="•"/>
            </a:pPr>
            <a:r>
              <a:rPr lang="en-US" dirty="0" smtClean="0">
                <a:solidFill>
                  <a:schemeClr val="tx1"/>
                </a:solidFill>
              </a:rPr>
              <a:t>&lt;= less than or equal to</a:t>
            </a:r>
          </a:p>
          <a:p>
            <a:pPr marL="285750" indent="-285750">
              <a:buFont typeface="Arial" panose="020B0604020202020204" pitchFamily="34" charset="0"/>
              <a:buChar char="•"/>
            </a:pPr>
            <a:r>
              <a:rPr lang="en-US" dirty="0" smtClean="0">
                <a:solidFill>
                  <a:schemeClr val="tx1"/>
                </a:solidFill>
              </a:rPr>
              <a:t>&gt;= greater than or equal to</a:t>
            </a:r>
            <a:endParaRPr lang="en-IN" dirty="0">
              <a:solidFill>
                <a:schemeClr val="tx1"/>
              </a:solidFill>
            </a:endParaRPr>
          </a:p>
        </p:txBody>
      </p:sp>
    </p:spTree>
    <p:extLst>
      <p:ext uri="{BB962C8B-B14F-4D97-AF65-F5344CB8AC3E}">
        <p14:creationId xmlns:p14="http://schemas.microsoft.com/office/powerpoint/2010/main" val="387596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 Loop</a:t>
            </a:r>
            <a:endParaRPr lang="en-IN" dirty="0"/>
          </a:p>
        </p:txBody>
      </p:sp>
      <p:sp>
        <p:nvSpPr>
          <p:cNvPr id="3" name="Content Placeholder 2"/>
          <p:cNvSpPr>
            <a:spLocks noGrp="1"/>
          </p:cNvSpPr>
          <p:nvPr>
            <p:ph idx="1"/>
          </p:nvPr>
        </p:nvSpPr>
        <p:spPr/>
        <p:txBody>
          <a:bodyPr/>
          <a:lstStyle/>
          <a:p>
            <a:pPr marL="0" indent="0" fontAlgn="base">
              <a:buNone/>
            </a:pPr>
            <a:r>
              <a:rPr lang="en-US" dirty="0"/>
              <a:t>Write a program which does the following</a:t>
            </a:r>
          </a:p>
          <a:p>
            <a:pPr fontAlgn="base">
              <a:buFont typeface="Arial" panose="020B0604020202020204" pitchFamily="34" charset="0"/>
              <a:buChar char="•"/>
            </a:pPr>
            <a:r>
              <a:rPr lang="en-US" dirty="0"/>
              <a:t>Declare a variable </a:t>
            </a:r>
            <a:r>
              <a:rPr lang="en-US" i="1" dirty="0" err="1" smtClean="0">
                <a:solidFill>
                  <a:srgbClr val="FF0000"/>
                </a:solidFill>
              </a:rPr>
              <a:t>num</a:t>
            </a:r>
            <a:r>
              <a:rPr lang="en-US" dirty="0"/>
              <a:t> and store a user defined input from the console in it</a:t>
            </a:r>
          </a:p>
          <a:p>
            <a:pPr fontAlgn="base">
              <a:buFont typeface="Arial" panose="020B0604020202020204" pitchFamily="34" charset="0"/>
              <a:buChar char="•"/>
            </a:pPr>
            <a:r>
              <a:rPr lang="en-US" dirty="0"/>
              <a:t>Declare a variable </a:t>
            </a:r>
            <a:r>
              <a:rPr lang="en-US" i="1" dirty="0" smtClean="0">
                <a:solidFill>
                  <a:srgbClr val="FF0000"/>
                </a:solidFill>
              </a:rPr>
              <a:t>a</a:t>
            </a:r>
            <a:r>
              <a:rPr lang="en-US" dirty="0"/>
              <a:t> and </a:t>
            </a:r>
            <a:r>
              <a:rPr lang="en-US" dirty="0" smtClean="0">
                <a:solidFill>
                  <a:srgbClr val="FF0000"/>
                </a:solidFill>
              </a:rPr>
              <a:t>initialize</a:t>
            </a:r>
            <a:r>
              <a:rPr lang="en-US" dirty="0" smtClean="0"/>
              <a:t> </a:t>
            </a:r>
            <a:r>
              <a:rPr lang="en-US" dirty="0"/>
              <a:t>it to </a:t>
            </a:r>
            <a:r>
              <a:rPr lang="en-US" dirty="0">
                <a:solidFill>
                  <a:srgbClr val="FF0000"/>
                </a:solidFill>
              </a:rPr>
              <a:t>0</a:t>
            </a:r>
          </a:p>
          <a:p>
            <a:pPr fontAlgn="base">
              <a:buFont typeface="Arial" panose="020B0604020202020204" pitchFamily="34" charset="0"/>
              <a:buChar char="•"/>
            </a:pPr>
            <a:r>
              <a:rPr lang="en-US" dirty="0"/>
              <a:t>Use the syntax above to create a loop, output the following to the console</a:t>
            </a:r>
          </a:p>
          <a:p>
            <a:pPr lvl="1" fontAlgn="base">
              <a:buFont typeface="Arial" panose="020B0604020202020204" pitchFamily="34" charset="0"/>
              <a:buChar char="•"/>
            </a:pPr>
            <a:r>
              <a:rPr lang="en-US" dirty="0"/>
              <a:t>Print </a:t>
            </a:r>
            <a:r>
              <a:rPr lang="en-US" i="1" dirty="0" smtClean="0">
                <a:solidFill>
                  <a:srgbClr val="FF0000"/>
                </a:solidFill>
              </a:rPr>
              <a:t>a</a:t>
            </a:r>
            <a:r>
              <a:rPr lang="en-US" dirty="0"/>
              <a:t> in separate lines as long as it is less than </a:t>
            </a:r>
            <a:r>
              <a:rPr lang="en-US" i="1" dirty="0" smtClean="0">
                <a:solidFill>
                  <a:srgbClr val="FF0000"/>
                </a:solidFill>
              </a:rPr>
              <a:t>num</a:t>
            </a:r>
            <a:r>
              <a:rPr lang="en-US" dirty="0"/>
              <a:t>.</a:t>
            </a:r>
          </a:p>
          <a:p>
            <a:pPr lvl="1" fontAlgn="base">
              <a:buFont typeface="Arial" panose="020B0604020202020204" pitchFamily="34" charset="0"/>
              <a:buChar char="•"/>
            </a:pPr>
            <a:r>
              <a:rPr lang="en-US" dirty="0">
                <a:solidFill>
                  <a:srgbClr val="FF0000"/>
                </a:solidFill>
              </a:rPr>
              <a:t>Increment</a:t>
            </a:r>
            <a:r>
              <a:rPr lang="en-US" dirty="0"/>
              <a:t> </a:t>
            </a:r>
            <a:r>
              <a:rPr lang="en-US" i="1" dirty="0" smtClean="0"/>
              <a:t>a</a:t>
            </a:r>
            <a:r>
              <a:rPr lang="en-US" dirty="0"/>
              <a:t> by 1 in each iteration.</a:t>
            </a:r>
          </a:p>
          <a:p>
            <a:pPr marL="0" indent="0">
              <a:buNone/>
            </a:pPr>
            <a:endParaRPr lang="en-IN" dirty="0"/>
          </a:p>
        </p:txBody>
      </p:sp>
    </p:spTree>
    <p:extLst>
      <p:ext uri="{BB962C8B-B14F-4D97-AF65-F5344CB8AC3E}">
        <p14:creationId xmlns:p14="http://schemas.microsoft.com/office/powerpoint/2010/main" val="1293685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a:t>
            </a:r>
            <a:r>
              <a:rPr lang="en-US" b="1" dirty="0"/>
              <a:t>do/while</a:t>
            </a:r>
            <a:r>
              <a:rPr lang="en-US" dirty="0"/>
              <a:t> loop is a type of while loop.</a:t>
            </a:r>
            <a:br>
              <a:rPr lang="en-US" dirty="0"/>
            </a:br>
            <a:r>
              <a:rPr lang="en-US" dirty="0"/>
              <a:t>This loop will execute the code block once, before checking if the condition is true, then it will repeat the loop as long as the condition is true</a:t>
            </a:r>
            <a:r>
              <a:rPr lang="en-US" dirty="0" smtClean="0"/>
              <a:t>.</a:t>
            </a:r>
          </a:p>
          <a:p>
            <a:pPr marL="0" indent="0">
              <a:buNone/>
            </a:pPr>
            <a:r>
              <a:rPr lang="en-US" dirty="0"/>
              <a:t>e.g. class </a:t>
            </a:r>
            <a:r>
              <a:rPr lang="en-US" dirty="0" err="1" smtClean="0"/>
              <a:t>Demo_dowhile</a:t>
            </a:r>
            <a:r>
              <a:rPr lang="en-US" dirty="0" smtClean="0"/>
              <a:t> {</a:t>
            </a:r>
            <a:r>
              <a:rPr lang="en-US" dirty="0"/>
              <a:t>	</a:t>
            </a:r>
            <a:endParaRPr lang="en-US" dirty="0" smtClean="0"/>
          </a:p>
          <a:p>
            <a:pPr marL="0" indent="0">
              <a:buNone/>
            </a:pPr>
            <a:r>
              <a:rPr lang="en-US" dirty="0" smtClean="0"/>
              <a:t>public </a:t>
            </a:r>
            <a:r>
              <a:rPr lang="en-US" dirty="0"/>
              <a:t>static void main (String[] </a:t>
            </a:r>
            <a:r>
              <a:rPr lang="en-US" dirty="0" err="1"/>
              <a:t>args</a:t>
            </a:r>
            <a:r>
              <a:rPr lang="en-US" dirty="0" smtClean="0"/>
              <a:t>){</a:t>
            </a:r>
            <a:r>
              <a:rPr lang="en-US" dirty="0"/>
              <a:t>				</a:t>
            </a:r>
          </a:p>
          <a:p>
            <a:pPr marL="0" indent="0">
              <a:buNone/>
            </a:pPr>
            <a:r>
              <a:rPr lang="en-US" dirty="0" smtClean="0"/>
              <a:t>	</a:t>
            </a:r>
            <a:r>
              <a:rPr lang="en-US" dirty="0" err="1" smtClean="0"/>
              <a:t>int</a:t>
            </a:r>
            <a:r>
              <a:rPr lang="en-US" dirty="0" smtClean="0"/>
              <a:t> </a:t>
            </a:r>
            <a:r>
              <a:rPr lang="en-US" dirty="0" err="1"/>
              <a:t>i</a:t>
            </a:r>
            <a:r>
              <a:rPr lang="en-US" dirty="0"/>
              <a:t> = 0;		</a:t>
            </a:r>
            <a:endParaRPr lang="en-US" dirty="0" smtClean="0"/>
          </a:p>
          <a:p>
            <a:pPr marL="0" indent="0">
              <a:buNone/>
            </a:pPr>
            <a:r>
              <a:rPr lang="en-US" dirty="0"/>
              <a:t>	</a:t>
            </a:r>
            <a:r>
              <a:rPr lang="en-US" dirty="0" smtClean="0"/>
              <a:t>do</a:t>
            </a:r>
            <a:r>
              <a:rPr lang="en-US" dirty="0"/>
              <a:t>{		    </a:t>
            </a:r>
            <a:endParaRPr lang="en-US" dirty="0" smtClean="0"/>
          </a:p>
          <a:p>
            <a:pPr marL="0" indent="0">
              <a:buNone/>
            </a:pPr>
            <a:r>
              <a:rPr lang="en-US" dirty="0"/>
              <a:t>	</a:t>
            </a:r>
            <a:r>
              <a:rPr lang="en-US" dirty="0" smtClean="0"/>
              <a:t>	</a:t>
            </a:r>
            <a:r>
              <a:rPr lang="en-US" dirty="0" err="1" smtClean="0"/>
              <a:t>System.out.println</a:t>
            </a:r>
            <a:r>
              <a:rPr lang="en-US" dirty="0" smtClean="0"/>
              <a:t>(</a:t>
            </a:r>
            <a:r>
              <a:rPr lang="en-US" dirty="0" err="1" smtClean="0"/>
              <a:t>i</a:t>
            </a:r>
            <a:r>
              <a:rPr lang="en-US" dirty="0"/>
              <a:t>);		    </a:t>
            </a:r>
            <a:endParaRPr lang="en-US" dirty="0" smtClean="0"/>
          </a:p>
          <a:p>
            <a:pPr marL="0" indent="0">
              <a:buNone/>
            </a:pPr>
            <a:r>
              <a:rPr lang="en-US" dirty="0"/>
              <a:t>	</a:t>
            </a:r>
            <a:r>
              <a:rPr lang="en-US" dirty="0" smtClean="0"/>
              <a:t>	</a:t>
            </a:r>
            <a:r>
              <a:rPr lang="en-US" dirty="0" err="1" smtClean="0"/>
              <a:t>i</a:t>
            </a:r>
            <a:r>
              <a:rPr lang="en-US" dirty="0"/>
              <a:t>++;		</a:t>
            </a:r>
            <a:endParaRPr lang="en-US" dirty="0" smtClean="0"/>
          </a:p>
          <a:p>
            <a:pPr marL="0" indent="0">
              <a:buNone/>
            </a:pPr>
            <a:r>
              <a:rPr lang="en-US" dirty="0" smtClean="0"/>
              <a:t>}</a:t>
            </a:r>
            <a:r>
              <a:rPr lang="en-US" dirty="0"/>
              <a:t>		</a:t>
            </a:r>
            <a:endParaRPr lang="en-US" dirty="0" smtClean="0"/>
          </a:p>
          <a:p>
            <a:pPr marL="0" indent="0">
              <a:buNone/>
            </a:pPr>
            <a:r>
              <a:rPr lang="en-US" dirty="0" smtClean="0"/>
              <a:t>while(</a:t>
            </a:r>
            <a:r>
              <a:rPr lang="en-US" dirty="0" err="1" smtClean="0"/>
              <a:t>i</a:t>
            </a:r>
            <a:r>
              <a:rPr lang="en-US" dirty="0" smtClean="0"/>
              <a:t> </a:t>
            </a:r>
            <a:r>
              <a:rPr lang="en-US" dirty="0"/>
              <a:t>&lt; 6);			</a:t>
            </a:r>
            <a:endParaRPr lang="en-US" dirty="0" smtClean="0"/>
          </a:p>
          <a:p>
            <a:pPr marL="0" indent="0">
              <a:buNone/>
            </a:pPr>
            <a:r>
              <a:rPr lang="en-US" dirty="0" smtClean="0"/>
              <a:t>}}</a:t>
            </a:r>
            <a:endParaRPr lang="en-IN" dirty="0"/>
          </a:p>
        </p:txBody>
      </p:sp>
    </p:spTree>
    <p:extLst>
      <p:ext uri="{BB962C8B-B14F-4D97-AF65-F5344CB8AC3E}">
        <p14:creationId xmlns:p14="http://schemas.microsoft.com/office/powerpoint/2010/main" val="31627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output?</a:t>
            </a:r>
            <a:endParaRPr lang="en-IN" dirty="0"/>
          </a:p>
        </p:txBody>
      </p:sp>
      <p:sp>
        <p:nvSpPr>
          <p:cNvPr id="3" name="Content Placeholder 2"/>
          <p:cNvSpPr>
            <a:spLocks noGrp="1"/>
          </p:cNvSpPr>
          <p:nvPr>
            <p:ph sz="half" idx="1"/>
          </p:nvPr>
        </p:nvSpPr>
        <p:spPr/>
        <p:txBody>
          <a:bodyPr>
            <a:normAutofit fontScale="85000" lnSpcReduction="20000"/>
          </a:bodyPr>
          <a:lstStyle/>
          <a:p>
            <a:pPr marL="0" indent="0">
              <a:buNone/>
            </a:pPr>
            <a:r>
              <a:rPr lang="en-IN" dirty="0"/>
              <a:t>class </a:t>
            </a:r>
            <a:r>
              <a:rPr lang="en-IN" dirty="0" err="1" smtClean="0"/>
              <a:t>ElementsCount</a:t>
            </a:r>
            <a:r>
              <a:rPr lang="en-IN" dirty="0" smtClean="0"/>
              <a:t> </a:t>
            </a:r>
            <a:r>
              <a:rPr lang="en-IN" dirty="0"/>
              <a:t>{</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int</a:t>
            </a:r>
            <a:r>
              <a:rPr lang="en-IN" dirty="0"/>
              <a:t> a = 4;</a:t>
            </a:r>
          </a:p>
          <a:p>
            <a:pPr marL="0" indent="0">
              <a:buNone/>
            </a:pPr>
            <a:r>
              <a:rPr lang="en-IN" dirty="0"/>
              <a:t>    </a:t>
            </a:r>
            <a:r>
              <a:rPr lang="en-IN" dirty="0" err="1"/>
              <a:t>int</a:t>
            </a:r>
            <a:r>
              <a:rPr lang="en-IN" dirty="0"/>
              <a:t> b = 1;</a:t>
            </a:r>
          </a:p>
          <a:p>
            <a:pPr marL="0" indent="0">
              <a:buNone/>
            </a:pPr>
            <a:r>
              <a:rPr lang="en-IN" dirty="0"/>
              <a:t>    while (a != b) {</a:t>
            </a:r>
          </a:p>
          <a:p>
            <a:pPr marL="0" indent="0">
              <a:buNone/>
            </a:pPr>
            <a:r>
              <a:rPr lang="en-IN" dirty="0"/>
              <a:t>      </a:t>
            </a:r>
            <a:r>
              <a:rPr lang="en-IN" dirty="0" err="1"/>
              <a:t>System.out.print</a:t>
            </a:r>
            <a:r>
              <a:rPr lang="en-IN" dirty="0"/>
              <a:t>(b + " ");</a:t>
            </a:r>
          </a:p>
          <a:p>
            <a:pPr marL="0" indent="0">
              <a:buNone/>
            </a:pPr>
            <a:r>
              <a:rPr lang="en-IN" dirty="0"/>
              <a:t>      b = b + 1;</a:t>
            </a:r>
          </a:p>
          <a:p>
            <a:pPr marL="0" indent="0">
              <a:buNone/>
            </a:pPr>
            <a:r>
              <a:rPr lang="en-IN" dirty="0"/>
              <a:t>    }</a:t>
            </a:r>
          </a:p>
          <a:p>
            <a:pPr marL="0" indent="0">
              <a:buNone/>
            </a:pPr>
            <a:r>
              <a:rPr lang="en-IN" dirty="0"/>
              <a:t>  }</a:t>
            </a:r>
          </a:p>
          <a:p>
            <a:pPr marL="0" indent="0">
              <a:buNone/>
            </a:pPr>
            <a:r>
              <a:rPr lang="en-IN" dirty="0"/>
              <a:t>}</a:t>
            </a:r>
          </a:p>
        </p:txBody>
      </p:sp>
      <p:sp>
        <p:nvSpPr>
          <p:cNvPr id="6" name="Content Placeholder 5"/>
          <p:cNvSpPr>
            <a:spLocks noGrp="1"/>
          </p:cNvSpPr>
          <p:nvPr>
            <p:ph sz="half" idx="2"/>
          </p:nvPr>
        </p:nvSpPr>
        <p:spPr/>
        <p:txBody>
          <a:bodyPr>
            <a:normAutofit fontScale="85000" lnSpcReduction="20000"/>
          </a:bodyPr>
          <a:lstStyle/>
          <a:p>
            <a:pPr marL="0" indent="0">
              <a:buNone/>
            </a:pPr>
            <a:r>
              <a:rPr lang="en-IN" dirty="0"/>
              <a:t>class </a:t>
            </a:r>
            <a:r>
              <a:rPr lang="en-IN" dirty="0" err="1"/>
              <a:t>Codechef</a:t>
            </a: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int</a:t>
            </a:r>
            <a:r>
              <a:rPr lang="en-IN" dirty="0"/>
              <a:t> a = 1;</a:t>
            </a:r>
          </a:p>
          <a:p>
            <a:pPr marL="0" indent="0">
              <a:buNone/>
            </a:pPr>
            <a:r>
              <a:rPr lang="en-IN" dirty="0"/>
              <a:t>    </a:t>
            </a:r>
            <a:r>
              <a:rPr lang="en-IN" dirty="0" err="1"/>
              <a:t>int</a:t>
            </a:r>
            <a:r>
              <a:rPr lang="en-IN" dirty="0"/>
              <a:t> b = 4;</a:t>
            </a:r>
          </a:p>
          <a:p>
            <a:pPr marL="0" indent="0">
              <a:buNone/>
            </a:pPr>
            <a:r>
              <a:rPr lang="en-IN" dirty="0"/>
              <a:t>    while (a != b) {</a:t>
            </a:r>
          </a:p>
          <a:p>
            <a:pPr marL="0" indent="0">
              <a:buNone/>
            </a:pPr>
            <a:r>
              <a:rPr lang="en-IN" dirty="0"/>
              <a:t>      </a:t>
            </a:r>
            <a:r>
              <a:rPr lang="en-IN" dirty="0" err="1"/>
              <a:t>System.out.print</a:t>
            </a:r>
            <a:r>
              <a:rPr lang="en-IN" dirty="0"/>
              <a:t>(b + " ");</a:t>
            </a:r>
          </a:p>
          <a:p>
            <a:pPr marL="0" indent="0">
              <a:buNone/>
            </a:pPr>
            <a:r>
              <a:rPr lang="en-IN" dirty="0"/>
              <a:t>      b = b + 1;</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13427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 loop</a:t>
            </a:r>
            <a:endParaRPr lang="en-IN" dirty="0"/>
          </a:p>
        </p:txBody>
      </p:sp>
      <p:sp>
        <p:nvSpPr>
          <p:cNvPr id="6" name="Content Placeholder 5"/>
          <p:cNvSpPr>
            <a:spLocks noGrp="1"/>
          </p:cNvSpPr>
          <p:nvPr>
            <p:ph idx="1"/>
          </p:nvPr>
        </p:nvSpPr>
        <p:spPr>
          <a:xfrm>
            <a:off x="1149532" y="2377439"/>
            <a:ext cx="10554740" cy="4258491"/>
          </a:xfrm>
        </p:spPr>
        <p:txBody>
          <a:bodyPr>
            <a:normAutofit fontScale="70000" lnSpcReduction="20000"/>
          </a:bodyPr>
          <a:lstStyle/>
          <a:p>
            <a:pPr marL="0" indent="0">
              <a:buNone/>
            </a:pPr>
            <a:r>
              <a:rPr lang="en-US" dirty="0"/>
              <a:t>When you know exactly how many times you want to loop through a block of code, use the '</a:t>
            </a:r>
            <a:r>
              <a:rPr lang="en-US" b="1" dirty="0"/>
              <a:t>for</a:t>
            </a:r>
            <a:r>
              <a:rPr lang="en-US" dirty="0"/>
              <a:t>' loop instead of a '</a:t>
            </a:r>
            <a:r>
              <a:rPr lang="en-US" b="1" dirty="0"/>
              <a:t>while</a:t>
            </a:r>
            <a:r>
              <a:rPr lang="en-US" dirty="0"/>
              <a:t>' loop</a:t>
            </a:r>
            <a:r>
              <a:rPr lang="en-US" dirty="0" smtClean="0"/>
              <a:t>:</a:t>
            </a:r>
          </a:p>
          <a:p>
            <a:pPr marL="0" indent="0">
              <a:buNone/>
            </a:pPr>
            <a:r>
              <a:rPr lang="en-US" dirty="0" smtClean="0">
                <a:solidFill>
                  <a:srgbClr val="FF0000"/>
                </a:solidFill>
              </a:rPr>
              <a:t>Syntax:</a:t>
            </a:r>
          </a:p>
          <a:p>
            <a:pPr marL="0" indent="0">
              <a:buNone/>
            </a:pPr>
            <a:r>
              <a:rPr lang="en-US" dirty="0" smtClean="0">
                <a:solidFill>
                  <a:schemeClr val="tx1">
                    <a:lumMod val="75000"/>
                    <a:lumOff val="25000"/>
                  </a:schemeClr>
                </a:solidFill>
              </a:rPr>
              <a:t>for </a:t>
            </a:r>
            <a:r>
              <a:rPr lang="en-US" dirty="0">
                <a:solidFill>
                  <a:schemeClr val="tx1">
                    <a:lumMod val="75000"/>
                    <a:lumOff val="25000"/>
                  </a:schemeClr>
                </a:solidFill>
              </a:rPr>
              <a:t>(statement 1; statement 2; statement 3) {</a:t>
            </a:r>
          </a:p>
          <a:p>
            <a:pPr marL="0" indent="0">
              <a:buNone/>
            </a:pPr>
            <a:r>
              <a:rPr lang="en-US" dirty="0">
                <a:solidFill>
                  <a:schemeClr val="tx1">
                    <a:lumMod val="75000"/>
                    <a:lumOff val="25000"/>
                  </a:schemeClr>
                </a:solidFill>
              </a:rPr>
              <a:t>        // code block to be executed</a:t>
            </a:r>
          </a:p>
          <a:p>
            <a:pPr marL="0" indent="0">
              <a:buNone/>
            </a:pPr>
            <a:r>
              <a:rPr lang="en-US" dirty="0">
                <a:solidFill>
                  <a:schemeClr val="tx1">
                    <a:lumMod val="75000"/>
                    <a:lumOff val="25000"/>
                  </a:schemeClr>
                </a:solidFill>
              </a:rPr>
              <a:t>        }</a:t>
            </a:r>
          </a:p>
          <a:p>
            <a:pPr marL="0" indent="0">
              <a:buNone/>
            </a:pPr>
            <a:r>
              <a:rPr lang="en-US" dirty="0">
                <a:solidFill>
                  <a:schemeClr val="tx1">
                    <a:lumMod val="75000"/>
                    <a:lumOff val="25000"/>
                  </a:schemeClr>
                </a:solidFill>
              </a:rPr>
              <a:t>Statement 1 is executed (one time) before the execution of the code block.</a:t>
            </a:r>
          </a:p>
          <a:p>
            <a:pPr marL="0" indent="0">
              <a:buNone/>
            </a:pPr>
            <a:r>
              <a:rPr lang="en-US" dirty="0">
                <a:solidFill>
                  <a:schemeClr val="tx1">
                    <a:lumMod val="75000"/>
                    <a:lumOff val="25000"/>
                  </a:schemeClr>
                </a:solidFill>
              </a:rPr>
              <a:t>Statement 2 defines the condition for executing the code block.</a:t>
            </a:r>
          </a:p>
          <a:p>
            <a:pPr marL="0" indent="0">
              <a:buNone/>
            </a:pPr>
            <a:r>
              <a:rPr lang="en-US" dirty="0">
                <a:solidFill>
                  <a:schemeClr val="tx1">
                    <a:lumMod val="75000"/>
                    <a:lumOff val="25000"/>
                  </a:schemeClr>
                </a:solidFill>
              </a:rPr>
              <a:t>Statement 3 is executed (every time) after the code block has been executed.</a:t>
            </a:r>
          </a:p>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Example</a:t>
            </a:r>
          </a:p>
          <a:p>
            <a:pPr marL="0" indent="0">
              <a:buNone/>
            </a:pPr>
            <a:r>
              <a:rPr lang="en-US" dirty="0">
                <a:solidFill>
                  <a:schemeClr val="tx1">
                    <a:lumMod val="75000"/>
                    <a:lumOff val="25000"/>
                  </a:schemeClr>
                </a:solidFill>
              </a:rPr>
              <a:t>    for (</a:t>
            </a:r>
            <a:r>
              <a:rPr lang="en-US" dirty="0" err="1">
                <a:solidFill>
                  <a:schemeClr val="tx1">
                    <a:lumMod val="75000"/>
                    <a:lumOff val="25000"/>
                  </a:schemeClr>
                </a:solidFill>
              </a:rPr>
              <a:t>int</a:t>
            </a:r>
            <a:r>
              <a:rPr lang="en-US" dirty="0">
                <a:solidFill>
                  <a:schemeClr val="tx1">
                    <a:lumMod val="75000"/>
                    <a:lumOff val="25000"/>
                  </a:schemeClr>
                </a:solidFill>
              </a:rPr>
              <a:t> </a:t>
            </a:r>
            <a:r>
              <a:rPr lang="en-US" dirty="0" err="1">
                <a:solidFill>
                  <a:schemeClr val="tx1">
                    <a:lumMod val="75000"/>
                    <a:lumOff val="25000"/>
                  </a:schemeClr>
                </a:solidFill>
              </a:rPr>
              <a:t>i</a:t>
            </a:r>
            <a:r>
              <a:rPr lang="en-US" dirty="0">
                <a:solidFill>
                  <a:schemeClr val="tx1">
                    <a:lumMod val="75000"/>
                    <a:lumOff val="25000"/>
                  </a:schemeClr>
                </a:solidFill>
              </a:rPr>
              <a:t> = 0; </a:t>
            </a:r>
            <a:r>
              <a:rPr lang="en-US" dirty="0" err="1">
                <a:solidFill>
                  <a:schemeClr val="tx1">
                    <a:lumMod val="75000"/>
                    <a:lumOff val="25000"/>
                  </a:schemeClr>
                </a:solidFill>
              </a:rPr>
              <a:t>i</a:t>
            </a:r>
            <a:r>
              <a:rPr lang="en-US" dirty="0">
                <a:solidFill>
                  <a:schemeClr val="tx1">
                    <a:lumMod val="75000"/>
                    <a:lumOff val="25000"/>
                  </a:schemeClr>
                </a:solidFill>
              </a:rPr>
              <a:t> &lt; 5; </a:t>
            </a:r>
            <a:r>
              <a:rPr lang="en-US" dirty="0" err="1">
                <a:solidFill>
                  <a:schemeClr val="tx1">
                    <a:lumMod val="75000"/>
                    <a:lumOff val="25000"/>
                  </a:schemeClr>
                </a:solidFill>
              </a:rPr>
              <a:t>i</a:t>
            </a:r>
            <a:r>
              <a:rPr lang="en-US" dirty="0">
                <a:solidFill>
                  <a:schemeClr val="tx1">
                    <a:lumMod val="75000"/>
                    <a:lumOff val="25000"/>
                  </a:schemeClr>
                </a:solidFill>
              </a:rPr>
              <a:t>++) </a:t>
            </a:r>
          </a:p>
          <a:p>
            <a:pPr marL="0" indent="0">
              <a:buNone/>
            </a:pPr>
            <a:r>
              <a:rPr lang="en-US" dirty="0">
                <a:solidFill>
                  <a:schemeClr val="tx1">
                    <a:lumMod val="75000"/>
                    <a:lumOff val="25000"/>
                  </a:schemeClr>
                </a:solidFill>
              </a:rPr>
              <a:t>      </a:t>
            </a:r>
            <a:r>
              <a:rPr lang="en-US" dirty="0" err="1">
                <a:solidFill>
                  <a:schemeClr val="tx1">
                    <a:lumMod val="75000"/>
                    <a:lumOff val="25000"/>
                  </a:schemeClr>
                </a:solidFill>
              </a:rPr>
              <a:t>System.out.print</a:t>
            </a:r>
            <a:r>
              <a:rPr lang="en-US" dirty="0">
                <a:solidFill>
                  <a:schemeClr val="tx1">
                    <a:lumMod val="75000"/>
                    <a:lumOff val="25000"/>
                  </a:schemeClr>
                </a:solidFill>
              </a:rPr>
              <a:t>(</a:t>
            </a:r>
            <a:r>
              <a:rPr lang="en-US" dirty="0" err="1">
                <a:solidFill>
                  <a:schemeClr val="tx1">
                    <a:lumMod val="75000"/>
                    <a:lumOff val="25000"/>
                  </a:schemeClr>
                </a:solidFill>
              </a:rPr>
              <a:t>i</a:t>
            </a:r>
            <a:r>
              <a:rPr lang="en-US" dirty="0">
                <a:solidFill>
                  <a:schemeClr val="tx1">
                    <a:lumMod val="75000"/>
                    <a:lumOff val="25000"/>
                  </a:schemeClr>
                </a:solidFill>
              </a:rPr>
              <a:t>);</a:t>
            </a:r>
          </a:p>
          <a:p>
            <a:pPr marL="0" indent="0">
              <a:buNone/>
            </a:pPr>
            <a:r>
              <a:rPr lang="en-US" dirty="0">
                <a:solidFill>
                  <a:schemeClr val="tx1">
                    <a:lumMod val="75000"/>
                    <a:lumOff val="25000"/>
                  </a:schemeClr>
                </a:solidFill>
              </a:rPr>
              <a:t>    }</a:t>
            </a:r>
            <a:endParaRPr lang="en-IN" dirty="0">
              <a:solidFill>
                <a:schemeClr val="tx1">
                  <a:lumMod val="75000"/>
                  <a:lumOff val="25000"/>
                </a:schemeClr>
              </a:solidFill>
            </a:endParaRPr>
          </a:p>
        </p:txBody>
      </p:sp>
    </p:spTree>
    <p:extLst>
      <p:ext uri="{BB962C8B-B14F-4D97-AF65-F5344CB8AC3E}">
        <p14:creationId xmlns:p14="http://schemas.microsoft.com/office/powerpoint/2010/main" val="68654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p:txBody>
          <a:bodyPr/>
          <a:lstStyle/>
          <a:p>
            <a:pPr marL="0" indent="0" fontAlgn="base">
              <a:buNone/>
            </a:pPr>
            <a:r>
              <a:rPr lang="en-US" dirty="0"/>
              <a:t>Write a program which does the following</a:t>
            </a:r>
          </a:p>
          <a:p>
            <a:pPr fontAlgn="base">
              <a:buFont typeface="Arial" panose="020B0604020202020204" pitchFamily="34" charset="0"/>
              <a:buChar char="•"/>
            </a:pPr>
            <a:r>
              <a:rPr lang="en-US" dirty="0"/>
              <a:t>Create a variable </a:t>
            </a:r>
            <a:r>
              <a:rPr lang="en-US" i="1" dirty="0" smtClean="0"/>
              <a:t>n</a:t>
            </a:r>
            <a:r>
              <a:rPr lang="en-US" dirty="0"/>
              <a:t> and store the user defined input from console in </a:t>
            </a:r>
            <a:r>
              <a:rPr lang="en-US" i="1" dirty="0" smtClean="0"/>
              <a:t>n</a:t>
            </a:r>
            <a:endParaRPr lang="en-US" dirty="0"/>
          </a:p>
          <a:p>
            <a:pPr fontAlgn="base">
              <a:buFont typeface="Arial" panose="020B0604020202020204" pitchFamily="34" charset="0"/>
              <a:buChar char="•"/>
            </a:pPr>
            <a:r>
              <a:rPr lang="en-US" dirty="0"/>
              <a:t>Output to the console the multiplication table for </a:t>
            </a:r>
            <a:r>
              <a:rPr lang="en-US" i="1" dirty="0" smtClean="0"/>
              <a:t>n</a:t>
            </a:r>
            <a:r>
              <a:rPr lang="en-US" dirty="0"/>
              <a:t> </a:t>
            </a:r>
            <a:r>
              <a:rPr lang="en-US" dirty="0" err="1"/>
              <a:t>upto</a:t>
            </a:r>
            <a:r>
              <a:rPr lang="en-US" dirty="0"/>
              <a:t> 10</a:t>
            </a:r>
          </a:p>
          <a:p>
            <a:pPr lvl="1" fontAlgn="base">
              <a:buFont typeface="Arial" panose="020B0604020202020204" pitchFamily="34" charset="0"/>
              <a:buChar char="•"/>
            </a:pPr>
            <a:r>
              <a:rPr lang="en-US" dirty="0"/>
              <a:t>In the previous module we manually entered each row of the table</a:t>
            </a:r>
          </a:p>
          <a:p>
            <a:pPr lvl="1" fontAlgn="base">
              <a:buFont typeface="Arial" panose="020B0604020202020204" pitchFamily="34" charset="0"/>
              <a:buChar char="•"/>
            </a:pPr>
            <a:r>
              <a:rPr lang="en-US" dirty="0"/>
              <a:t>In this problem - use </a:t>
            </a:r>
            <a:r>
              <a:rPr lang="en-US" b="1" dirty="0"/>
              <a:t>loops</a:t>
            </a:r>
            <a:r>
              <a:rPr lang="en-US" dirty="0"/>
              <a:t> to generate the </a:t>
            </a:r>
            <a:r>
              <a:rPr lang="en-US" dirty="0" smtClean="0"/>
              <a:t>table</a:t>
            </a:r>
          </a:p>
          <a:p>
            <a:pPr marL="320040" lvl="1" indent="0" fontAlgn="base">
              <a:buNone/>
            </a:pPr>
            <a:r>
              <a:rPr lang="en-US" dirty="0" smtClean="0">
                <a:solidFill>
                  <a:srgbClr val="FF0000"/>
                </a:solidFill>
              </a:rPr>
              <a:t>Note:</a:t>
            </a:r>
          </a:p>
          <a:p>
            <a:pPr marL="320040" lvl="1" indent="0" fontAlgn="base">
              <a:buNone/>
            </a:pPr>
            <a:r>
              <a:rPr lang="en-US" dirty="0" smtClean="0">
                <a:solidFill>
                  <a:srgbClr val="FF0000"/>
                </a:solidFill>
              </a:rPr>
              <a:t>The output should be in the form: ‘2 x 1 = 2’</a:t>
            </a:r>
            <a:endParaRPr lang="en-US" dirty="0">
              <a:solidFill>
                <a:srgbClr val="FF0000"/>
              </a:solidFill>
            </a:endParaRPr>
          </a:p>
          <a:p>
            <a:pPr marL="0" indent="0">
              <a:buNone/>
            </a:pPr>
            <a:endParaRPr lang="en-IN" dirty="0"/>
          </a:p>
        </p:txBody>
      </p:sp>
    </p:spTree>
    <p:extLst>
      <p:ext uri="{BB962C8B-B14F-4D97-AF65-F5344CB8AC3E}">
        <p14:creationId xmlns:p14="http://schemas.microsoft.com/office/powerpoint/2010/main" val="400829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a:t>
            </a:r>
            <a:endParaRPr lang="en-IN" dirty="0"/>
          </a:p>
        </p:txBody>
      </p:sp>
      <p:sp>
        <p:nvSpPr>
          <p:cNvPr id="3" name="Content Placeholder 2"/>
          <p:cNvSpPr>
            <a:spLocks noGrp="1"/>
          </p:cNvSpPr>
          <p:nvPr>
            <p:ph idx="1"/>
          </p:nvPr>
        </p:nvSpPr>
        <p:spPr/>
        <p:txBody>
          <a:bodyPr>
            <a:normAutofit/>
          </a:bodyPr>
          <a:lstStyle/>
          <a:p>
            <a:pPr marL="0" indent="0">
              <a:buNone/>
            </a:pPr>
            <a:r>
              <a:rPr lang="en-US" dirty="0"/>
              <a:t>Write a program that does the following</a:t>
            </a:r>
          </a:p>
          <a:p>
            <a:pPr marL="0" indent="0">
              <a:buNone/>
            </a:pPr>
            <a:r>
              <a:rPr lang="en-US" dirty="0" smtClean="0"/>
              <a:t>Declare </a:t>
            </a:r>
            <a:r>
              <a:rPr lang="en-US" dirty="0"/>
              <a:t>an integer variable </a:t>
            </a:r>
            <a:r>
              <a:rPr lang="en-US" dirty="0" err="1" smtClean="0">
                <a:solidFill>
                  <a:srgbClr val="FF0000"/>
                </a:solidFill>
              </a:rPr>
              <a:t>num</a:t>
            </a:r>
            <a:r>
              <a:rPr lang="en-US" dirty="0" smtClean="0"/>
              <a:t> </a:t>
            </a:r>
            <a:r>
              <a:rPr lang="en-US" dirty="0"/>
              <a:t>and </a:t>
            </a:r>
            <a:r>
              <a:rPr lang="en-US" dirty="0" smtClean="0"/>
              <a:t>initialize </a:t>
            </a:r>
            <a:r>
              <a:rPr lang="en-US" dirty="0"/>
              <a:t>it to a user defined input</a:t>
            </a:r>
          </a:p>
          <a:p>
            <a:pPr marL="0" indent="0">
              <a:buNone/>
            </a:pPr>
            <a:r>
              <a:rPr lang="en-US" dirty="0"/>
              <a:t>Output to the console the factorial of </a:t>
            </a:r>
            <a:r>
              <a:rPr lang="en-US" dirty="0" smtClean="0"/>
              <a:t>num.</a:t>
            </a:r>
            <a:endParaRPr lang="en-US" dirty="0"/>
          </a:p>
          <a:p>
            <a:pPr marL="0" indent="0">
              <a:buNone/>
            </a:pPr>
            <a:r>
              <a:rPr lang="en-US" dirty="0"/>
              <a:t>Remember to user 'loops' for this problem</a:t>
            </a:r>
          </a:p>
          <a:p>
            <a:pPr marL="0" indent="0">
              <a:buNone/>
            </a:pPr>
            <a:r>
              <a:rPr lang="en-US" dirty="0"/>
              <a:t>Factorial of a number n is the product of all the numbers from 1 to n</a:t>
            </a:r>
          </a:p>
          <a:p>
            <a:pPr marL="0" indent="0">
              <a:buNone/>
            </a:pPr>
            <a:r>
              <a:rPr lang="en-US" dirty="0"/>
              <a:t>Factorial of a number(n) = </a:t>
            </a:r>
            <a:r>
              <a:rPr lang="en-US" dirty="0" smtClean="0"/>
              <a:t>n</a:t>
            </a:r>
            <a:r>
              <a:rPr lang="en-US" dirty="0"/>
              <a:t>×(n−1)×...2×1</a:t>
            </a:r>
            <a:endParaRPr lang="en-IN" dirty="0"/>
          </a:p>
        </p:txBody>
      </p:sp>
    </p:spTree>
    <p:extLst>
      <p:ext uri="{BB962C8B-B14F-4D97-AF65-F5344CB8AC3E}">
        <p14:creationId xmlns:p14="http://schemas.microsoft.com/office/powerpoint/2010/main" val="3197696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have already seen the '</a:t>
            </a:r>
            <a:r>
              <a:rPr lang="en-US" b="1" dirty="0"/>
              <a:t>break</a:t>
            </a:r>
            <a:r>
              <a:rPr lang="en-US" dirty="0"/>
              <a:t>' statement used in an earlier module of this learning path.</a:t>
            </a:r>
            <a:br>
              <a:rPr lang="en-US" dirty="0"/>
            </a:br>
            <a:r>
              <a:rPr lang="en-US" dirty="0"/>
              <a:t>It was used to "jump out" of a switch statement.</a:t>
            </a:r>
            <a:br>
              <a:rPr lang="en-US" dirty="0"/>
            </a:br>
            <a:r>
              <a:rPr lang="en-US" dirty="0" smtClean="0"/>
              <a:t>The </a:t>
            </a:r>
            <a:r>
              <a:rPr lang="en-US" dirty="0"/>
              <a:t>'</a:t>
            </a:r>
            <a:r>
              <a:rPr lang="en-US" b="1" dirty="0"/>
              <a:t>break</a:t>
            </a:r>
            <a:r>
              <a:rPr lang="en-US" dirty="0"/>
              <a:t>' statement can also be used to jump out of a loop</a:t>
            </a:r>
            <a:r>
              <a:rPr lang="en-US" dirty="0" smtClean="0"/>
              <a:t>.</a:t>
            </a:r>
          </a:p>
          <a:p>
            <a:pPr marL="0" indent="0">
              <a:buNone/>
            </a:pPr>
            <a:r>
              <a:rPr lang="en-US" dirty="0" smtClean="0"/>
              <a:t>e.g. </a:t>
            </a:r>
          </a:p>
          <a:p>
            <a:pPr marL="0" indent="0">
              <a:buNone/>
            </a:pPr>
            <a:r>
              <a:rPr lang="nn-NO" dirty="0" smtClean="0"/>
              <a:t>for </a:t>
            </a:r>
            <a:r>
              <a:rPr lang="nn-NO" dirty="0"/>
              <a:t>(int i=0; i&lt;6; i++) {</a:t>
            </a:r>
          </a:p>
          <a:p>
            <a:pPr marL="0" indent="0">
              <a:buNone/>
            </a:pPr>
            <a:r>
              <a:rPr lang="nn-NO" dirty="0"/>
              <a:t>  if (i == 4) {</a:t>
            </a:r>
          </a:p>
          <a:p>
            <a:pPr marL="0" indent="0">
              <a:buNone/>
            </a:pPr>
            <a:r>
              <a:rPr lang="nn-NO" dirty="0"/>
              <a:t>    break;</a:t>
            </a:r>
          </a:p>
          <a:p>
            <a:pPr marL="0" indent="0">
              <a:buNone/>
            </a:pPr>
            <a:r>
              <a:rPr lang="nn-NO" dirty="0"/>
              <a:t>  }</a:t>
            </a:r>
          </a:p>
          <a:p>
            <a:pPr marL="0" indent="0">
              <a:buNone/>
            </a:pPr>
            <a:r>
              <a:rPr lang="nn-NO" dirty="0"/>
              <a:t>  System.out.println(i);</a:t>
            </a:r>
          </a:p>
          <a:p>
            <a:pPr marL="0" indent="0">
              <a:buNone/>
            </a:pPr>
            <a:r>
              <a:rPr lang="nn-NO" dirty="0" smtClean="0"/>
              <a:t>}</a:t>
            </a:r>
          </a:p>
          <a:p>
            <a:pPr marL="0" indent="0">
              <a:buNone/>
            </a:pPr>
            <a:r>
              <a:rPr lang="nn-NO" dirty="0" smtClean="0"/>
              <a:t>Output                     </a:t>
            </a:r>
            <a:r>
              <a:rPr lang="nn-NO" sz="2400" dirty="0" smtClean="0">
                <a:solidFill>
                  <a:srgbClr val="FF0000"/>
                </a:solidFill>
              </a:rPr>
              <a:t>?</a:t>
            </a:r>
            <a:endParaRPr lang="en-IN" sz="2400" dirty="0">
              <a:solidFill>
                <a:srgbClr val="FF0000"/>
              </a:solidFill>
            </a:endParaRPr>
          </a:p>
        </p:txBody>
      </p:sp>
      <p:cxnSp>
        <p:nvCxnSpPr>
          <p:cNvPr id="5" name="Straight Arrow Connector 4"/>
          <p:cNvCxnSpPr/>
          <p:nvPr/>
        </p:nvCxnSpPr>
        <p:spPr>
          <a:xfrm flipV="1">
            <a:off x="3749040" y="5891349"/>
            <a:ext cx="75764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379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Recall that '</a:t>
            </a:r>
            <a:r>
              <a:rPr lang="en-US" b="1" dirty="0"/>
              <a:t>break</a:t>
            </a:r>
            <a:r>
              <a:rPr lang="en-US" dirty="0"/>
              <a:t>' exit the loop entirely when its condition was met - ignoring all subsequent iterations.</a:t>
            </a:r>
            <a:br>
              <a:rPr lang="en-US" dirty="0"/>
            </a:br>
            <a:r>
              <a:rPr lang="en-US" dirty="0"/>
              <a:t>The '</a:t>
            </a:r>
            <a:r>
              <a:rPr lang="en-US" b="1" dirty="0"/>
              <a:t>continue</a:t>
            </a:r>
            <a:r>
              <a:rPr lang="en-US" dirty="0"/>
              <a:t>' statement skips one iteration (in the loop), if a specified condition occurs, and continues with the next iteration in the loop</a:t>
            </a:r>
            <a:r>
              <a:rPr lang="en-US" dirty="0" smtClean="0"/>
              <a:t>.</a:t>
            </a:r>
          </a:p>
          <a:p>
            <a:pPr marL="0" indent="0">
              <a:buNone/>
            </a:pPr>
            <a:r>
              <a:rPr lang="en-US" dirty="0" smtClean="0"/>
              <a:t>e.g.</a:t>
            </a:r>
          </a:p>
          <a:p>
            <a:pPr marL="0" indent="0">
              <a:buNone/>
            </a:pPr>
            <a:r>
              <a:rPr lang="nn-NO" dirty="0"/>
              <a:t>for (int i = 0; i &lt;= 12; i++){		    </a:t>
            </a:r>
            <a:endParaRPr lang="nn-NO" dirty="0" smtClean="0"/>
          </a:p>
          <a:p>
            <a:pPr marL="0" indent="0">
              <a:buNone/>
            </a:pPr>
            <a:r>
              <a:rPr lang="nn-NO" dirty="0"/>
              <a:t>	</a:t>
            </a:r>
            <a:r>
              <a:rPr lang="nn-NO" dirty="0" smtClean="0"/>
              <a:t>if(i </a:t>
            </a:r>
            <a:r>
              <a:rPr lang="nn-NO" dirty="0"/>
              <a:t>== </a:t>
            </a:r>
            <a:r>
              <a:rPr lang="nn-NO" dirty="0" smtClean="0"/>
              <a:t>5){</a:t>
            </a:r>
            <a:r>
              <a:rPr lang="nn-NO" dirty="0"/>
              <a:t>		        </a:t>
            </a:r>
            <a:endParaRPr lang="nn-NO" dirty="0" smtClean="0"/>
          </a:p>
          <a:p>
            <a:pPr marL="0" indent="0">
              <a:buNone/>
            </a:pPr>
            <a:r>
              <a:rPr lang="nn-NO" dirty="0"/>
              <a:t>	</a:t>
            </a:r>
            <a:r>
              <a:rPr lang="nn-NO" dirty="0" smtClean="0"/>
              <a:t>	continue</a:t>
            </a:r>
            <a:r>
              <a:rPr lang="nn-NO" dirty="0"/>
              <a:t>;		   </a:t>
            </a:r>
            <a:endParaRPr lang="nn-NO" dirty="0" smtClean="0"/>
          </a:p>
          <a:p>
            <a:pPr marL="0" indent="0">
              <a:buNone/>
            </a:pPr>
            <a:r>
              <a:rPr lang="nn-NO" dirty="0" smtClean="0"/>
              <a:t> </a:t>
            </a:r>
            <a:r>
              <a:rPr lang="nn-NO" dirty="0"/>
              <a:t>}		   </a:t>
            </a:r>
            <a:endParaRPr lang="nn-NO" dirty="0" smtClean="0"/>
          </a:p>
          <a:p>
            <a:pPr marL="0" indent="0">
              <a:buNone/>
            </a:pPr>
            <a:r>
              <a:rPr lang="nn-NO" dirty="0" smtClean="0"/>
              <a:t> </a:t>
            </a:r>
            <a:r>
              <a:rPr lang="nn-NO" dirty="0"/>
              <a:t>System.out.println(i);		</a:t>
            </a:r>
            <a:endParaRPr lang="nn-NO" dirty="0" smtClean="0"/>
          </a:p>
          <a:p>
            <a:pPr marL="0" indent="0">
              <a:buNone/>
            </a:pPr>
            <a:r>
              <a:rPr lang="nn-NO" dirty="0" smtClean="0"/>
              <a:t>}</a:t>
            </a:r>
            <a:endParaRPr lang="en-IN" dirty="0"/>
          </a:p>
        </p:txBody>
      </p:sp>
    </p:spTree>
    <p:extLst>
      <p:ext uri="{BB962C8B-B14F-4D97-AF65-F5344CB8AC3E}">
        <p14:creationId xmlns:p14="http://schemas.microsoft.com/office/powerpoint/2010/main" val="2590576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IN" dirty="0"/>
          </a:p>
        </p:txBody>
      </p:sp>
      <p:sp>
        <p:nvSpPr>
          <p:cNvPr id="3" name="Content Placeholder 2"/>
          <p:cNvSpPr>
            <a:spLocks noGrp="1"/>
          </p:cNvSpPr>
          <p:nvPr>
            <p:ph idx="1"/>
          </p:nvPr>
        </p:nvSpPr>
        <p:spPr/>
        <p:txBody>
          <a:bodyPr/>
          <a:lstStyle/>
          <a:p>
            <a:pPr marL="0" indent="0" fontAlgn="base">
              <a:buNone/>
            </a:pPr>
            <a:r>
              <a:rPr lang="en-US" dirty="0"/>
              <a:t>Write a program which does the following</a:t>
            </a:r>
          </a:p>
          <a:p>
            <a:pPr fontAlgn="base"/>
            <a:r>
              <a:rPr lang="en-US" dirty="0"/>
              <a:t>Declare a string array </a:t>
            </a:r>
            <a:r>
              <a:rPr lang="en-US" i="1" dirty="0" smtClean="0"/>
              <a:t>x</a:t>
            </a:r>
            <a:r>
              <a:rPr lang="en-US" dirty="0"/>
              <a:t> and </a:t>
            </a:r>
            <a:r>
              <a:rPr lang="en-US" dirty="0" smtClean="0"/>
              <a:t>initialize </a:t>
            </a:r>
            <a:r>
              <a:rPr lang="en-US" dirty="0"/>
              <a:t>it to letters of the word - 'CODING'</a:t>
            </a:r>
          </a:p>
          <a:p>
            <a:pPr fontAlgn="base"/>
            <a:r>
              <a:rPr lang="en-US" dirty="0"/>
              <a:t>Output the following to the console on separate lines</a:t>
            </a:r>
          </a:p>
          <a:p>
            <a:pPr lvl="1" fontAlgn="base"/>
            <a:r>
              <a:rPr lang="en-US" dirty="0"/>
              <a:t>Index number of each element in the array and the element itself</a:t>
            </a:r>
          </a:p>
          <a:p>
            <a:pPr marL="0" indent="0">
              <a:buNone/>
            </a:pPr>
            <a:endParaRPr lang="en-IN" dirty="0"/>
          </a:p>
        </p:txBody>
      </p:sp>
    </p:spTree>
    <p:extLst>
      <p:ext uri="{BB962C8B-B14F-4D97-AF65-F5344CB8AC3E}">
        <p14:creationId xmlns:p14="http://schemas.microsoft.com/office/powerpoint/2010/main" val="2035432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output?</a:t>
            </a:r>
            <a:endParaRPr lang="en-IN" dirty="0"/>
          </a:p>
        </p:txBody>
      </p:sp>
      <p:sp>
        <p:nvSpPr>
          <p:cNvPr id="3" name="Content Placeholder 2"/>
          <p:cNvSpPr>
            <a:spLocks noGrp="1"/>
          </p:cNvSpPr>
          <p:nvPr>
            <p:ph idx="1"/>
          </p:nvPr>
        </p:nvSpPr>
        <p:spPr/>
        <p:txBody>
          <a:bodyPr/>
          <a:lstStyle/>
          <a:p>
            <a:pPr marL="0" indent="0">
              <a:buNone/>
            </a:pPr>
            <a:r>
              <a:rPr lang="en-IN" dirty="0"/>
              <a:t>public class Main{    </a:t>
            </a:r>
            <a:endParaRPr lang="en-IN" dirty="0" smtClean="0"/>
          </a:p>
          <a:p>
            <a:pPr marL="0" indent="0">
              <a:buNone/>
            </a:pPr>
            <a:r>
              <a:rPr lang="en-IN" dirty="0" smtClean="0"/>
              <a:t>public </a:t>
            </a:r>
            <a:r>
              <a:rPr lang="en-IN" dirty="0"/>
              <a:t>static void main(String </a:t>
            </a:r>
            <a:r>
              <a:rPr lang="en-IN" dirty="0" err="1"/>
              <a:t>args</a:t>
            </a:r>
            <a:r>
              <a:rPr lang="en-IN" dirty="0"/>
              <a:t>[]){        </a:t>
            </a:r>
            <a:endParaRPr lang="en-IN" dirty="0" smtClean="0"/>
          </a:p>
          <a:p>
            <a:pPr marL="0" indent="0">
              <a:buNone/>
            </a:pPr>
            <a:r>
              <a:rPr lang="en-IN" dirty="0" smtClean="0"/>
              <a:t>for(</a:t>
            </a:r>
            <a:r>
              <a:rPr lang="en-IN" dirty="0" err="1" smtClean="0"/>
              <a:t>int</a:t>
            </a:r>
            <a:r>
              <a:rPr lang="en-IN" dirty="0" smtClean="0"/>
              <a:t> </a:t>
            </a:r>
            <a:r>
              <a:rPr lang="en-IN" dirty="0" err="1"/>
              <a:t>i</a:t>
            </a:r>
            <a:r>
              <a:rPr lang="en-IN" dirty="0"/>
              <a:t>=0; </a:t>
            </a:r>
            <a:r>
              <a:rPr lang="en-IN" dirty="0" err="1"/>
              <a:t>i</a:t>
            </a:r>
            <a:r>
              <a:rPr lang="en-IN" dirty="0"/>
              <a:t> &lt;= 5; </a:t>
            </a:r>
            <a:r>
              <a:rPr lang="en-IN" dirty="0" err="1"/>
              <a:t>i</a:t>
            </a:r>
            <a:r>
              <a:rPr lang="en-IN" dirty="0"/>
              <a:t> += 2){            </a:t>
            </a:r>
            <a:endParaRPr lang="en-IN" dirty="0" smtClean="0"/>
          </a:p>
          <a:p>
            <a:pPr marL="0" indent="0">
              <a:buNone/>
            </a:pPr>
            <a:r>
              <a:rPr lang="en-IN" dirty="0" err="1" smtClean="0"/>
              <a:t>System.out.println</a:t>
            </a:r>
            <a:r>
              <a:rPr lang="en-IN" dirty="0"/>
              <a:t>("Java");            </a:t>
            </a:r>
            <a:endParaRPr lang="en-IN" dirty="0" smtClean="0"/>
          </a:p>
          <a:p>
            <a:pPr marL="0" indent="0">
              <a:buNone/>
            </a:pPr>
            <a:r>
              <a:rPr lang="en-IN" dirty="0" smtClean="0"/>
              <a:t>if(</a:t>
            </a:r>
            <a:r>
              <a:rPr lang="en-IN" dirty="0" err="1" smtClean="0"/>
              <a:t>i</a:t>
            </a:r>
            <a:r>
              <a:rPr lang="en-IN" dirty="0" smtClean="0"/>
              <a:t> </a:t>
            </a:r>
            <a:r>
              <a:rPr lang="en-IN" dirty="0"/>
              <a:t>== 4){                </a:t>
            </a:r>
            <a:endParaRPr lang="en-IN" dirty="0" smtClean="0"/>
          </a:p>
          <a:p>
            <a:pPr marL="0" indent="0">
              <a:buNone/>
            </a:pPr>
            <a:r>
              <a:rPr lang="en-IN" dirty="0" smtClean="0"/>
              <a:t>break</a:t>
            </a:r>
            <a:r>
              <a:rPr lang="en-IN" dirty="0"/>
              <a:t>;            </a:t>
            </a:r>
            <a:endParaRPr lang="en-IN" dirty="0" smtClean="0"/>
          </a:p>
          <a:p>
            <a:pPr marL="0" indent="0">
              <a:buNone/>
            </a:pPr>
            <a:r>
              <a:rPr lang="en-IN" dirty="0" smtClean="0"/>
              <a:t>}                    </a:t>
            </a:r>
          </a:p>
          <a:p>
            <a:pPr marL="0" indent="0">
              <a:buNone/>
            </a:pPr>
            <a:r>
              <a:rPr lang="en-IN" dirty="0" smtClean="0"/>
              <a:t>}    </a:t>
            </a:r>
            <a:r>
              <a:rPr lang="en-IN" dirty="0"/>
              <a:t>} }</a:t>
            </a:r>
          </a:p>
        </p:txBody>
      </p:sp>
    </p:spTree>
    <p:extLst>
      <p:ext uri="{BB962C8B-B14F-4D97-AF65-F5344CB8AC3E}">
        <p14:creationId xmlns:p14="http://schemas.microsoft.com/office/powerpoint/2010/main" val="197566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0"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x = 92;</a:t>
            </a:r>
          </a:p>
          <a:p>
            <a:pPr marL="0" indent="0">
              <a:buNone/>
            </a:pPr>
            <a:r>
              <a:rPr lang="en-US" dirty="0" smtClean="0"/>
              <a:t> </a:t>
            </a:r>
            <a:r>
              <a:rPr lang="en-US" dirty="0" smtClean="0">
                <a:latin typeface="Courier New" panose="02070309020205020404" pitchFamily="49" charset="0"/>
                <a:cs typeface="Courier New" panose="02070309020205020404" pitchFamily="49" charset="0"/>
              </a:rPr>
              <a:t>if(x&lt;100){</a:t>
            </a:r>
          </a:p>
          <a:p>
            <a:pPr marL="0" indent="0">
              <a:buNone/>
            </a:pP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(“The number is less than 100”);</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cs typeface="Courier New" panose="02070309020205020404" pitchFamily="49" charset="0"/>
              </a:rPr>
              <a:t>Remember that you need to use two equal signs</a:t>
            </a:r>
            <a:r>
              <a:rPr lang="en-US" dirty="0" smtClean="0">
                <a:solidFill>
                  <a:srgbClr val="FF0000"/>
                </a:solidFill>
                <a:cs typeface="Courier New" panose="02070309020205020404" pitchFamily="49" charset="0"/>
              </a:rPr>
              <a:t>(==)</a:t>
            </a:r>
            <a:r>
              <a:rPr lang="en-US" dirty="0" smtClean="0">
                <a:cs typeface="Courier New" panose="02070309020205020404" pitchFamily="49" charset="0"/>
              </a:rPr>
              <a:t> to test for equality, since single</a:t>
            </a:r>
            <a:r>
              <a:rPr lang="en-US" dirty="0" smtClean="0">
                <a:solidFill>
                  <a:srgbClr val="FF0000"/>
                </a:solidFill>
                <a:cs typeface="Courier New" panose="02070309020205020404" pitchFamily="49" charset="0"/>
              </a:rPr>
              <a:t>(=)</a:t>
            </a:r>
            <a:r>
              <a:rPr lang="en-US" dirty="0" smtClean="0">
                <a:cs typeface="Courier New" panose="02070309020205020404" pitchFamily="49" charset="0"/>
              </a:rPr>
              <a:t> equal sign is the </a:t>
            </a:r>
            <a:r>
              <a:rPr lang="en-US" dirty="0" smtClean="0">
                <a:solidFill>
                  <a:srgbClr val="0070C0"/>
                </a:solidFill>
                <a:cs typeface="Courier New" panose="02070309020205020404" pitchFamily="49" charset="0"/>
              </a:rPr>
              <a:t>assignment operator</a:t>
            </a:r>
            <a:endParaRPr lang="en-IN" dirty="0">
              <a:solidFill>
                <a:srgbClr val="0070C0"/>
              </a:solidFill>
              <a:cs typeface="Courier New" panose="02070309020205020404" pitchFamily="49" charset="0"/>
            </a:endParaRPr>
          </a:p>
        </p:txBody>
      </p:sp>
    </p:spTree>
    <p:extLst>
      <p:ext uri="{BB962C8B-B14F-4D97-AF65-F5344CB8AC3E}">
        <p14:creationId xmlns:p14="http://schemas.microsoft.com/office/powerpoint/2010/main" val="17055358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t>
            </a:r>
            <a:endParaRPr lang="en-IN" dirty="0"/>
          </a:p>
        </p:txBody>
      </p:sp>
      <p:sp>
        <p:nvSpPr>
          <p:cNvPr id="3" name="Content Placeholder 2"/>
          <p:cNvSpPr>
            <a:spLocks noGrp="1"/>
          </p:cNvSpPr>
          <p:nvPr>
            <p:ph idx="1"/>
          </p:nvPr>
        </p:nvSpPr>
        <p:spPr>
          <a:xfrm>
            <a:off x="2933700" y="2438399"/>
            <a:ext cx="8770571" cy="4184469"/>
          </a:xfrm>
        </p:spPr>
        <p:txBody>
          <a:bodyPr>
            <a:normAutofit fontScale="85000" lnSpcReduction="20000"/>
          </a:bodyPr>
          <a:lstStyle/>
          <a:p>
            <a:pPr>
              <a:buFont typeface="Wingdings" panose="05000000000000000000" pitchFamily="2" charset="2"/>
              <a:buChar char="§"/>
            </a:pPr>
            <a:r>
              <a:rPr lang="en-US" dirty="0"/>
              <a:t>Arrays are used to store multiple values in a single variable, instead of declaring separate variables for each value</a:t>
            </a:r>
            <a:r>
              <a:rPr lang="en-US" dirty="0" smtClean="0"/>
              <a:t>.</a:t>
            </a:r>
          </a:p>
          <a:p>
            <a:pPr fontAlgn="base">
              <a:buFont typeface="Wingdings" panose="05000000000000000000" pitchFamily="2" charset="2"/>
              <a:buChar char="§"/>
            </a:pPr>
            <a:r>
              <a:rPr lang="en-US" dirty="0"/>
              <a:t>To declare an array,</a:t>
            </a:r>
          </a:p>
          <a:p>
            <a:pPr lvl="1" fontAlgn="base">
              <a:buFont typeface="Arial" panose="020B0604020202020204" pitchFamily="34" charset="0"/>
              <a:buChar char="•"/>
            </a:pPr>
            <a:r>
              <a:rPr lang="en-US" dirty="0"/>
              <a:t>Define the variable type followed by square brackets,</a:t>
            </a:r>
          </a:p>
          <a:p>
            <a:pPr lvl="1" fontAlgn="base">
              <a:buFont typeface="Arial" panose="020B0604020202020204" pitchFamily="34" charset="0"/>
              <a:buChar char="•"/>
            </a:pPr>
            <a:r>
              <a:rPr lang="en-US" dirty="0"/>
              <a:t>Specify the name of the array and</a:t>
            </a:r>
          </a:p>
          <a:p>
            <a:pPr lvl="1" fontAlgn="base">
              <a:buFont typeface="Arial" panose="020B0604020202020204" pitchFamily="34" charset="0"/>
              <a:buChar char="•"/>
            </a:pPr>
            <a:r>
              <a:rPr lang="en-US" dirty="0"/>
              <a:t>Specify the number of elements it should store.</a:t>
            </a:r>
          </a:p>
          <a:p>
            <a:pPr marL="0" indent="0">
              <a:buNone/>
            </a:pPr>
            <a:r>
              <a:rPr lang="en-US" dirty="0" smtClean="0"/>
              <a:t>e.g., String[] chocolate </a:t>
            </a:r>
            <a:r>
              <a:rPr lang="en-US" dirty="0"/>
              <a:t>= </a:t>
            </a:r>
            <a:r>
              <a:rPr lang="en-US" dirty="0" smtClean="0"/>
              <a:t>{“Kit Kat", “Five star", </a:t>
            </a:r>
            <a:r>
              <a:rPr lang="en-US" dirty="0"/>
              <a:t>"</a:t>
            </a:r>
            <a:r>
              <a:rPr lang="en-US" dirty="0" smtClean="0"/>
              <a:t>Cadbury</a:t>
            </a:r>
            <a:r>
              <a:rPr lang="en-US" dirty="0" smtClean="0"/>
              <a:t>“};</a:t>
            </a:r>
          </a:p>
          <a:p>
            <a:pPr marL="0" indent="0">
              <a:buNone/>
            </a:pPr>
            <a:r>
              <a:rPr lang="en-US" dirty="0" smtClean="0"/>
              <a:t>Syntax:</a:t>
            </a:r>
          </a:p>
          <a:p>
            <a:pPr marL="0" indent="0">
              <a:buNone/>
            </a:pPr>
            <a:r>
              <a:rPr lang="en-US" dirty="0" smtClean="0"/>
              <a:t>datatype </a:t>
            </a:r>
            <a:r>
              <a:rPr lang="en-US" dirty="0" err="1" smtClean="0"/>
              <a:t>arrName</a:t>
            </a:r>
            <a:r>
              <a:rPr lang="en-US" dirty="0" smtClean="0"/>
              <a:t>[] ;                                     </a:t>
            </a:r>
            <a:r>
              <a:rPr lang="en-US" i="1" dirty="0" smtClean="0"/>
              <a:t>//declaration of array</a:t>
            </a:r>
          </a:p>
          <a:p>
            <a:pPr marL="0" indent="0">
              <a:buNone/>
            </a:pPr>
            <a:r>
              <a:rPr lang="en-US" dirty="0" err="1" smtClean="0"/>
              <a:t>arrName</a:t>
            </a:r>
            <a:r>
              <a:rPr lang="en-US" dirty="0" smtClean="0"/>
              <a:t> = new datatype[</a:t>
            </a:r>
            <a:r>
              <a:rPr lang="en-US" i="1" dirty="0" smtClean="0"/>
              <a:t>size</a:t>
            </a:r>
            <a:r>
              <a:rPr lang="en-US" dirty="0" smtClean="0"/>
              <a:t>];                  </a:t>
            </a:r>
            <a:r>
              <a:rPr lang="en-US" i="1" dirty="0" smtClean="0"/>
              <a:t>// allocating memory to array</a:t>
            </a:r>
          </a:p>
          <a:p>
            <a:pPr marL="0" indent="0">
              <a:buNone/>
            </a:pPr>
            <a:r>
              <a:rPr lang="en-US" i="1" dirty="0"/>
              <a:t> </a:t>
            </a:r>
            <a:r>
              <a:rPr lang="en-US" i="1" dirty="0" smtClean="0"/>
              <a:t>                                                             </a:t>
            </a:r>
            <a:r>
              <a:rPr lang="en-US" b="1" i="1" dirty="0" smtClean="0"/>
              <a:t>or</a:t>
            </a:r>
            <a:endParaRPr lang="en-US" dirty="0" smtClean="0"/>
          </a:p>
          <a:p>
            <a:pPr marL="0" indent="0">
              <a:buNone/>
            </a:pPr>
            <a:r>
              <a:rPr lang="en-US" dirty="0"/>
              <a:t>d</a:t>
            </a:r>
            <a:r>
              <a:rPr lang="en-US" dirty="0" smtClean="0"/>
              <a:t>atatype </a:t>
            </a:r>
            <a:r>
              <a:rPr lang="en-US" dirty="0" err="1" smtClean="0"/>
              <a:t>arrName</a:t>
            </a:r>
            <a:r>
              <a:rPr lang="en-US" dirty="0" smtClean="0"/>
              <a:t>[] = new datatype[size];</a:t>
            </a:r>
            <a:endParaRPr lang="en-IN" dirty="0"/>
          </a:p>
        </p:txBody>
      </p:sp>
    </p:spTree>
    <p:extLst>
      <p:ext uri="{BB962C8B-B14F-4D97-AF65-F5344CB8AC3E}">
        <p14:creationId xmlns:p14="http://schemas.microsoft.com/office/powerpoint/2010/main" val="353946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Literals</a:t>
            </a:r>
            <a:endParaRPr lang="en-IN" dirty="0"/>
          </a:p>
        </p:txBody>
      </p:sp>
      <p:sp>
        <p:nvSpPr>
          <p:cNvPr id="3" name="Content Placeholder 2"/>
          <p:cNvSpPr>
            <a:spLocks noGrp="1"/>
          </p:cNvSpPr>
          <p:nvPr>
            <p:ph idx="1"/>
          </p:nvPr>
        </p:nvSpPr>
        <p:spPr/>
        <p:txBody>
          <a:bodyPr/>
          <a:lstStyle/>
          <a:p>
            <a:pPr marL="0" indent="0">
              <a:buNone/>
            </a:pPr>
            <a:r>
              <a:rPr lang="en-US" dirty="0" smtClean="0"/>
              <a:t>In a situation where the size of array and variables of the array are already known, array literals can be used.</a:t>
            </a:r>
          </a:p>
          <a:p>
            <a:pPr marL="0" indent="0">
              <a:buNone/>
            </a:pPr>
            <a:endParaRPr lang="en-US" dirty="0" smtClean="0"/>
          </a:p>
          <a:p>
            <a:pPr marL="0"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intArray</a:t>
            </a:r>
            <a:r>
              <a:rPr lang="en-US" dirty="0" smtClean="0">
                <a:latin typeface="Courier New" panose="02070309020205020404" pitchFamily="49" charset="0"/>
                <a:cs typeface="Courier New" panose="02070309020205020404" pitchFamily="49" charset="0"/>
              </a:rPr>
              <a:t> = new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[]{1,2,3,4,5,6}; </a:t>
            </a:r>
          </a:p>
          <a:p>
            <a:pPr fontAlgn="base"/>
            <a:endParaRPr lang="en-US" dirty="0" smtClean="0"/>
          </a:p>
          <a:p>
            <a:pPr fontAlgn="base">
              <a:buFont typeface="Arial" panose="020B0604020202020204" pitchFamily="34" charset="0"/>
              <a:buChar char="•"/>
            </a:pPr>
            <a:r>
              <a:rPr lang="en-US" dirty="0" smtClean="0"/>
              <a:t>The </a:t>
            </a:r>
            <a:r>
              <a:rPr lang="en-US" dirty="0"/>
              <a:t>length of this array determines the length of the created array.</a:t>
            </a:r>
          </a:p>
          <a:p>
            <a:pPr fontAlgn="base">
              <a:buFont typeface="Arial" panose="020B0604020202020204" pitchFamily="34" charset="0"/>
              <a:buChar char="•"/>
            </a:pPr>
            <a:r>
              <a:rPr lang="en-US" dirty="0"/>
              <a:t>There is no need to write the new </a:t>
            </a:r>
            <a:r>
              <a:rPr lang="en-US" dirty="0" err="1"/>
              <a:t>int</a:t>
            </a:r>
            <a:r>
              <a:rPr lang="en-US" dirty="0"/>
              <a:t>[] part in the latest versions of Java.</a:t>
            </a:r>
          </a:p>
          <a:p>
            <a:pPr marL="0" indent="0">
              <a:buNone/>
            </a:pP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366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class in Java</a:t>
            </a:r>
            <a:endParaRPr lang="en-IN" dirty="0"/>
          </a:p>
        </p:txBody>
      </p:sp>
      <p:sp>
        <p:nvSpPr>
          <p:cNvPr id="3" name="Content Placeholder 2"/>
          <p:cNvSpPr>
            <a:spLocks noGrp="1"/>
          </p:cNvSpPr>
          <p:nvPr>
            <p:ph idx="1"/>
          </p:nvPr>
        </p:nvSpPr>
        <p:spPr/>
        <p:txBody>
          <a:bodyPr/>
          <a:lstStyle/>
          <a:p>
            <a:r>
              <a:rPr lang="en-US" dirty="0" smtClean="0"/>
              <a:t>The </a:t>
            </a:r>
            <a:r>
              <a:rPr lang="en-US" b="1" dirty="0" smtClean="0"/>
              <a:t>Array </a:t>
            </a:r>
            <a:r>
              <a:rPr lang="en-US" dirty="0" smtClean="0"/>
              <a:t>class in </a:t>
            </a:r>
            <a:r>
              <a:rPr lang="en-US" b="1" dirty="0" err="1" smtClean="0"/>
              <a:t>java.util</a:t>
            </a:r>
            <a:r>
              <a:rPr lang="en-US" b="1" dirty="0" smtClean="0"/>
              <a:t> package </a:t>
            </a:r>
            <a:r>
              <a:rPr lang="en-US" dirty="0" smtClean="0"/>
              <a:t>is a part of the </a:t>
            </a:r>
            <a:r>
              <a:rPr lang="en-US" b="1" dirty="0" smtClean="0"/>
              <a:t>java collection Framework.</a:t>
            </a:r>
          </a:p>
          <a:p>
            <a:r>
              <a:rPr lang="en-US" dirty="0"/>
              <a:t>This class provides static methods to dynamically create and access </a:t>
            </a:r>
            <a:r>
              <a:rPr lang="en-US" b="1" dirty="0"/>
              <a:t>Java arrays</a:t>
            </a:r>
            <a:r>
              <a:rPr lang="en-US" dirty="0"/>
              <a:t>. </a:t>
            </a:r>
            <a:r>
              <a:rPr lang="en-US" dirty="0" smtClean="0"/>
              <a:t>It </a:t>
            </a:r>
            <a:r>
              <a:rPr lang="en-US" dirty="0"/>
              <a:t>consists of only static methods and the methods of Object class. </a:t>
            </a:r>
            <a:endParaRPr lang="en-US" dirty="0" smtClean="0"/>
          </a:p>
          <a:p>
            <a:r>
              <a:rPr lang="en-US" dirty="0" smtClean="0"/>
              <a:t>The </a:t>
            </a:r>
            <a:r>
              <a:rPr lang="en-US" dirty="0"/>
              <a:t>methods of this class can be used by the class name itself</a:t>
            </a:r>
            <a:r>
              <a:rPr lang="en-US" dirty="0" smtClean="0"/>
              <a:t>.</a:t>
            </a:r>
          </a:p>
          <a:p>
            <a:r>
              <a:rPr lang="en-US" dirty="0"/>
              <a:t>The class hierarchy is as follows: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java.lang.Object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java.util.Arrays</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4249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IN" dirty="0"/>
          </a:p>
        </p:txBody>
      </p:sp>
      <p:sp>
        <p:nvSpPr>
          <p:cNvPr id="3" name="Content Placeholder 2"/>
          <p:cNvSpPr>
            <a:spLocks noGrp="1"/>
          </p:cNvSpPr>
          <p:nvPr>
            <p:ph idx="1"/>
          </p:nvPr>
        </p:nvSpPr>
        <p:spPr/>
        <p:txBody>
          <a:bodyPr/>
          <a:lstStyle/>
          <a:p>
            <a:pPr marL="0" indent="0">
              <a:buNone/>
            </a:pPr>
            <a:r>
              <a:rPr lang="en-US" dirty="0"/>
              <a:t>Write a program which does the </a:t>
            </a:r>
            <a:r>
              <a:rPr lang="en-US" dirty="0" smtClean="0"/>
              <a:t>following:</a:t>
            </a:r>
            <a:endParaRPr lang="en-US" dirty="0"/>
          </a:p>
          <a:p>
            <a:pPr>
              <a:buFont typeface="Wingdings" panose="05000000000000000000" pitchFamily="2" charset="2"/>
              <a:buChar char="§"/>
            </a:pPr>
            <a:r>
              <a:rPr lang="en-US" dirty="0" smtClean="0"/>
              <a:t>Create </a:t>
            </a:r>
            <a:r>
              <a:rPr lang="en-US" dirty="0"/>
              <a:t>an Array of the first 5 positive integers</a:t>
            </a:r>
          </a:p>
          <a:p>
            <a:pPr>
              <a:buFont typeface="Wingdings" panose="05000000000000000000" pitchFamily="2" charset="2"/>
              <a:buChar char="§"/>
            </a:pPr>
            <a:r>
              <a:rPr lang="en-US" dirty="0"/>
              <a:t>Once the array is define - output "Done" to the console.</a:t>
            </a:r>
            <a:endParaRPr lang="en-IN" dirty="0"/>
          </a:p>
        </p:txBody>
      </p:sp>
    </p:spTree>
    <p:extLst>
      <p:ext uri="{BB962C8B-B14F-4D97-AF65-F5344CB8AC3E}">
        <p14:creationId xmlns:p14="http://schemas.microsoft.com/office/powerpoint/2010/main" val="2495979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&amp; Printing specific elements of an array</a:t>
            </a:r>
            <a:endParaRPr lang="en-IN" dirty="0"/>
          </a:p>
        </p:txBody>
      </p:sp>
      <p:sp>
        <p:nvSpPr>
          <p:cNvPr id="3" name="Content Placeholder 2"/>
          <p:cNvSpPr>
            <a:spLocks noGrp="1"/>
          </p:cNvSpPr>
          <p:nvPr>
            <p:ph idx="1"/>
          </p:nvPr>
        </p:nvSpPr>
        <p:spPr/>
        <p:txBody>
          <a:bodyPr/>
          <a:lstStyle/>
          <a:p>
            <a:pPr marL="0" indent="0">
              <a:buNone/>
            </a:pPr>
            <a:r>
              <a:rPr lang="en-US" dirty="0"/>
              <a:t>We learned that we can use indexing to access characters of a string. We can use the same technique to access an element of an array by referring to the index number inside square brackets </a:t>
            </a:r>
            <a:r>
              <a:rPr lang="en-US" dirty="0" smtClean="0"/>
              <a:t>[].</a:t>
            </a:r>
          </a:p>
          <a:p>
            <a:pPr marL="0" indent="0">
              <a:buNone/>
            </a:pPr>
            <a:r>
              <a:rPr lang="en-US" dirty="0" err="1" smtClean="0"/>
              <a:t>Int</a:t>
            </a:r>
            <a:r>
              <a:rPr lang="en-US" dirty="0" smtClean="0"/>
              <a:t>[] </a:t>
            </a:r>
            <a:r>
              <a:rPr lang="en-US" dirty="0" err="1" smtClean="0"/>
              <a:t>num</a:t>
            </a:r>
            <a:r>
              <a:rPr lang="en-US" dirty="0" smtClean="0"/>
              <a:t> = {10,20,30};</a:t>
            </a:r>
          </a:p>
          <a:p>
            <a:pPr marL="0" indent="0">
              <a:buNone/>
            </a:pPr>
            <a:r>
              <a:rPr lang="en-US" dirty="0"/>
              <a:t> </a:t>
            </a:r>
            <a:r>
              <a:rPr lang="en-US" dirty="0" smtClean="0"/>
              <a:t>                       0    1   2      -&gt;   index number</a:t>
            </a:r>
          </a:p>
          <a:p>
            <a:pPr marL="0" indent="0">
              <a:buNone/>
            </a:pPr>
            <a:r>
              <a:rPr lang="en-US" dirty="0" err="1" smtClean="0"/>
              <a:t>System.out.println</a:t>
            </a:r>
            <a:r>
              <a:rPr lang="en-US" dirty="0" smtClean="0"/>
              <a:t>(</a:t>
            </a:r>
            <a:r>
              <a:rPr lang="en-US" dirty="0" err="1" smtClean="0"/>
              <a:t>num</a:t>
            </a:r>
            <a:r>
              <a:rPr lang="en-US" dirty="0" smtClean="0"/>
              <a:t>[0]);</a:t>
            </a:r>
          </a:p>
          <a:p>
            <a:pPr marL="0" indent="0">
              <a:buNone/>
            </a:pPr>
            <a:r>
              <a:rPr lang="en-US" dirty="0" smtClean="0"/>
              <a:t>Output:</a:t>
            </a:r>
          </a:p>
          <a:p>
            <a:pPr marL="0" indent="0">
              <a:buNone/>
            </a:pPr>
            <a:r>
              <a:rPr lang="en-US" dirty="0" smtClean="0"/>
              <a:t>10</a:t>
            </a:r>
            <a:endParaRPr lang="en-US" dirty="0"/>
          </a:p>
        </p:txBody>
      </p:sp>
    </p:spTree>
    <p:extLst>
      <p:ext uri="{BB962C8B-B14F-4D97-AF65-F5344CB8AC3E}">
        <p14:creationId xmlns:p14="http://schemas.microsoft.com/office/powerpoint/2010/main" val="1838658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IN" dirty="0"/>
          </a:p>
        </p:txBody>
      </p:sp>
      <p:sp>
        <p:nvSpPr>
          <p:cNvPr id="3" name="Content Placeholder 2"/>
          <p:cNvSpPr>
            <a:spLocks noGrp="1"/>
          </p:cNvSpPr>
          <p:nvPr>
            <p:ph idx="1"/>
          </p:nvPr>
        </p:nvSpPr>
        <p:spPr/>
        <p:txBody>
          <a:bodyPr/>
          <a:lstStyle/>
          <a:p>
            <a:pPr marL="0" indent="0">
              <a:buNone/>
            </a:pPr>
            <a:r>
              <a:rPr lang="en-US" dirty="0"/>
              <a:t>Write a program which does the </a:t>
            </a:r>
            <a:r>
              <a:rPr lang="en-US" dirty="0" smtClean="0"/>
              <a:t>following:</a:t>
            </a:r>
            <a:endParaRPr lang="en-US" dirty="0"/>
          </a:p>
          <a:p>
            <a:pPr marL="0" indent="0">
              <a:buNone/>
            </a:pPr>
            <a:r>
              <a:rPr lang="en-US" dirty="0"/>
              <a:t>Output the 3rd element from the given array to the console.</a:t>
            </a:r>
          </a:p>
          <a:p>
            <a:pPr marL="0" indent="0">
              <a:buNone/>
            </a:pPr>
            <a:r>
              <a:rPr lang="en-US" dirty="0" err="1"/>
              <a:t>num</a:t>
            </a:r>
            <a:r>
              <a:rPr lang="en-US" dirty="0"/>
              <a:t> = {1, 2, 3, 4, 5}</a:t>
            </a:r>
            <a:endParaRPr lang="en-IN" dirty="0"/>
          </a:p>
        </p:txBody>
      </p:sp>
    </p:spTree>
    <p:extLst>
      <p:ext uri="{BB962C8B-B14F-4D97-AF65-F5344CB8AC3E}">
        <p14:creationId xmlns:p14="http://schemas.microsoft.com/office/powerpoint/2010/main" val="2448578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 of array</a:t>
            </a:r>
            <a:endParaRPr lang="en-IN" dirty="0"/>
          </a:p>
        </p:txBody>
      </p:sp>
      <p:sp>
        <p:nvSpPr>
          <p:cNvPr id="3" name="Content Placeholder 2"/>
          <p:cNvSpPr>
            <a:spLocks noGrp="1"/>
          </p:cNvSpPr>
          <p:nvPr>
            <p:ph idx="1"/>
          </p:nvPr>
        </p:nvSpPr>
        <p:spPr/>
        <p:txBody>
          <a:bodyPr>
            <a:normAutofit/>
          </a:bodyPr>
          <a:lstStyle/>
          <a:p>
            <a:pPr marL="0" indent="0">
              <a:buNone/>
            </a:pPr>
            <a:r>
              <a:rPr lang="en-US" dirty="0"/>
              <a:t>To change the value of a specific element, we can refer to the index number.</a:t>
            </a:r>
          </a:p>
          <a:p>
            <a:pPr marL="0" indent="0">
              <a:buNone/>
            </a:pPr>
            <a:r>
              <a:rPr lang="en-US" dirty="0" smtClean="0"/>
              <a:t>Write </a:t>
            </a:r>
            <a:r>
              <a:rPr lang="en-US" dirty="0"/>
              <a:t>a program which does the following</a:t>
            </a:r>
          </a:p>
          <a:p>
            <a:pPr>
              <a:buFont typeface="Arial" panose="020B0604020202020204" pitchFamily="34" charset="0"/>
              <a:buChar char="•"/>
            </a:pPr>
            <a:r>
              <a:rPr lang="en-US" dirty="0" smtClean="0"/>
              <a:t>The </a:t>
            </a:r>
            <a:r>
              <a:rPr lang="en-US" dirty="0"/>
              <a:t>3rd month in the given list is </a:t>
            </a:r>
            <a:r>
              <a:rPr lang="en-US" dirty="0" smtClean="0"/>
              <a:t>incorrect</a:t>
            </a:r>
          </a:p>
          <a:p>
            <a:pPr>
              <a:buFont typeface="Arial" panose="020B0604020202020204" pitchFamily="34" charset="0"/>
              <a:buChar char="•"/>
            </a:pPr>
            <a:r>
              <a:rPr lang="en-US" dirty="0" smtClean="0"/>
              <a:t>Update </a:t>
            </a:r>
            <a:r>
              <a:rPr lang="en-US" dirty="0"/>
              <a:t>the </a:t>
            </a:r>
            <a:r>
              <a:rPr lang="en-US" dirty="0" smtClean="0"/>
              <a:t>3</a:t>
            </a:r>
            <a:r>
              <a:rPr lang="en-US" baseline="30000" dirty="0" smtClean="0"/>
              <a:t>rd</a:t>
            </a:r>
            <a:r>
              <a:rPr lang="en-US" dirty="0" smtClean="0"/>
              <a:t> month </a:t>
            </a:r>
            <a:r>
              <a:rPr lang="en-US" dirty="0"/>
              <a:t>in the given array with the correct one - "</a:t>
            </a:r>
            <a:r>
              <a:rPr lang="en-US" dirty="0" smtClean="0"/>
              <a:t>Mar“</a:t>
            </a:r>
          </a:p>
          <a:p>
            <a:pPr>
              <a:buFont typeface="Arial" panose="020B0604020202020204" pitchFamily="34" charset="0"/>
              <a:buChar char="•"/>
            </a:pPr>
            <a:r>
              <a:rPr lang="en-US" dirty="0" smtClean="0"/>
              <a:t>Once the 3rd array </a:t>
            </a:r>
            <a:r>
              <a:rPr lang="en-US" dirty="0"/>
              <a:t>element is updated, output the </a:t>
            </a:r>
            <a:r>
              <a:rPr lang="en-US" dirty="0" smtClean="0"/>
              <a:t>3</a:t>
            </a:r>
            <a:r>
              <a:rPr lang="en-US" baseline="30000" dirty="0" smtClean="0"/>
              <a:t>rd</a:t>
            </a:r>
            <a:r>
              <a:rPr lang="en-US" dirty="0" smtClean="0"/>
              <a:t> array </a:t>
            </a:r>
            <a:r>
              <a:rPr lang="en-US" dirty="0"/>
              <a:t>element to the console</a:t>
            </a:r>
            <a:endParaRPr lang="en-IN" dirty="0"/>
          </a:p>
        </p:txBody>
      </p:sp>
    </p:spTree>
    <p:extLst>
      <p:ext uri="{BB962C8B-B14F-4D97-AF65-F5344CB8AC3E}">
        <p14:creationId xmlns:p14="http://schemas.microsoft.com/office/powerpoint/2010/main" val="4210893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elements of array</a:t>
            </a:r>
            <a:endParaRPr lang="en-IN" dirty="0"/>
          </a:p>
        </p:txBody>
      </p:sp>
      <p:sp>
        <p:nvSpPr>
          <p:cNvPr id="3" name="Content Placeholder 2"/>
          <p:cNvSpPr>
            <a:spLocks noGrp="1"/>
          </p:cNvSpPr>
          <p:nvPr>
            <p:ph idx="1"/>
          </p:nvPr>
        </p:nvSpPr>
        <p:spPr/>
        <p:txBody>
          <a:bodyPr/>
          <a:lstStyle/>
          <a:p>
            <a:pPr marL="0" indent="0" fontAlgn="base">
              <a:buNone/>
            </a:pPr>
            <a:r>
              <a:rPr lang="en-US" dirty="0"/>
              <a:t>Write a program which does the </a:t>
            </a:r>
            <a:r>
              <a:rPr lang="en-US" dirty="0" smtClean="0"/>
              <a:t>following:</a:t>
            </a:r>
            <a:endParaRPr lang="en-US" dirty="0"/>
          </a:p>
          <a:p>
            <a:pPr fontAlgn="base">
              <a:buFont typeface="Arial" panose="020B0604020202020204" pitchFamily="34" charset="0"/>
              <a:buChar char="•"/>
            </a:pPr>
            <a:r>
              <a:rPr lang="en-US" dirty="0"/>
              <a:t>Create a string array for the following values "Monday", "Tuesday", "Wednesday", and "Thursday"</a:t>
            </a:r>
          </a:p>
          <a:p>
            <a:pPr fontAlgn="base">
              <a:buFont typeface="Arial" panose="020B0604020202020204" pitchFamily="34" charset="0"/>
              <a:buChar char="•"/>
            </a:pPr>
            <a:r>
              <a:rPr lang="en-US" dirty="0"/>
              <a:t>Output the last two elements of the array on separate lines</a:t>
            </a:r>
          </a:p>
          <a:p>
            <a:pPr marL="0" indent="0">
              <a:buNone/>
            </a:pPr>
            <a:endParaRPr lang="en-IN" dirty="0"/>
          </a:p>
        </p:txBody>
      </p:sp>
    </p:spTree>
    <p:extLst>
      <p:ext uri="{BB962C8B-B14F-4D97-AF65-F5344CB8AC3E}">
        <p14:creationId xmlns:p14="http://schemas.microsoft.com/office/powerpoint/2010/main" val="2051998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count of elements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To find the size of an array we use the length property</a:t>
            </a:r>
            <a:r>
              <a:rPr lang="en-US" dirty="0" smtClean="0"/>
              <a:t>.</a:t>
            </a:r>
          </a:p>
          <a:p>
            <a:pPr marL="0" indent="0">
              <a:buNone/>
            </a:pPr>
            <a:r>
              <a:rPr lang="en-US" dirty="0" smtClean="0"/>
              <a:t>e.g., String chocolate[] = {“</a:t>
            </a:r>
            <a:r>
              <a:rPr lang="en-US" dirty="0" err="1" smtClean="0"/>
              <a:t>kitkat</a:t>
            </a:r>
            <a:r>
              <a:rPr lang="en-US" dirty="0" smtClean="0"/>
              <a:t>”, ”</a:t>
            </a:r>
            <a:r>
              <a:rPr lang="en-US" dirty="0" err="1" smtClean="0"/>
              <a:t>Cadubury</a:t>
            </a:r>
            <a:r>
              <a:rPr lang="en-US" dirty="0" smtClean="0"/>
              <a:t>”, “five star”};</a:t>
            </a:r>
          </a:p>
          <a:p>
            <a:pPr marL="0" indent="0">
              <a:buNone/>
            </a:pPr>
            <a:r>
              <a:rPr lang="en-US" dirty="0"/>
              <a:t> </a:t>
            </a:r>
            <a:r>
              <a:rPr lang="en-US" dirty="0" smtClean="0"/>
              <a:t>        </a:t>
            </a:r>
            <a:r>
              <a:rPr lang="en-US" dirty="0" err="1" smtClean="0"/>
              <a:t>System.out.println</a:t>
            </a:r>
            <a:r>
              <a:rPr lang="en-US" dirty="0" smtClean="0"/>
              <a:t>(“The number of elements in the given array is: ”+</a:t>
            </a:r>
            <a:r>
              <a:rPr lang="en-US" dirty="0" err="1" smtClean="0"/>
              <a:t>chocolate.length</a:t>
            </a:r>
            <a:r>
              <a:rPr lang="en-US" dirty="0" smtClean="0"/>
              <a:t>);</a:t>
            </a:r>
          </a:p>
          <a:p>
            <a:pPr marL="0" indent="0">
              <a:buNone/>
            </a:pPr>
            <a:r>
              <a:rPr lang="en-US" dirty="0" smtClean="0">
                <a:solidFill>
                  <a:srgbClr val="FF0000"/>
                </a:solidFill>
              </a:rPr>
              <a:t>Task:</a:t>
            </a:r>
          </a:p>
          <a:p>
            <a:pPr marL="0" indent="0" fontAlgn="base">
              <a:buNone/>
            </a:pPr>
            <a:r>
              <a:rPr lang="en-US" b="1" dirty="0"/>
              <a:t>Write a program which does the following</a:t>
            </a:r>
            <a:endParaRPr lang="en-US" dirty="0"/>
          </a:p>
          <a:p>
            <a:pPr fontAlgn="base">
              <a:buFont typeface="Arial" panose="020B0604020202020204" pitchFamily="34" charset="0"/>
              <a:buChar char="•"/>
            </a:pPr>
            <a:r>
              <a:rPr lang="en-US" dirty="0"/>
              <a:t>Create an </a:t>
            </a:r>
            <a:r>
              <a:rPr lang="en-US" dirty="0" err="1"/>
              <a:t>int</a:t>
            </a:r>
            <a:r>
              <a:rPr lang="en-US" dirty="0"/>
              <a:t> array containing the elements - 10, 20, 30, 40, 50, 60</a:t>
            </a:r>
          </a:p>
          <a:p>
            <a:pPr fontAlgn="base">
              <a:buFont typeface="Arial" panose="020B0604020202020204" pitchFamily="34" charset="0"/>
              <a:buChar char="•"/>
            </a:pPr>
            <a:r>
              <a:rPr lang="en-US" dirty="0"/>
              <a:t>Compile and output to the console the accurate count of the number of integer elements in the given array.</a:t>
            </a:r>
          </a:p>
          <a:p>
            <a:pPr marL="0" indent="0">
              <a:buNone/>
            </a:pPr>
            <a:endParaRPr lang="en-IN" dirty="0">
              <a:solidFill>
                <a:srgbClr val="FF0000"/>
              </a:solidFill>
            </a:endParaRPr>
          </a:p>
        </p:txBody>
      </p:sp>
    </p:spTree>
    <p:extLst>
      <p:ext uri="{BB962C8B-B14F-4D97-AF65-F5344CB8AC3E}">
        <p14:creationId xmlns:p14="http://schemas.microsoft.com/office/powerpoint/2010/main" val="4121880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Java Array using for Loop</a:t>
            </a:r>
            <a:endParaRPr lang="en-IN" dirty="0"/>
          </a:p>
        </p:txBody>
      </p:sp>
      <p:sp>
        <p:nvSpPr>
          <p:cNvPr id="3" name="Content Placeholder 2"/>
          <p:cNvSpPr>
            <a:spLocks noGrp="1"/>
          </p:cNvSpPr>
          <p:nvPr>
            <p:ph idx="1"/>
          </p:nvPr>
        </p:nvSpPr>
        <p:spPr/>
        <p:txBody>
          <a:bodyPr/>
          <a:lstStyle/>
          <a:p>
            <a:pPr marL="0" indent="0">
              <a:buNone/>
            </a:pPr>
            <a:r>
              <a:rPr lang="en-US" dirty="0"/>
              <a:t> // accessing the elements of the specified array</a:t>
            </a:r>
          </a:p>
          <a:p>
            <a:pPr marL="0" indent="0">
              <a:buNone/>
            </a:pPr>
            <a:r>
              <a:rPr lang="en-US" dirty="0"/>
              <a:t>for (</a:t>
            </a:r>
            <a:r>
              <a:rPr lang="en-US" dirty="0" err="1"/>
              <a:t>int</a:t>
            </a:r>
            <a:r>
              <a:rPr lang="en-US" dirty="0"/>
              <a:t> </a:t>
            </a:r>
            <a:r>
              <a:rPr lang="en-US" dirty="0" err="1"/>
              <a:t>i</a:t>
            </a:r>
            <a:r>
              <a:rPr lang="en-US" dirty="0"/>
              <a:t> = 0; </a:t>
            </a:r>
            <a:r>
              <a:rPr lang="en-US" dirty="0" err="1"/>
              <a:t>i</a:t>
            </a:r>
            <a:r>
              <a:rPr lang="en-US" dirty="0"/>
              <a:t> &lt; </a:t>
            </a:r>
            <a:r>
              <a:rPr lang="en-US" dirty="0" err="1"/>
              <a:t>arr.length</a:t>
            </a:r>
            <a:r>
              <a:rPr lang="en-US" dirty="0"/>
              <a:t>; </a:t>
            </a:r>
            <a:r>
              <a:rPr lang="en-US" dirty="0" err="1"/>
              <a:t>i</a:t>
            </a:r>
            <a:r>
              <a:rPr lang="en-US" dirty="0"/>
              <a:t>++)</a:t>
            </a:r>
          </a:p>
          <a:p>
            <a:pPr marL="0" indent="0">
              <a:buNone/>
            </a:pPr>
            <a:r>
              <a:rPr lang="en-US" dirty="0"/>
              <a:t>  </a:t>
            </a:r>
            <a:r>
              <a:rPr lang="en-US" dirty="0" err="1"/>
              <a:t>System.out.println</a:t>
            </a:r>
            <a:r>
              <a:rPr lang="en-US" dirty="0"/>
              <a:t>("Element at index " + </a:t>
            </a:r>
            <a:r>
              <a:rPr lang="en-US" dirty="0" err="1"/>
              <a:t>i</a:t>
            </a:r>
            <a:r>
              <a:rPr lang="en-US" dirty="0"/>
              <a:t> + </a:t>
            </a:r>
            <a:r>
              <a:rPr lang="en-US" dirty="0" smtClean="0"/>
              <a:t>" </a:t>
            </a:r>
            <a:r>
              <a:rPr lang="en-US" dirty="0"/>
              <a:t>: "+ </a:t>
            </a:r>
            <a:r>
              <a:rPr lang="en-US" dirty="0" err="1"/>
              <a:t>arr</a:t>
            </a:r>
            <a:r>
              <a:rPr lang="en-US" dirty="0"/>
              <a:t>[</a:t>
            </a:r>
            <a:r>
              <a:rPr lang="en-US" dirty="0" err="1"/>
              <a:t>i</a:t>
            </a:r>
            <a:r>
              <a:rPr lang="en-US" dirty="0"/>
              <a:t>]);</a:t>
            </a:r>
            <a:endParaRPr lang="en-IN" dirty="0"/>
          </a:p>
        </p:txBody>
      </p:sp>
    </p:spTree>
    <p:extLst>
      <p:ext uri="{BB962C8B-B14F-4D97-AF65-F5344CB8AC3E}">
        <p14:creationId xmlns:p14="http://schemas.microsoft.com/office/powerpoint/2010/main" val="200030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t>
            </a:r>
            <a:endParaRPr lang="en-IN" dirty="0"/>
          </a:p>
        </p:txBody>
      </p:sp>
      <p:sp>
        <p:nvSpPr>
          <p:cNvPr id="3" name="Content Placeholder 2"/>
          <p:cNvSpPr>
            <a:spLocks noGrp="1"/>
          </p:cNvSpPr>
          <p:nvPr>
            <p:ph idx="1"/>
          </p:nvPr>
        </p:nvSpPr>
        <p:spPr/>
        <p:txBody>
          <a:bodyPr/>
          <a:lstStyle/>
          <a:p>
            <a:pPr marL="0" indent="0" fontAlgn="base">
              <a:buNone/>
            </a:pPr>
            <a:r>
              <a:rPr lang="en-US" dirty="0"/>
              <a:t>Write a program which does the following</a:t>
            </a:r>
          </a:p>
          <a:p>
            <a:pPr lvl="1" fontAlgn="base"/>
            <a:r>
              <a:rPr lang="en-US" dirty="0"/>
              <a:t>Take input for two integer variables </a:t>
            </a:r>
            <a:r>
              <a:rPr lang="en-US" i="1" dirty="0" smtClean="0"/>
              <a:t>a</a:t>
            </a:r>
            <a:r>
              <a:rPr lang="en-US" dirty="0"/>
              <a:t> &amp; </a:t>
            </a:r>
            <a:r>
              <a:rPr lang="en-US" i="1" dirty="0" smtClean="0"/>
              <a:t>b </a:t>
            </a:r>
            <a:r>
              <a:rPr lang="en-US" dirty="0" smtClean="0"/>
              <a:t>from user</a:t>
            </a:r>
            <a:endParaRPr lang="en-US" dirty="0"/>
          </a:p>
          <a:p>
            <a:pPr lvl="1" fontAlgn="base"/>
            <a:r>
              <a:rPr lang="en-US" dirty="0" smtClean="0"/>
              <a:t>Output: </a:t>
            </a:r>
            <a:r>
              <a:rPr lang="en-US" dirty="0"/>
              <a:t>"Coding is Fun!" to the console if a is greater than b.</a:t>
            </a:r>
          </a:p>
          <a:p>
            <a:pPr marL="0" indent="0">
              <a:buNone/>
            </a:pPr>
            <a:endParaRPr lang="en-IN" dirty="0"/>
          </a:p>
        </p:txBody>
      </p:sp>
    </p:spTree>
    <p:extLst>
      <p:ext uri="{BB962C8B-B14F-4D97-AF65-F5344CB8AC3E}">
        <p14:creationId xmlns:p14="http://schemas.microsoft.com/office/powerpoint/2010/main" val="24738359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 </a:t>
            </a:r>
            <a:r>
              <a:rPr lang="en-US" dirty="0" smtClean="0"/>
              <a:t>loop</a:t>
            </a:r>
            <a:br>
              <a:rPr lang="en-US" dirty="0" smtClean="0"/>
            </a:br>
            <a:r>
              <a:rPr lang="en-US" dirty="0" smtClean="0"/>
              <a:t>(also known as Enhanced Loop)</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advantages are that it eliminates the possibility of bugs and makes the code easier to read</a:t>
            </a:r>
          </a:p>
          <a:p>
            <a:pPr marL="0" indent="0">
              <a:buNone/>
            </a:pPr>
            <a:r>
              <a:rPr lang="en-US" dirty="0" smtClean="0"/>
              <a:t>syntax </a:t>
            </a:r>
            <a:r>
              <a:rPr lang="en-US" dirty="0"/>
              <a:t>-   </a:t>
            </a:r>
            <a:endParaRPr lang="en-US" dirty="0" smtClean="0"/>
          </a:p>
          <a:p>
            <a:pPr marL="0" indent="0">
              <a:buNone/>
            </a:pPr>
            <a:r>
              <a:rPr lang="en-US" dirty="0" smtClean="0"/>
              <a:t>for </a:t>
            </a:r>
            <a:r>
              <a:rPr lang="en-US" dirty="0"/>
              <a:t>(type </a:t>
            </a:r>
            <a:r>
              <a:rPr lang="en-US" dirty="0" err="1"/>
              <a:t>variableName</a:t>
            </a:r>
            <a:r>
              <a:rPr lang="en-US" dirty="0"/>
              <a:t> : </a:t>
            </a:r>
            <a:r>
              <a:rPr lang="en-US" dirty="0" err="1"/>
              <a:t>arrayName</a:t>
            </a:r>
            <a:r>
              <a:rPr lang="en-US" dirty="0"/>
              <a:t>) {</a:t>
            </a:r>
          </a:p>
          <a:p>
            <a:pPr marL="0" indent="0">
              <a:buNone/>
            </a:pPr>
            <a:r>
              <a:rPr lang="en-US" dirty="0"/>
              <a:t>             // code block to be executed</a:t>
            </a:r>
          </a:p>
          <a:p>
            <a:pPr marL="0" indent="0">
              <a:buNone/>
            </a:pPr>
            <a:r>
              <a:rPr lang="en-US" dirty="0"/>
              <a:t>           </a:t>
            </a:r>
            <a:r>
              <a:rPr lang="en-US" dirty="0" smtClean="0"/>
              <a:t>  }</a:t>
            </a:r>
          </a:p>
          <a:p>
            <a:pPr marL="0" indent="0">
              <a:buNone/>
            </a:pPr>
            <a:r>
              <a:rPr lang="en-US" dirty="0" smtClean="0"/>
              <a:t>e.g. we have to print all elements of an array</a:t>
            </a:r>
          </a:p>
          <a:p>
            <a:pPr marL="0" indent="0">
              <a:buNone/>
            </a:pPr>
            <a:r>
              <a:rPr lang="en-US" dirty="0" err="1" smtClean="0"/>
              <a:t>Int</a:t>
            </a:r>
            <a:r>
              <a:rPr lang="en-US" dirty="0" smtClean="0"/>
              <a:t> x[] = {10,20,30,40};</a:t>
            </a:r>
          </a:p>
          <a:p>
            <a:pPr marL="0" indent="0">
              <a:buNone/>
            </a:pPr>
            <a:r>
              <a:rPr lang="en-US" dirty="0" smtClean="0"/>
              <a:t>For(</a:t>
            </a:r>
            <a:r>
              <a:rPr lang="en-US" dirty="0" err="1" smtClean="0"/>
              <a:t>int</a:t>
            </a:r>
            <a:r>
              <a:rPr lang="en-US" dirty="0" smtClean="0"/>
              <a:t> i: x){</a:t>
            </a:r>
          </a:p>
          <a:p>
            <a:pPr marL="0" indent="0">
              <a:buNone/>
            </a:pPr>
            <a:r>
              <a:rPr lang="en-US" dirty="0" smtClean="0"/>
              <a:t>	</a:t>
            </a:r>
            <a:r>
              <a:rPr lang="en-US" dirty="0" err="1" smtClean="0"/>
              <a:t>System.out.println</a:t>
            </a:r>
            <a:r>
              <a:rPr lang="en-US" dirty="0" smtClean="0"/>
              <a:t>(</a:t>
            </a:r>
            <a:r>
              <a:rPr lang="en-US" dirty="0" err="1" smtClean="0"/>
              <a:t>i</a:t>
            </a:r>
            <a:r>
              <a:rPr lang="en-US" dirty="0" smtClean="0"/>
              <a:t>);</a:t>
            </a:r>
          </a:p>
          <a:p>
            <a:pPr marL="0" indent="0">
              <a:buNone/>
            </a:pPr>
            <a:r>
              <a:rPr lang="en-US" dirty="0" smtClean="0"/>
              <a:t>}</a:t>
            </a:r>
            <a:endParaRPr lang="en-IN" dirty="0"/>
          </a:p>
        </p:txBody>
      </p:sp>
    </p:spTree>
    <p:extLst>
      <p:ext uri="{BB962C8B-B14F-4D97-AF65-F5344CB8AC3E}">
        <p14:creationId xmlns:p14="http://schemas.microsoft.com/office/powerpoint/2010/main" val="109956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enhanced for loop declares a variable of a type compatible with the elements of the array being accessed. </a:t>
            </a:r>
          </a:p>
          <a:p>
            <a:pPr marL="0" indent="0">
              <a:buNone/>
            </a:pPr>
            <a:r>
              <a:rPr lang="en-US" dirty="0" smtClean="0"/>
              <a:t>The variable will be available within the for block, and its value will be the same as the current array element.</a:t>
            </a:r>
          </a:p>
          <a:p>
            <a:pPr marL="0" indent="0">
              <a:buNone/>
            </a:pPr>
            <a:r>
              <a:rPr lang="en-US" dirty="0" smtClean="0"/>
              <a:t>So, on each iteration of the loop the variable x will be equal to corresponding element in the array</a:t>
            </a:r>
          </a:p>
          <a:p>
            <a:pPr marL="0" indent="0">
              <a:buNone/>
            </a:pPr>
            <a:endParaRPr lang="en-IN" dirty="0"/>
          </a:p>
        </p:txBody>
      </p:sp>
    </p:spTree>
    <p:extLst>
      <p:ext uri="{BB962C8B-B14F-4D97-AF65-F5344CB8AC3E}">
        <p14:creationId xmlns:p14="http://schemas.microsoft.com/office/powerpoint/2010/main" val="741924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a:t>
            </a:r>
            <a:endParaRPr lang="en-IN" dirty="0"/>
          </a:p>
        </p:txBody>
      </p:sp>
      <p:sp>
        <p:nvSpPr>
          <p:cNvPr id="3" name="Content Placeholder 2"/>
          <p:cNvSpPr>
            <a:spLocks noGrp="1"/>
          </p:cNvSpPr>
          <p:nvPr>
            <p:ph idx="1"/>
          </p:nvPr>
        </p:nvSpPr>
        <p:spPr/>
        <p:txBody>
          <a:bodyPr/>
          <a:lstStyle/>
          <a:p>
            <a:pPr marL="0" indent="0">
              <a:buNone/>
            </a:pPr>
            <a:r>
              <a:rPr lang="en-US" dirty="0" smtClean="0"/>
              <a:t>Multi dimensional arrays are array that contain other arrays. The two dimensional array is the most basic multi-dimensional array.</a:t>
            </a:r>
          </a:p>
          <a:p>
            <a:pPr marL="0" indent="0">
              <a:buNone/>
            </a:pPr>
            <a:r>
              <a:rPr lang="en-US" dirty="0" smtClean="0"/>
              <a:t>To create multidimensional arrays, place each array within its own set of square brackets.</a:t>
            </a:r>
          </a:p>
          <a:p>
            <a:pPr marL="0" indent="0">
              <a:buNone/>
            </a:pPr>
            <a:r>
              <a:rPr lang="en-US" b="1" i="1" dirty="0" err="1"/>
              <a:t>data_type</a:t>
            </a:r>
            <a:r>
              <a:rPr lang="en-US" i="1" dirty="0"/>
              <a:t>[1st dimension][2nd dimension][]..[Nth dimension] </a:t>
            </a:r>
            <a:r>
              <a:rPr lang="en-US" b="1" i="1" dirty="0" err="1"/>
              <a:t>array_name</a:t>
            </a:r>
            <a:r>
              <a:rPr lang="en-US" i="1" dirty="0"/>
              <a:t> = </a:t>
            </a:r>
            <a:r>
              <a:rPr lang="en-US" b="1" i="1" dirty="0"/>
              <a:t>new </a:t>
            </a:r>
            <a:r>
              <a:rPr lang="en-US" b="1" i="1" dirty="0" err="1"/>
              <a:t>data_type</a:t>
            </a:r>
            <a:r>
              <a:rPr lang="en-US" i="1" dirty="0"/>
              <a:t>[size1][size2]….[</a:t>
            </a:r>
            <a:r>
              <a:rPr lang="en-US" i="1" dirty="0" err="1"/>
              <a:t>sizeN</a:t>
            </a:r>
            <a:r>
              <a:rPr lang="en-US" i="1" dirty="0"/>
              <a:t>];</a:t>
            </a:r>
            <a:endParaRPr lang="en-IN" dirty="0"/>
          </a:p>
        </p:txBody>
      </p:sp>
    </p:spTree>
    <p:extLst>
      <p:ext uri="{BB962C8B-B14F-4D97-AF65-F5344CB8AC3E}">
        <p14:creationId xmlns:p14="http://schemas.microsoft.com/office/powerpoint/2010/main" val="2371506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Two dimensional array:</a:t>
            </a:r>
          </a:p>
          <a:p>
            <a:pPr marL="0" indent="0">
              <a:buNone/>
            </a:pPr>
            <a:r>
              <a:rPr lang="en-US" dirty="0" err="1"/>
              <a:t>int</a:t>
            </a:r>
            <a:r>
              <a:rPr lang="en-US" dirty="0"/>
              <a:t>[][] </a:t>
            </a:r>
            <a:r>
              <a:rPr lang="en-US" dirty="0" err="1"/>
              <a:t>twoD_arr</a:t>
            </a:r>
            <a:r>
              <a:rPr lang="en-US" dirty="0"/>
              <a:t> = new </a:t>
            </a:r>
            <a:r>
              <a:rPr lang="en-US" dirty="0" err="1"/>
              <a:t>int</a:t>
            </a:r>
            <a:r>
              <a:rPr lang="en-US" dirty="0"/>
              <a:t>[10][20</a:t>
            </a:r>
            <a:r>
              <a:rPr lang="en-US" dirty="0" smtClean="0"/>
              <a:t>];</a:t>
            </a:r>
            <a:endParaRPr lang="en-US" dirty="0"/>
          </a:p>
          <a:p>
            <a:pPr marL="0" indent="0">
              <a:buNone/>
            </a:pPr>
            <a:r>
              <a:rPr lang="en-US" b="1" dirty="0"/>
              <a:t>Three dimensional array:</a:t>
            </a:r>
          </a:p>
          <a:p>
            <a:pPr marL="0" indent="0">
              <a:buNone/>
            </a:pPr>
            <a:r>
              <a:rPr lang="en-US" dirty="0" err="1"/>
              <a:t>int</a:t>
            </a:r>
            <a:r>
              <a:rPr lang="en-US" dirty="0"/>
              <a:t>[][][] </a:t>
            </a:r>
            <a:r>
              <a:rPr lang="en-US" dirty="0" err="1"/>
              <a:t>threeD_arr</a:t>
            </a:r>
            <a:r>
              <a:rPr lang="en-US" dirty="0"/>
              <a:t> = new </a:t>
            </a:r>
            <a:r>
              <a:rPr lang="en-US" dirty="0" err="1"/>
              <a:t>int</a:t>
            </a:r>
            <a:r>
              <a:rPr lang="en-US" dirty="0"/>
              <a:t>[10][20][30</a:t>
            </a:r>
            <a:r>
              <a:rPr lang="en-US" dirty="0" smtClean="0"/>
              <a:t>];</a:t>
            </a:r>
          </a:p>
          <a:p>
            <a:pPr marL="0" indent="0">
              <a:buNone/>
            </a:pPr>
            <a:r>
              <a:rPr lang="en-US" b="1" dirty="0"/>
              <a:t>Size of multidimensional arrays</a:t>
            </a:r>
            <a:r>
              <a:rPr lang="en-US" dirty="0"/>
              <a:t>: The total number of elements that can be stored in a multidimensional array can be calculated by multiplying the size of all the dimensions. </a:t>
            </a:r>
            <a:endParaRPr lang="en-IN" dirty="0"/>
          </a:p>
        </p:txBody>
      </p:sp>
    </p:spTree>
    <p:extLst>
      <p:ext uri="{BB962C8B-B14F-4D97-AF65-F5344CB8AC3E}">
        <p14:creationId xmlns:p14="http://schemas.microsoft.com/office/powerpoint/2010/main" val="3331918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a:t>
            </a:r>
            <a:br>
              <a:rPr lang="en-US" dirty="0" smtClean="0"/>
            </a:br>
            <a:r>
              <a:rPr lang="en-US" dirty="0" smtClean="0"/>
              <a:t>(2D-array)</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Two – dimensional array is the simplest form of a multidimensional array. A two – dimensional array can be seen as an array of one – dimensional array for easier understanding. </a:t>
            </a:r>
            <a:endParaRPr lang="en-US" dirty="0" smtClean="0"/>
          </a:p>
          <a:p>
            <a:pPr marL="0" indent="0">
              <a:buNone/>
            </a:pPr>
            <a:endParaRPr lang="en-US" dirty="0" smtClean="0"/>
          </a:p>
          <a:p>
            <a:pPr marL="0" indent="0">
              <a:buNone/>
            </a:pPr>
            <a:r>
              <a:rPr lang="en-US" b="1" dirty="0" smtClean="0"/>
              <a:t>Indirect </a:t>
            </a:r>
            <a:r>
              <a:rPr lang="en-US" b="1" dirty="0"/>
              <a:t>Method of Declaration</a:t>
            </a:r>
            <a:r>
              <a:rPr lang="en-US" dirty="0" smtClean="0"/>
              <a:t>:</a:t>
            </a:r>
            <a:endParaRPr lang="en-US" dirty="0"/>
          </a:p>
          <a:p>
            <a:pPr marL="0" indent="0">
              <a:buNone/>
            </a:pPr>
            <a:r>
              <a:rPr lang="en-US" dirty="0"/>
              <a:t>Declaration – Syntax:</a:t>
            </a:r>
          </a:p>
          <a:p>
            <a:pPr marL="0" indent="0">
              <a:buNone/>
            </a:pPr>
            <a:r>
              <a:rPr lang="en-US" dirty="0" err="1"/>
              <a:t>data_type</a:t>
            </a:r>
            <a:r>
              <a:rPr lang="en-US" dirty="0"/>
              <a:t>[][] </a:t>
            </a:r>
            <a:r>
              <a:rPr lang="en-US" dirty="0" err="1"/>
              <a:t>array_name</a:t>
            </a:r>
            <a:r>
              <a:rPr lang="en-US" dirty="0"/>
              <a:t> = new </a:t>
            </a:r>
            <a:r>
              <a:rPr lang="en-US" dirty="0" err="1"/>
              <a:t>data_type</a:t>
            </a:r>
            <a:r>
              <a:rPr lang="en-US" dirty="0"/>
              <a:t>[x][y];</a:t>
            </a:r>
          </a:p>
          <a:p>
            <a:pPr marL="0" indent="0">
              <a:buNone/>
            </a:pPr>
            <a:r>
              <a:rPr lang="en-US" dirty="0"/>
              <a:t>        For example: </a:t>
            </a:r>
            <a:r>
              <a:rPr lang="en-US" dirty="0" err="1"/>
              <a:t>int</a:t>
            </a:r>
            <a:r>
              <a:rPr lang="en-US" dirty="0"/>
              <a:t>[][] </a:t>
            </a:r>
            <a:r>
              <a:rPr lang="en-US" dirty="0" err="1"/>
              <a:t>arr</a:t>
            </a:r>
            <a:r>
              <a:rPr lang="en-US" dirty="0"/>
              <a:t> = new </a:t>
            </a:r>
            <a:r>
              <a:rPr lang="en-US" dirty="0" err="1"/>
              <a:t>int</a:t>
            </a:r>
            <a:r>
              <a:rPr lang="en-US" dirty="0"/>
              <a:t>[10][20];</a:t>
            </a:r>
          </a:p>
          <a:p>
            <a:pPr marL="0" indent="0">
              <a:buNone/>
            </a:pPr>
            <a:r>
              <a:rPr lang="en-US" dirty="0"/>
              <a:t>        </a:t>
            </a:r>
          </a:p>
          <a:p>
            <a:pPr marL="0" indent="0">
              <a:buNone/>
            </a:pPr>
            <a:r>
              <a:rPr lang="en-US" dirty="0"/>
              <a:t>Initialization – Syntax:</a:t>
            </a:r>
          </a:p>
          <a:p>
            <a:pPr marL="0" indent="0">
              <a:buNone/>
            </a:pPr>
            <a:r>
              <a:rPr lang="en-US" dirty="0" err="1"/>
              <a:t>array_name</a:t>
            </a:r>
            <a:r>
              <a:rPr lang="en-US" dirty="0"/>
              <a:t>[</a:t>
            </a:r>
            <a:r>
              <a:rPr lang="en-US" dirty="0" err="1"/>
              <a:t>row_index</a:t>
            </a:r>
            <a:r>
              <a:rPr lang="en-US" dirty="0"/>
              <a:t>][</a:t>
            </a:r>
            <a:r>
              <a:rPr lang="en-US" dirty="0" err="1"/>
              <a:t>column_index</a:t>
            </a:r>
            <a:r>
              <a:rPr lang="en-US" dirty="0"/>
              <a:t>] = value;</a:t>
            </a:r>
          </a:p>
          <a:p>
            <a:pPr marL="0" indent="0">
              <a:buNone/>
            </a:pPr>
            <a:r>
              <a:rPr lang="en-US" dirty="0"/>
              <a:t>        For example: </a:t>
            </a:r>
            <a:r>
              <a:rPr lang="en-US" dirty="0" err="1"/>
              <a:t>arr</a:t>
            </a:r>
            <a:r>
              <a:rPr lang="en-US" dirty="0"/>
              <a:t>[0][0] = 1;</a:t>
            </a:r>
            <a:endParaRPr lang="en-IN" dirty="0"/>
          </a:p>
        </p:txBody>
      </p:sp>
    </p:spTree>
    <p:extLst>
      <p:ext uri="{BB962C8B-B14F-4D97-AF65-F5344CB8AC3E}">
        <p14:creationId xmlns:p14="http://schemas.microsoft.com/office/powerpoint/2010/main" val="137500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of 2d array</a:t>
            </a:r>
            <a:endParaRPr lang="en-IN" dirty="0"/>
          </a:p>
        </p:txBody>
      </p:sp>
      <p:sp>
        <p:nvSpPr>
          <p:cNvPr id="4" name="Rectangle 2"/>
          <p:cNvSpPr>
            <a:spLocks noGrp="1" noChangeArrowheads="1"/>
          </p:cNvSpPr>
          <p:nvPr>
            <p:ph sz="half" idx="1"/>
          </p:nvPr>
        </p:nvSpPr>
        <p:spPr bwMode="auto">
          <a:xfrm>
            <a:off x="1750422" y="2438399"/>
            <a:ext cx="4577583"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Consolas" panose="020B0609020204030204" pitchFamily="49" charset="0"/>
              </a:rPr>
              <a:t>public</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class</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TwoDArray</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public</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static</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void</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rows = </a:t>
            </a:r>
            <a:r>
              <a:rPr kumimoji="0" lang="en-US" altLang="en-US" sz="1400" b="0" i="0" u="none" strike="noStrike" cap="none" normalizeH="0" baseline="0" dirty="0" smtClean="0">
                <a:ln>
                  <a:noFill/>
                </a:ln>
                <a:solidFill>
                  <a:srgbClr val="009900"/>
                </a:solidFill>
                <a:effectLst/>
                <a:latin typeface="Consolas" panose="020B0609020204030204" pitchFamily="49" charset="0"/>
              </a:rPr>
              <a:t>4</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columns = </a:t>
            </a:r>
            <a:r>
              <a:rPr kumimoji="0" lang="en-US" altLang="en-US" sz="1400" b="0" i="0" u="none" strike="noStrike" cap="none" normalizeH="0" baseline="0" dirty="0" smtClean="0">
                <a:ln>
                  <a:noFill/>
                </a:ln>
                <a:solidFill>
                  <a:srgbClr val="009900"/>
                </a:solidFill>
                <a:effectLst/>
                <a:latin typeface="Consolas" panose="020B0609020204030204" pitchFamily="49" charset="0"/>
              </a:rPr>
              <a:t>4</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array = </a:t>
            </a:r>
            <a:r>
              <a:rPr kumimoji="0" lang="en-US" altLang="en-US" sz="1400" b="1" i="0" u="none" strike="noStrike" cap="none" normalizeH="0" baseline="0" dirty="0" smtClean="0">
                <a:ln>
                  <a:noFill/>
                </a:ln>
                <a:solidFill>
                  <a:srgbClr val="006699"/>
                </a:solidFill>
                <a:effectLst/>
                <a:latin typeface="Consolas" panose="020B0609020204030204" pitchFamily="49" charset="0"/>
              </a:rPr>
              <a:t>new</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[rows][columns];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value = </a:t>
            </a:r>
            <a:r>
              <a:rPr kumimoji="0" lang="en-US" altLang="en-US" sz="1400" b="0" i="0" u="none" strike="noStrike" cap="none" normalizeH="0" baseline="0" dirty="0" smtClean="0">
                <a:ln>
                  <a:noFill/>
                </a:ln>
                <a:solidFill>
                  <a:srgbClr val="009900"/>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for</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9900"/>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rows;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for</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j = </a:t>
            </a:r>
            <a:r>
              <a:rPr kumimoji="0" lang="en-US" altLang="en-US" sz="1400" b="0" i="0" u="none" strike="noStrike" cap="none" normalizeH="0" baseline="0" dirty="0" smtClean="0">
                <a:ln>
                  <a:noFill/>
                </a:ln>
                <a:solidFill>
                  <a:srgbClr val="009900"/>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j &lt; columns;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j++</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array[</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][j] = value;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value++;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p:txBody>
      </p:sp>
      <p:sp>
        <p:nvSpPr>
          <p:cNvPr id="5" name="Content Placeholder 4"/>
          <p:cNvSpPr>
            <a:spLocks noGrp="1"/>
          </p:cNvSpPr>
          <p:nvPr>
            <p:ph sz="half" idx="2"/>
          </p:nvPr>
        </p:nvSpPr>
        <p:spPr>
          <a:xfrm>
            <a:off x="7543751" y="2438399"/>
            <a:ext cx="4160520" cy="3657601"/>
          </a:xfrm>
        </p:spPr>
        <p:txBody>
          <a:bodyPr>
            <a:normAutofit/>
          </a:bodyPr>
          <a:lstStyle/>
          <a:p>
            <a:pPr marL="0" lvl="0" indent="0" eaLnBrk="0" fontAlgn="base" hangingPunct="0">
              <a:lnSpc>
                <a:spcPct val="100000"/>
              </a:lnSpc>
              <a:spcBef>
                <a:spcPct val="0"/>
              </a:spcBef>
              <a:spcAft>
                <a:spcPct val="0"/>
              </a:spcAft>
              <a:buNone/>
            </a:pPr>
            <a:r>
              <a:rPr lang="en-US" altLang="en-US" sz="1600" dirty="0" err="1">
                <a:solidFill>
                  <a:srgbClr val="000000"/>
                </a:solidFill>
                <a:latin typeface="Consolas" panose="020B0609020204030204" pitchFamily="49" charset="0"/>
              </a:rPr>
              <a:t>System.out.println</a:t>
            </a:r>
            <a:r>
              <a:rPr lang="en-US" altLang="en-US" sz="1600" dirty="0">
                <a:solidFill>
                  <a:srgbClr val="000000"/>
                </a:solidFill>
                <a:latin typeface="Consolas" panose="020B0609020204030204" pitchFamily="49" charset="0"/>
              </a:rPr>
              <a:t>(</a:t>
            </a:r>
            <a:r>
              <a:rPr lang="en-US" altLang="en-US" sz="1600" dirty="0">
                <a:solidFill>
                  <a:srgbClr val="0000FF"/>
                </a:solidFill>
                <a:latin typeface="Consolas" panose="020B0609020204030204" pitchFamily="49" charset="0"/>
              </a:rPr>
              <a:t>"The 2D array is: "</a:t>
            </a:r>
            <a:r>
              <a:rPr lang="en-US" altLang="en-US" sz="1600" dirty="0">
                <a:solidFill>
                  <a:srgbClr val="000000"/>
                </a:solidFill>
                <a:latin typeface="Consolas" panose="020B0609020204030204" pitchFamily="49" charset="0"/>
              </a:rPr>
              <a:t>);</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for</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r>
              <a:rPr lang="en-US" altLang="en-US" sz="1600" b="1" dirty="0" err="1">
                <a:solidFill>
                  <a:srgbClr val="006699"/>
                </a:solidFill>
                <a:latin typeface="Consolas" panose="020B0609020204030204" pitchFamily="49" charset="0"/>
              </a:rPr>
              <a:t>int</a:t>
            </a: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 </a:t>
            </a:r>
            <a:r>
              <a:rPr lang="en-US" altLang="en-US" sz="1600" dirty="0">
                <a:solidFill>
                  <a:srgbClr val="009900"/>
                </a:solidFill>
                <a:latin typeface="Consolas" panose="020B0609020204030204" pitchFamily="49" charset="0"/>
              </a:rPr>
              <a:t>0</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&lt; rows;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for</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r>
              <a:rPr lang="en-US" altLang="en-US" sz="1600" b="1" dirty="0" err="1">
                <a:solidFill>
                  <a:srgbClr val="006699"/>
                </a:solidFill>
                <a:latin typeface="Consolas" panose="020B0609020204030204" pitchFamily="49" charset="0"/>
              </a:rPr>
              <a:t>int</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j = </a:t>
            </a:r>
            <a:r>
              <a:rPr lang="en-US" altLang="en-US" sz="1600" dirty="0">
                <a:solidFill>
                  <a:srgbClr val="009900"/>
                </a:solidFill>
                <a:latin typeface="Consolas" panose="020B0609020204030204" pitchFamily="49" charset="0"/>
              </a:rPr>
              <a:t>0</a:t>
            </a:r>
            <a:r>
              <a:rPr lang="en-US" altLang="en-US" sz="1600" dirty="0">
                <a:solidFill>
                  <a:srgbClr val="000000"/>
                </a:solidFill>
                <a:latin typeface="Consolas" panose="020B0609020204030204" pitchFamily="49" charset="0"/>
              </a:rPr>
              <a:t>; j &lt; columns; </a:t>
            </a:r>
            <a:r>
              <a:rPr lang="en-US" altLang="en-US" sz="1600" dirty="0" err="1">
                <a:solidFill>
                  <a:srgbClr val="000000"/>
                </a:solidFill>
                <a:latin typeface="Consolas" panose="020B0609020204030204" pitchFamily="49" charset="0"/>
              </a:rPr>
              <a:t>j++</a:t>
            </a:r>
            <a:r>
              <a:rPr lang="en-US" altLang="en-US" sz="1600" dirty="0">
                <a:solidFill>
                  <a:srgbClr val="000000"/>
                </a:solidFill>
                <a:latin typeface="Consolas" panose="020B0609020204030204" pitchFamily="49" charset="0"/>
              </a:rPr>
              <a:t>) {</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System.out.print</a:t>
            </a:r>
            <a:r>
              <a:rPr lang="en-US" altLang="en-US" sz="1600" dirty="0">
                <a:solidFill>
                  <a:srgbClr val="000000"/>
                </a:solidFill>
                <a:latin typeface="Consolas" panose="020B0609020204030204" pitchFamily="49" charset="0"/>
              </a:rPr>
              <a:t>(array[</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][j] + </a:t>
            </a:r>
            <a:r>
              <a:rPr lang="en-US" altLang="en-US" sz="1600" dirty="0">
                <a:solidFill>
                  <a:srgbClr val="0000FF"/>
                </a:solidFill>
                <a:latin typeface="Consolas" panose="020B0609020204030204" pitchFamily="49" charset="0"/>
              </a:rPr>
              <a:t>" "</a:t>
            </a:r>
            <a:r>
              <a:rPr lang="en-US" altLang="en-US" sz="1600" dirty="0">
                <a:solidFill>
                  <a:srgbClr val="000000"/>
                </a:solidFill>
                <a:latin typeface="Consolas" panose="020B0609020204030204" pitchFamily="49" charset="0"/>
              </a:rPr>
              <a:t>);</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System.out.println</a:t>
            </a:r>
            <a:r>
              <a:rPr lang="en-US" altLang="en-US" sz="1600" dirty="0">
                <a:solidFill>
                  <a:srgbClr val="000000"/>
                </a:solidFill>
                <a:latin typeface="Consolas" panose="020B0609020204030204" pitchFamily="49" charset="0"/>
              </a:rPr>
              <a:t>();</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endParaRPr lang="en-US" altLang="en-US" sz="1600" dirty="0">
              <a:solidFill>
                <a:schemeClr val="tx1"/>
              </a:solidFill>
            </a:endParaRPr>
          </a:p>
          <a:p>
            <a:pPr marL="0" lvl="0" indent="0" eaLnBrk="0" fontAlgn="base" hangingPunct="0">
              <a:lnSpc>
                <a:spcPct val="100000"/>
              </a:lnSpc>
              <a:spcBef>
                <a:spcPct val="0"/>
              </a:spcBef>
              <a:spcAft>
                <a:spcPct val="0"/>
              </a:spcAft>
              <a:buNone/>
            </a:pPr>
            <a:r>
              <a:rPr lang="en-US" altLang="en-US" sz="1600" dirty="0">
                <a:solidFill>
                  <a:srgbClr val="000000"/>
                </a:solidFill>
                <a:latin typeface="Consolas" panose="020B0609020204030204" pitchFamily="49" charset="0"/>
              </a:rPr>
              <a:t>}</a:t>
            </a:r>
            <a:endParaRPr lang="en-US" altLang="en-US" sz="1600" dirty="0">
              <a:solidFill>
                <a:schemeClr val="tx1"/>
              </a:solidFill>
              <a:latin typeface="Arial" panose="020B0604020202020204" pitchFamily="34" charset="0"/>
            </a:endParaRPr>
          </a:p>
          <a:p>
            <a:pPr marL="0" indent="0">
              <a:buNone/>
            </a:pPr>
            <a:endParaRPr lang="en-IN" sz="1600" dirty="0"/>
          </a:p>
        </p:txBody>
      </p:sp>
      <p:cxnSp>
        <p:nvCxnSpPr>
          <p:cNvPr id="7" name="Straight Connector 6"/>
          <p:cNvCxnSpPr/>
          <p:nvPr/>
        </p:nvCxnSpPr>
        <p:spPr>
          <a:xfrm>
            <a:off x="6858000" y="2338251"/>
            <a:ext cx="13063" cy="397813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361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IN" dirty="0"/>
              <a:t>Direct Method of Declaration: Syntax:</a:t>
            </a:r>
          </a:p>
          <a:p>
            <a:pPr marL="0" indent="0">
              <a:buNone/>
            </a:pPr>
            <a:endParaRPr lang="en-IN" dirty="0"/>
          </a:p>
          <a:p>
            <a:pPr marL="0" indent="0">
              <a:buNone/>
            </a:pPr>
            <a:r>
              <a:rPr lang="en-IN" dirty="0" err="1"/>
              <a:t>data_type</a:t>
            </a:r>
            <a:r>
              <a:rPr lang="en-IN" dirty="0"/>
              <a:t>[][] </a:t>
            </a:r>
            <a:r>
              <a:rPr lang="en-IN" dirty="0" err="1"/>
              <a:t>array_name</a:t>
            </a:r>
            <a:r>
              <a:rPr lang="en-IN" dirty="0"/>
              <a:t> = {</a:t>
            </a:r>
          </a:p>
          <a:p>
            <a:pPr marL="0" indent="0">
              <a:buNone/>
            </a:pPr>
            <a:r>
              <a:rPr lang="en-IN" dirty="0"/>
              <a:t>                             {valueR1C1, valueR1C2, ....}, </a:t>
            </a:r>
          </a:p>
          <a:p>
            <a:pPr marL="0" indent="0">
              <a:buNone/>
            </a:pPr>
            <a:r>
              <a:rPr lang="en-IN" dirty="0"/>
              <a:t>                             {valueR2C1, valueR2C2, ....}</a:t>
            </a:r>
          </a:p>
          <a:p>
            <a:pPr marL="0" indent="0">
              <a:buNone/>
            </a:pPr>
            <a:r>
              <a:rPr lang="en-IN" dirty="0"/>
              <a:t>                           };</a:t>
            </a:r>
          </a:p>
          <a:p>
            <a:pPr marL="0" indent="0">
              <a:buNone/>
            </a:pPr>
            <a:endParaRPr lang="en-IN" dirty="0"/>
          </a:p>
          <a:p>
            <a:pPr marL="0" indent="0">
              <a:buNone/>
            </a:pPr>
            <a:r>
              <a:rPr lang="en-IN" dirty="0"/>
              <a:t>For example: </a:t>
            </a:r>
            <a:r>
              <a:rPr lang="en-IN" dirty="0" err="1"/>
              <a:t>int</a:t>
            </a:r>
            <a:r>
              <a:rPr lang="en-IN" dirty="0"/>
              <a:t>[][] </a:t>
            </a:r>
            <a:r>
              <a:rPr lang="en-IN" dirty="0" err="1"/>
              <a:t>arr</a:t>
            </a:r>
            <a:r>
              <a:rPr lang="en-IN" dirty="0"/>
              <a:t> = {{1, 2}, {3, 4}};</a:t>
            </a:r>
          </a:p>
        </p:txBody>
      </p:sp>
    </p:spTree>
    <p:extLst>
      <p:ext uri="{BB962C8B-B14F-4D97-AF65-F5344CB8AC3E}">
        <p14:creationId xmlns:p14="http://schemas.microsoft.com/office/powerpoint/2010/main" val="1888706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array in tabular format</a:t>
            </a:r>
            <a:endParaRPr lang="en-IN" dirty="0"/>
          </a:p>
        </p:txBody>
      </p:sp>
      <p:sp>
        <p:nvSpPr>
          <p:cNvPr id="4" name="Rectangle 2"/>
          <p:cNvSpPr>
            <a:spLocks noGrp="1" noChangeArrowheads="1"/>
          </p:cNvSpPr>
          <p:nvPr>
            <p:ph idx="1"/>
          </p:nvPr>
        </p:nvSpPr>
        <p:spPr bwMode="auto">
          <a:xfrm>
            <a:off x="4213860" y="2281320"/>
            <a:ext cx="561051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import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java.util</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class</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GFG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public</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static</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void</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arr</a:t>
            </a:r>
            <a:r>
              <a:rPr kumimoji="0" lang="en-US" altLang="en-US" sz="1600" b="0" i="0" u="none" strike="noStrike" cap="none" normalizeH="0" baseline="0" dirty="0" smtClean="0">
                <a:ln>
                  <a:noFill/>
                </a:ln>
                <a:solidFill>
                  <a:srgbClr val="000000"/>
                </a:solidFill>
                <a:effectLst/>
                <a:latin typeface="Consolas" panose="020B0609020204030204" pitchFamily="49" charset="0"/>
              </a:rPr>
              <a:t> = {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9900"/>
                </a:solidFill>
                <a:effectLst/>
                <a:latin typeface="Consolas" panose="020B0609020204030204" pitchFamily="49" charset="0"/>
              </a:rPr>
              <a:t>2</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3</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9900"/>
                </a:solidFill>
                <a:effectLst/>
                <a:latin typeface="Consolas" panose="020B0609020204030204" pitchFamily="49" charset="0"/>
              </a:rPr>
              <a:t>4</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0</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&lt; </a:t>
            </a:r>
            <a:r>
              <a:rPr kumimoji="0" lang="en-US" altLang="en-US" sz="1600" b="0" i="0" u="none" strike="noStrike" cap="none" normalizeH="0" baseline="0" dirty="0" smtClean="0">
                <a:ln>
                  <a:noFill/>
                </a:ln>
                <a:solidFill>
                  <a:srgbClr val="009900"/>
                </a:solidFill>
                <a:effectLst/>
                <a:latin typeface="Consolas" panose="020B0609020204030204" pitchFamily="49" charset="0"/>
              </a:rPr>
              <a:t>2</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j = </a:t>
            </a:r>
            <a:r>
              <a:rPr kumimoji="0" lang="en-US" altLang="en-US" sz="1600" b="0" i="0" u="none" strike="noStrike" cap="none" normalizeH="0" baseline="0" dirty="0" smtClean="0">
                <a:ln>
                  <a:noFill/>
                </a:ln>
                <a:solidFill>
                  <a:srgbClr val="009900"/>
                </a:solidFill>
                <a:effectLst/>
                <a:latin typeface="Consolas" panose="020B0609020204030204" pitchFamily="49" charset="0"/>
              </a:rPr>
              <a:t>0</a:t>
            </a:r>
            <a:r>
              <a:rPr kumimoji="0" lang="en-US" altLang="en-US" sz="1600" b="0" i="0" u="none" strike="noStrike" cap="none" normalizeH="0" baseline="0" dirty="0" smtClean="0">
                <a:ln>
                  <a:noFill/>
                </a:ln>
                <a:solidFill>
                  <a:srgbClr val="000000"/>
                </a:solidFill>
                <a:effectLst/>
                <a:latin typeface="Consolas" panose="020B0609020204030204" pitchFamily="49" charset="0"/>
              </a:rPr>
              <a:t>; j &lt; </a:t>
            </a:r>
            <a:r>
              <a:rPr kumimoji="0" lang="en-US" altLang="en-US" sz="1600" b="0" i="0" u="none" strike="noStrike" cap="none" normalizeH="0" baseline="0" dirty="0" smtClean="0">
                <a:ln>
                  <a:noFill/>
                </a:ln>
                <a:solidFill>
                  <a:srgbClr val="009900"/>
                </a:solidFill>
                <a:effectLst/>
                <a:latin typeface="Consolas" panose="020B0609020204030204" pitchFamily="49" charset="0"/>
              </a:rPr>
              <a:t>2</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j++</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arr</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][j] + </a:t>
            </a:r>
            <a:r>
              <a:rPr kumimoji="0" lang="en-US" altLang="en-US" sz="1600" b="0" i="0" u="none" strike="noStrike" cap="none" normalizeH="0" baseline="0" dirty="0" smtClean="0">
                <a:ln>
                  <a:noFill/>
                </a:ln>
                <a:solidFill>
                  <a:srgbClr val="0000FF"/>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37795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IN" dirty="0"/>
          </a:p>
        </p:txBody>
      </p:sp>
      <p:sp>
        <p:nvSpPr>
          <p:cNvPr id="3" name="Content Placeholder 2"/>
          <p:cNvSpPr>
            <a:spLocks noGrp="1"/>
          </p:cNvSpPr>
          <p:nvPr>
            <p:ph idx="1"/>
          </p:nvPr>
        </p:nvSpPr>
        <p:spPr/>
        <p:txBody>
          <a:bodyPr/>
          <a:lstStyle/>
          <a:p>
            <a:pPr marL="0" indent="0">
              <a:buNone/>
            </a:pPr>
            <a:r>
              <a:rPr lang="en-US" dirty="0" smtClean="0"/>
              <a:t>Declare an integer array and print the summation of all elements of the array.</a:t>
            </a:r>
            <a:endParaRPr lang="en-IN" dirty="0"/>
          </a:p>
        </p:txBody>
      </p:sp>
    </p:spTree>
    <p:extLst>
      <p:ext uri="{BB962C8B-B14F-4D97-AF65-F5344CB8AC3E}">
        <p14:creationId xmlns:p14="http://schemas.microsoft.com/office/powerpoint/2010/main" val="3590176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Java is an Object Oriented language but it is not 100% object oriented because of primitive datatypes. With the use of primitive datatypes it is 99.9% object oriented.</a:t>
            </a:r>
          </a:p>
          <a:p>
            <a:pPr>
              <a:buFont typeface="Arial" panose="020B0604020202020204" pitchFamily="34" charset="0"/>
              <a:buChar char="•"/>
            </a:pPr>
            <a:r>
              <a:rPr lang="en-US" dirty="0" smtClean="0"/>
              <a:t>So to make these 0.1% object oriented, we use the concept wrapper class.</a:t>
            </a:r>
          </a:p>
          <a:p>
            <a:pPr>
              <a:buFont typeface="Arial" panose="020B0604020202020204" pitchFamily="34" charset="0"/>
              <a:buChar char="•"/>
            </a:pPr>
            <a:r>
              <a:rPr lang="en-US" dirty="0" smtClean="0"/>
              <a:t>As the name says, a wrapper class wraps(encloses) around data type and gives it an object appearance i.e., wrapper class provides the mechanism to convert primitive into object and object into primitive</a:t>
            </a:r>
          </a:p>
          <a:p>
            <a:pPr>
              <a:buFont typeface="Arial" panose="020B0604020202020204" pitchFamily="34" charset="0"/>
              <a:buChar char="•"/>
            </a:pPr>
            <a:r>
              <a:rPr lang="en-US" dirty="0" smtClean="0"/>
              <a:t>Wherever, datatype is required as an object, this object can be used. Wrapper classes include methods to unwrap the object and give back the datatype</a:t>
            </a:r>
            <a:endParaRPr lang="en-IN" dirty="0"/>
          </a:p>
        </p:txBody>
      </p:sp>
    </p:spTree>
    <p:extLst>
      <p:ext uri="{BB962C8B-B14F-4D97-AF65-F5344CB8AC3E}">
        <p14:creationId xmlns:p14="http://schemas.microsoft.com/office/powerpoint/2010/main" val="165178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An if statement can be followed by an optional else statement, which executes </a:t>
            </a:r>
            <a:r>
              <a:rPr lang="en-IN" dirty="0" smtClean="0"/>
              <a:t>when the condition evaluates false.</a:t>
            </a:r>
          </a:p>
          <a:p>
            <a:pPr marL="0" indent="0">
              <a:buNone/>
            </a:pPr>
            <a:r>
              <a:rPr lang="en-US" dirty="0" smtClean="0">
                <a:solidFill>
                  <a:srgbClr val="7030A0"/>
                </a:solidFill>
              </a:rPr>
              <a:t>Syntax:</a:t>
            </a:r>
          </a:p>
          <a:p>
            <a:pPr marL="0" indent="0">
              <a:buNone/>
            </a:pPr>
            <a:r>
              <a:rPr lang="en-US" dirty="0" smtClean="0">
                <a:solidFill>
                  <a:srgbClr val="00B050"/>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(condition){</a:t>
            </a:r>
          </a:p>
          <a:p>
            <a:pPr marL="0" indent="0">
              <a:buNone/>
            </a:pPr>
            <a:r>
              <a:rPr lang="en-US" i="1" dirty="0" smtClean="0">
                <a:latin typeface="Courier New" panose="02070309020205020404" pitchFamily="49" charset="0"/>
                <a:cs typeface="Courier New" panose="02070309020205020404" pitchFamily="49" charset="0"/>
              </a:rPr>
              <a:t>//condition is ‘true’ executes statements</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solidFill>
                  <a:srgbClr val="00B050"/>
                </a:solidFill>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a:t>
            </a:r>
          </a:p>
          <a:p>
            <a:pPr marL="0" indent="0">
              <a:buNone/>
            </a:pPr>
            <a:r>
              <a:rPr lang="en-US" i="1" dirty="0" smtClean="0">
                <a:latin typeface="Courier New" panose="02070309020205020404" pitchFamily="49" charset="0"/>
                <a:cs typeface="Courier New" panose="02070309020205020404" pitchFamily="49" charset="0"/>
              </a:rPr>
              <a:t>//condition is ‘false’ executes statement</a:t>
            </a:r>
          </a:p>
          <a:p>
            <a:pPr marL="0" indent="0">
              <a:buNone/>
            </a:pPr>
            <a:r>
              <a:rPr lang="en-US" i="1" dirty="0">
                <a:latin typeface="Courier New" panose="02070309020205020404" pitchFamily="49" charset="0"/>
                <a:cs typeface="Courier New" panose="02070309020205020404" pitchFamily="49" charset="0"/>
              </a:rPr>
              <a:t>}</a:t>
            </a:r>
            <a:endParaRPr lang="en-US" i="1" dirty="0" smtClean="0">
              <a:latin typeface="Courier New" panose="02070309020205020404" pitchFamily="49" charset="0"/>
              <a:cs typeface="Courier New" panose="02070309020205020404" pitchFamily="49" charset="0"/>
            </a:endParaRPr>
          </a:p>
          <a:p>
            <a:pPr marL="0" indent="0">
              <a:buNone/>
            </a:pPr>
            <a:endParaRPr lang="en-IN" dirty="0" smtClean="0">
              <a:latin typeface="Courier New" panose="02070309020205020404" pitchFamily="49" charset="0"/>
              <a:cs typeface="Courier New" panose="02070309020205020404" pitchFamily="49" charset="0"/>
            </a:endParaRPr>
          </a:p>
          <a:p>
            <a:pPr marL="0" indent="0">
              <a:buNone/>
            </a:pPr>
            <a:endParaRPr lang="en-US" dirty="0" smtClean="0"/>
          </a:p>
        </p:txBody>
      </p:sp>
    </p:spTree>
    <p:extLst>
      <p:ext uri="{BB962C8B-B14F-4D97-AF65-F5344CB8AC3E}">
        <p14:creationId xmlns:p14="http://schemas.microsoft.com/office/powerpoint/2010/main" val="30588607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e.g.,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Integer x = new Integer(10);   </a:t>
            </a:r>
            <a:r>
              <a:rPr lang="en-US" i="1" dirty="0" smtClean="0">
                <a:latin typeface="Courier New" panose="02070309020205020404" pitchFamily="49" charset="0"/>
                <a:cs typeface="Courier New" panose="02070309020205020404" pitchFamily="49" charset="0"/>
              </a:rPr>
              <a:t>//</a:t>
            </a:r>
            <a:r>
              <a:rPr lang="en-US" i="1" dirty="0" smtClean="0">
                <a:solidFill>
                  <a:srgbClr val="FF0000"/>
                </a:solidFill>
                <a:latin typeface="Courier New" panose="02070309020205020404" pitchFamily="49" charset="0"/>
                <a:cs typeface="Courier New" panose="02070309020205020404" pitchFamily="49" charset="0"/>
              </a:rPr>
              <a:t>auto-boxing:- Process to wrap or store the value in the object created</a:t>
            </a:r>
          </a:p>
          <a:p>
            <a:pPr marL="0" indent="0">
              <a:buNone/>
            </a:pPr>
            <a:r>
              <a:rPr lang="en-US" dirty="0" err="1">
                <a:solidFill>
                  <a:schemeClr val="tx1">
                    <a:lumMod val="75000"/>
                    <a:lumOff val="25000"/>
                  </a:schemeClr>
                </a:solidFill>
                <a:latin typeface="Courier New" panose="02070309020205020404" pitchFamily="49" charset="0"/>
                <a:cs typeface="Courier New" panose="02070309020205020404" pitchFamily="49" charset="0"/>
              </a:rPr>
              <a:t>i</a:t>
            </a:r>
            <a:r>
              <a:rPr lang="en-US" dirty="0" err="1" smtClean="0">
                <a:solidFill>
                  <a:schemeClr val="tx1">
                    <a:lumMod val="75000"/>
                    <a:lumOff val="25000"/>
                  </a:schemeClr>
                </a:solidFill>
                <a:latin typeface="Courier New" panose="02070309020205020404" pitchFamily="49" charset="0"/>
                <a:cs typeface="Courier New" panose="02070309020205020404" pitchFamily="49" charset="0"/>
              </a:rPr>
              <a:t>nt</a:t>
            </a:r>
            <a:r>
              <a:rPr lang="en-US" dirty="0" smtClean="0">
                <a:solidFill>
                  <a:schemeClr val="tx1">
                    <a:lumMod val="75000"/>
                    <a:lumOff val="25000"/>
                  </a:schemeClr>
                </a:solidFill>
                <a:latin typeface="Courier New" panose="02070309020205020404" pitchFamily="49" charset="0"/>
                <a:cs typeface="Courier New" panose="02070309020205020404" pitchFamily="49" charset="0"/>
              </a:rPr>
              <a:t> y = </a:t>
            </a:r>
            <a:r>
              <a:rPr lang="en-US" dirty="0" err="1" smtClean="0">
                <a:solidFill>
                  <a:schemeClr val="tx1">
                    <a:lumMod val="75000"/>
                    <a:lumOff val="25000"/>
                  </a:schemeClr>
                </a:solidFill>
                <a:latin typeface="Courier New" panose="02070309020205020404" pitchFamily="49" charset="0"/>
                <a:cs typeface="Courier New" panose="02070309020205020404" pitchFamily="49" charset="0"/>
              </a:rPr>
              <a:t>x.intValue</a:t>
            </a:r>
            <a:r>
              <a:rPr lang="en-US" dirty="0" smtClean="0">
                <a:solidFill>
                  <a:schemeClr val="tx1">
                    <a:lumMod val="75000"/>
                    <a:lumOff val="25000"/>
                  </a:schemeClr>
                </a:solidFill>
                <a:latin typeface="Courier New" panose="02070309020205020404" pitchFamily="49" charset="0"/>
                <a:cs typeface="Courier New" panose="02070309020205020404" pitchFamily="49" charset="0"/>
              </a:rPr>
              <a:t>();         </a:t>
            </a:r>
            <a:r>
              <a:rPr lang="en-US" i="1"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US" i="1" dirty="0" smtClean="0">
                <a:solidFill>
                  <a:srgbClr val="FF0000"/>
                </a:solidFill>
                <a:latin typeface="Courier New" panose="02070309020205020404" pitchFamily="49" charset="0"/>
                <a:cs typeface="Courier New" panose="02070309020205020404" pitchFamily="49" charset="0"/>
              </a:rPr>
              <a:t>auto-unboxing: Process to store the value from object to a variable</a:t>
            </a:r>
            <a:endParaRPr lang="en-US" dirty="0" smtClean="0">
              <a:solidFill>
                <a:schemeClr val="tx1">
                  <a:lumMod val="75000"/>
                  <a:lumOff val="25000"/>
                </a:schemeClr>
              </a:solidFill>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5942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Demo1 program</a:t>
            </a:r>
            <a:endParaRPr lang="en-IN" dirty="0"/>
          </a:p>
        </p:txBody>
      </p:sp>
      <p:sp>
        <p:nvSpPr>
          <p:cNvPr id="3" name="Content Placeholder 2"/>
          <p:cNvSpPr>
            <a:spLocks noGrp="1"/>
          </p:cNvSpPr>
          <p:nvPr>
            <p:ph idx="1"/>
          </p:nvPr>
        </p:nvSpPr>
        <p:spPr/>
        <p:txBody>
          <a:bodyPr/>
          <a:lstStyle/>
          <a:p>
            <a:pPr marL="0" indent="0">
              <a:buNone/>
            </a:pPr>
            <a:r>
              <a:rPr lang="en-US" dirty="0" smtClean="0"/>
              <a:t>Public class Demo{</a:t>
            </a:r>
          </a:p>
          <a:p>
            <a:pPr marL="0" indent="0">
              <a:buNone/>
            </a:pPr>
            <a:r>
              <a:rPr lang="en-US" dirty="0" smtClean="0"/>
              <a:t>Public static void main(String </a:t>
            </a:r>
            <a:r>
              <a:rPr lang="en-US" dirty="0" err="1" smtClean="0"/>
              <a:t>args</a:t>
            </a:r>
            <a:r>
              <a:rPr lang="en-US" dirty="0" smtClean="0"/>
              <a:t>[]){</a:t>
            </a:r>
          </a:p>
          <a:p>
            <a:pPr marL="0" indent="0">
              <a:buNone/>
            </a:pPr>
            <a:r>
              <a:rPr lang="en-US" dirty="0" smtClean="0"/>
              <a:t>String </a:t>
            </a:r>
            <a:r>
              <a:rPr lang="en-US" dirty="0" err="1" smtClean="0"/>
              <a:t>str</a:t>
            </a:r>
            <a:r>
              <a:rPr lang="en-US" dirty="0" smtClean="0"/>
              <a:t> = “10”;</a:t>
            </a:r>
          </a:p>
          <a:p>
            <a:pPr marL="0" indent="0">
              <a:buNone/>
            </a:pPr>
            <a:r>
              <a:rPr lang="en-US" dirty="0" smtClean="0"/>
              <a:t>Integer x = </a:t>
            </a:r>
            <a:r>
              <a:rPr lang="en-US" dirty="0" err="1" smtClean="0"/>
              <a:t>Integer.parseInt</a:t>
            </a:r>
            <a:r>
              <a:rPr lang="en-US" dirty="0" smtClean="0"/>
              <a:t>(</a:t>
            </a:r>
            <a:r>
              <a:rPr lang="en-US" dirty="0" err="1" smtClean="0"/>
              <a:t>str</a:t>
            </a:r>
            <a:r>
              <a:rPr lang="en-US" dirty="0" smtClean="0"/>
              <a:t>);                  </a:t>
            </a:r>
            <a:r>
              <a:rPr lang="en-US" i="1" dirty="0" smtClean="0">
                <a:solidFill>
                  <a:srgbClr val="FF0000"/>
                </a:solidFill>
              </a:rPr>
              <a:t>//</a:t>
            </a:r>
            <a:r>
              <a:rPr lang="en-US" i="1" dirty="0" err="1" smtClean="0">
                <a:solidFill>
                  <a:srgbClr val="FF0000"/>
                </a:solidFill>
              </a:rPr>
              <a:t>autoboxing</a:t>
            </a:r>
            <a:endParaRPr lang="en-US" i="1" dirty="0" smtClean="0">
              <a:solidFill>
                <a:srgbClr val="FF0000"/>
              </a:solidFill>
            </a:endParaRPr>
          </a:p>
          <a:p>
            <a:pPr marL="0" indent="0">
              <a:buNone/>
            </a:pPr>
            <a:r>
              <a:rPr lang="en-US" dirty="0" err="1" smtClean="0">
                <a:solidFill>
                  <a:schemeClr val="tx1">
                    <a:lumMod val="75000"/>
                    <a:lumOff val="25000"/>
                  </a:schemeClr>
                </a:solidFill>
              </a:rPr>
              <a:t>int</a:t>
            </a:r>
            <a:r>
              <a:rPr lang="en-US" dirty="0" smtClean="0">
                <a:solidFill>
                  <a:schemeClr val="tx1">
                    <a:lumMod val="75000"/>
                    <a:lumOff val="25000"/>
                  </a:schemeClr>
                </a:solidFill>
              </a:rPr>
              <a:t> y = </a:t>
            </a:r>
            <a:r>
              <a:rPr lang="en-US" dirty="0" err="1" smtClean="0">
                <a:solidFill>
                  <a:schemeClr val="tx1">
                    <a:lumMod val="75000"/>
                    <a:lumOff val="25000"/>
                  </a:schemeClr>
                </a:solidFill>
              </a:rPr>
              <a:t>x.intValue</a:t>
            </a:r>
            <a:r>
              <a:rPr lang="en-US" dirty="0" smtClean="0">
                <a:solidFill>
                  <a:schemeClr val="tx1">
                    <a:lumMod val="75000"/>
                    <a:lumOff val="25000"/>
                  </a:schemeClr>
                </a:solidFill>
              </a:rPr>
              <a:t>();                                         </a:t>
            </a:r>
            <a:r>
              <a:rPr lang="en-US" i="1" dirty="0" smtClean="0">
                <a:solidFill>
                  <a:srgbClr val="FF0000"/>
                </a:solidFill>
              </a:rPr>
              <a:t>//auto –unboxing</a:t>
            </a:r>
            <a:endParaRPr lang="en-US" dirty="0" smtClean="0">
              <a:solidFill>
                <a:schemeClr val="tx1">
                  <a:lumMod val="75000"/>
                  <a:lumOff val="25000"/>
                </a:schemeClr>
              </a:solidFill>
            </a:endParaRPr>
          </a:p>
          <a:p>
            <a:pPr marL="0" indent="0">
              <a:buNone/>
            </a:pPr>
            <a:r>
              <a:rPr lang="en-US" dirty="0" smtClean="0"/>
              <a:t>}</a:t>
            </a:r>
          </a:p>
          <a:p>
            <a:pPr marL="0" indent="0">
              <a:buNone/>
            </a:pPr>
            <a:r>
              <a:rPr lang="en-US" dirty="0" smtClean="0"/>
              <a:t>}</a:t>
            </a:r>
            <a:endParaRPr lang="en-IN" dirty="0"/>
          </a:p>
        </p:txBody>
      </p:sp>
    </p:spTree>
    <p:extLst>
      <p:ext uri="{BB962C8B-B14F-4D97-AF65-F5344CB8AC3E}">
        <p14:creationId xmlns:p14="http://schemas.microsoft.com/office/powerpoint/2010/main" val="2793575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Demo2 program</a:t>
            </a:r>
            <a:endParaRPr lang="en-IN" dirty="0"/>
          </a:p>
        </p:txBody>
      </p:sp>
      <p:sp>
        <p:nvSpPr>
          <p:cNvPr id="3" name="Content Placeholder 2"/>
          <p:cNvSpPr>
            <a:spLocks noGrp="1"/>
          </p:cNvSpPr>
          <p:nvPr>
            <p:ph idx="1"/>
          </p:nvPr>
        </p:nvSpPr>
        <p:spPr/>
        <p:txBody>
          <a:bodyPr/>
          <a:lstStyle/>
          <a:p>
            <a:pPr marL="0" indent="0">
              <a:buNone/>
            </a:pPr>
            <a:r>
              <a:rPr lang="en-US" dirty="0" smtClean="0"/>
              <a:t>Public class Demo2{</a:t>
            </a:r>
          </a:p>
          <a:p>
            <a:pPr marL="0" indent="0">
              <a:buNone/>
            </a:pPr>
            <a:r>
              <a:rPr lang="en-US" dirty="0" smtClean="0"/>
              <a:t>Public static void main(String </a:t>
            </a:r>
            <a:r>
              <a:rPr lang="en-US" dirty="0" err="1" smtClean="0"/>
              <a:t>args</a:t>
            </a:r>
            <a:r>
              <a:rPr lang="en-US" dirty="0" smtClean="0"/>
              <a:t>[]){</a:t>
            </a:r>
          </a:p>
          <a:p>
            <a:pPr marL="0" indent="0">
              <a:buNone/>
            </a:pPr>
            <a:r>
              <a:rPr lang="en-US" dirty="0" smtClean="0"/>
              <a:t>Double a = new Double(10.55);</a:t>
            </a:r>
          </a:p>
          <a:p>
            <a:pPr marL="0" indent="0">
              <a:buNone/>
            </a:pPr>
            <a:r>
              <a:rPr lang="en-US" dirty="0"/>
              <a:t>d</a:t>
            </a:r>
            <a:r>
              <a:rPr lang="en-US" dirty="0" smtClean="0"/>
              <a:t>ouble b = </a:t>
            </a:r>
            <a:r>
              <a:rPr lang="en-US" dirty="0" err="1" smtClean="0"/>
              <a:t>a.doubleValue</a:t>
            </a:r>
            <a:r>
              <a:rPr lang="en-US" dirty="0" smtClean="0"/>
              <a:t>();</a:t>
            </a:r>
          </a:p>
          <a:p>
            <a:pPr marL="0" indent="0">
              <a:buNone/>
            </a:pPr>
            <a:r>
              <a:rPr lang="en-US" dirty="0"/>
              <a:t>d</a:t>
            </a:r>
            <a:r>
              <a:rPr lang="en-US" dirty="0" smtClean="0"/>
              <a:t>ouble c = </a:t>
            </a:r>
            <a:r>
              <a:rPr lang="en-US" dirty="0" err="1" smtClean="0"/>
              <a:t>a.doubleValue</a:t>
            </a:r>
            <a:r>
              <a:rPr lang="en-US" dirty="0" smtClean="0"/>
              <a:t>() + 10;</a:t>
            </a:r>
          </a:p>
          <a:p>
            <a:pPr marL="0" indent="0">
              <a:buNone/>
            </a:pPr>
            <a:r>
              <a:rPr lang="en-US" dirty="0" err="1" smtClean="0"/>
              <a:t>System.out.println</a:t>
            </a:r>
            <a:r>
              <a:rPr lang="en-US" dirty="0" smtClean="0"/>
              <a:t>(a+”\</a:t>
            </a:r>
            <a:r>
              <a:rPr lang="en-US" dirty="0" err="1" smtClean="0"/>
              <a:t>n”+b</a:t>
            </a:r>
            <a:r>
              <a:rPr lang="en-US" dirty="0" smtClean="0"/>
              <a:t>+”\</a:t>
            </a:r>
            <a:r>
              <a:rPr lang="en-US" dirty="0" err="1" smtClean="0"/>
              <a:t>n”+c</a:t>
            </a:r>
            <a:r>
              <a:rPr lang="en-US" dirty="0" smtClean="0"/>
              <a:t>);</a:t>
            </a:r>
          </a:p>
          <a:p>
            <a:pPr marL="0" indent="0">
              <a:buNone/>
            </a:pPr>
            <a:r>
              <a:rPr lang="en-US" dirty="0" smtClean="0"/>
              <a:t>} </a:t>
            </a:r>
          </a:p>
          <a:p>
            <a:pPr marL="0" indent="0">
              <a:buNone/>
            </a:pPr>
            <a:r>
              <a:rPr lang="en-US" dirty="0" smtClean="0"/>
              <a:t>}</a:t>
            </a:r>
            <a:endParaRPr lang="en-IN" dirty="0"/>
          </a:p>
        </p:txBody>
      </p:sp>
    </p:spTree>
    <p:extLst>
      <p:ext uri="{BB962C8B-B14F-4D97-AF65-F5344CB8AC3E}">
        <p14:creationId xmlns:p14="http://schemas.microsoft.com/office/powerpoint/2010/main" val="3536705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50521690"/>
              </p:ext>
            </p:extLst>
          </p:nvPr>
        </p:nvGraphicFramePr>
        <p:xfrm>
          <a:off x="2933700" y="2438400"/>
          <a:ext cx="8770938" cy="3337560"/>
        </p:xfrm>
        <a:graphic>
          <a:graphicData uri="http://schemas.openxmlformats.org/drawingml/2006/table">
            <a:tbl>
              <a:tblPr firstRow="1" bandRow="1">
                <a:tableStyleId>{5C22544A-7EE6-4342-B048-85BDC9FD1C3A}</a:tableStyleId>
              </a:tblPr>
              <a:tblGrid>
                <a:gridCol w="4385469">
                  <a:extLst>
                    <a:ext uri="{9D8B030D-6E8A-4147-A177-3AD203B41FA5}">
                      <a16:colId xmlns:a16="http://schemas.microsoft.com/office/drawing/2014/main" val="2303579180"/>
                    </a:ext>
                  </a:extLst>
                </a:gridCol>
                <a:gridCol w="4385469">
                  <a:extLst>
                    <a:ext uri="{9D8B030D-6E8A-4147-A177-3AD203B41FA5}">
                      <a16:colId xmlns:a16="http://schemas.microsoft.com/office/drawing/2014/main" val="1786459895"/>
                    </a:ext>
                  </a:extLst>
                </a:gridCol>
              </a:tblGrid>
              <a:tr h="370840">
                <a:tc>
                  <a:txBody>
                    <a:bodyPr/>
                    <a:lstStyle/>
                    <a:p>
                      <a:pPr algn="ctr"/>
                      <a:r>
                        <a:rPr lang="en-US" dirty="0" smtClean="0"/>
                        <a:t>Primitive Type</a:t>
                      </a:r>
                      <a:endParaRPr lang="en-IN" dirty="0"/>
                    </a:p>
                  </a:txBody>
                  <a:tcPr/>
                </a:tc>
                <a:tc>
                  <a:txBody>
                    <a:bodyPr/>
                    <a:lstStyle/>
                    <a:p>
                      <a:pPr algn="ctr"/>
                      <a:r>
                        <a:rPr lang="en-US" dirty="0" smtClean="0"/>
                        <a:t>Wrapper class</a:t>
                      </a:r>
                      <a:endParaRPr lang="en-IN" dirty="0"/>
                    </a:p>
                  </a:txBody>
                  <a:tcPr/>
                </a:tc>
                <a:extLst>
                  <a:ext uri="{0D108BD9-81ED-4DB2-BD59-A6C34878D82A}">
                    <a16:rowId xmlns:a16="http://schemas.microsoft.com/office/drawing/2014/main" val="271480911"/>
                  </a:ext>
                </a:extLst>
              </a:tr>
              <a:tr h="370840">
                <a:tc>
                  <a:txBody>
                    <a:bodyPr/>
                    <a:lstStyle/>
                    <a:p>
                      <a:pPr algn="ctr"/>
                      <a:r>
                        <a:rPr lang="en-US" dirty="0" err="1" smtClean="0"/>
                        <a:t>boolean</a:t>
                      </a:r>
                      <a:endParaRPr lang="en-IN" dirty="0"/>
                    </a:p>
                  </a:txBody>
                  <a:tcPr/>
                </a:tc>
                <a:tc>
                  <a:txBody>
                    <a:bodyPr/>
                    <a:lstStyle/>
                    <a:p>
                      <a:pPr algn="ctr"/>
                      <a:r>
                        <a:rPr lang="en-US" dirty="0" smtClean="0"/>
                        <a:t>Boolean</a:t>
                      </a:r>
                      <a:endParaRPr lang="en-IN" dirty="0"/>
                    </a:p>
                  </a:txBody>
                  <a:tcPr/>
                </a:tc>
                <a:extLst>
                  <a:ext uri="{0D108BD9-81ED-4DB2-BD59-A6C34878D82A}">
                    <a16:rowId xmlns:a16="http://schemas.microsoft.com/office/drawing/2014/main" val="1953597313"/>
                  </a:ext>
                </a:extLst>
              </a:tr>
              <a:tr h="370840">
                <a:tc>
                  <a:txBody>
                    <a:bodyPr/>
                    <a:lstStyle/>
                    <a:p>
                      <a:pPr algn="ctr"/>
                      <a:r>
                        <a:rPr lang="en-US" dirty="0" smtClean="0"/>
                        <a:t>char</a:t>
                      </a:r>
                      <a:endParaRPr lang="en-IN" dirty="0"/>
                    </a:p>
                  </a:txBody>
                  <a:tcPr/>
                </a:tc>
                <a:tc>
                  <a:txBody>
                    <a:bodyPr/>
                    <a:lstStyle/>
                    <a:p>
                      <a:pPr algn="ctr"/>
                      <a:r>
                        <a:rPr lang="en-US" dirty="0" smtClean="0"/>
                        <a:t>Character</a:t>
                      </a:r>
                      <a:endParaRPr lang="en-IN" dirty="0"/>
                    </a:p>
                  </a:txBody>
                  <a:tcPr/>
                </a:tc>
                <a:extLst>
                  <a:ext uri="{0D108BD9-81ED-4DB2-BD59-A6C34878D82A}">
                    <a16:rowId xmlns:a16="http://schemas.microsoft.com/office/drawing/2014/main" val="2703050584"/>
                  </a:ext>
                </a:extLst>
              </a:tr>
              <a:tr h="370840">
                <a:tc>
                  <a:txBody>
                    <a:bodyPr/>
                    <a:lstStyle/>
                    <a:p>
                      <a:pPr algn="ctr"/>
                      <a:r>
                        <a:rPr lang="en-US" dirty="0" smtClean="0"/>
                        <a:t>byte</a:t>
                      </a:r>
                      <a:endParaRPr lang="en-IN" dirty="0"/>
                    </a:p>
                  </a:txBody>
                  <a:tcPr/>
                </a:tc>
                <a:tc>
                  <a:txBody>
                    <a:bodyPr/>
                    <a:lstStyle/>
                    <a:p>
                      <a:pPr algn="ctr"/>
                      <a:r>
                        <a:rPr lang="en-US" dirty="0" smtClean="0"/>
                        <a:t>Byte</a:t>
                      </a:r>
                      <a:endParaRPr lang="en-IN" dirty="0"/>
                    </a:p>
                  </a:txBody>
                  <a:tcPr/>
                </a:tc>
                <a:extLst>
                  <a:ext uri="{0D108BD9-81ED-4DB2-BD59-A6C34878D82A}">
                    <a16:rowId xmlns:a16="http://schemas.microsoft.com/office/drawing/2014/main" val="2201620730"/>
                  </a:ext>
                </a:extLst>
              </a:tr>
              <a:tr h="370840">
                <a:tc>
                  <a:txBody>
                    <a:bodyPr/>
                    <a:lstStyle/>
                    <a:p>
                      <a:pPr algn="ctr"/>
                      <a:r>
                        <a:rPr lang="en-US" dirty="0" smtClean="0"/>
                        <a:t>short</a:t>
                      </a:r>
                      <a:endParaRPr lang="en-IN" dirty="0"/>
                    </a:p>
                  </a:txBody>
                  <a:tcPr/>
                </a:tc>
                <a:tc>
                  <a:txBody>
                    <a:bodyPr/>
                    <a:lstStyle/>
                    <a:p>
                      <a:pPr algn="ctr"/>
                      <a:r>
                        <a:rPr lang="en-US" dirty="0" smtClean="0"/>
                        <a:t>Short</a:t>
                      </a:r>
                      <a:endParaRPr lang="en-IN" dirty="0"/>
                    </a:p>
                  </a:txBody>
                  <a:tcPr/>
                </a:tc>
                <a:extLst>
                  <a:ext uri="{0D108BD9-81ED-4DB2-BD59-A6C34878D82A}">
                    <a16:rowId xmlns:a16="http://schemas.microsoft.com/office/drawing/2014/main" val="2551650857"/>
                  </a:ext>
                </a:extLst>
              </a:tr>
              <a:tr h="370840">
                <a:tc>
                  <a:txBody>
                    <a:bodyPr/>
                    <a:lstStyle/>
                    <a:p>
                      <a:pPr algn="ctr"/>
                      <a:r>
                        <a:rPr lang="en-US" dirty="0" err="1" smtClean="0"/>
                        <a:t>int</a:t>
                      </a:r>
                      <a:endParaRPr lang="en-IN" dirty="0"/>
                    </a:p>
                  </a:txBody>
                  <a:tcPr/>
                </a:tc>
                <a:tc>
                  <a:txBody>
                    <a:bodyPr/>
                    <a:lstStyle/>
                    <a:p>
                      <a:pPr algn="ctr"/>
                      <a:r>
                        <a:rPr lang="en-US" dirty="0" smtClean="0"/>
                        <a:t>Integer</a:t>
                      </a:r>
                      <a:endParaRPr lang="en-IN" dirty="0"/>
                    </a:p>
                  </a:txBody>
                  <a:tcPr/>
                </a:tc>
                <a:extLst>
                  <a:ext uri="{0D108BD9-81ED-4DB2-BD59-A6C34878D82A}">
                    <a16:rowId xmlns:a16="http://schemas.microsoft.com/office/drawing/2014/main" val="2000038895"/>
                  </a:ext>
                </a:extLst>
              </a:tr>
              <a:tr h="370840">
                <a:tc>
                  <a:txBody>
                    <a:bodyPr/>
                    <a:lstStyle/>
                    <a:p>
                      <a:pPr algn="ctr"/>
                      <a:r>
                        <a:rPr lang="en-US" dirty="0" smtClean="0"/>
                        <a:t>long</a:t>
                      </a:r>
                      <a:endParaRPr lang="en-IN" dirty="0"/>
                    </a:p>
                  </a:txBody>
                  <a:tcPr/>
                </a:tc>
                <a:tc>
                  <a:txBody>
                    <a:bodyPr/>
                    <a:lstStyle/>
                    <a:p>
                      <a:pPr algn="ctr"/>
                      <a:r>
                        <a:rPr lang="en-US" dirty="0" smtClean="0"/>
                        <a:t>Long</a:t>
                      </a:r>
                      <a:endParaRPr lang="en-IN" dirty="0"/>
                    </a:p>
                  </a:txBody>
                  <a:tcPr/>
                </a:tc>
                <a:extLst>
                  <a:ext uri="{0D108BD9-81ED-4DB2-BD59-A6C34878D82A}">
                    <a16:rowId xmlns:a16="http://schemas.microsoft.com/office/drawing/2014/main" val="742661233"/>
                  </a:ext>
                </a:extLst>
              </a:tr>
              <a:tr h="370840">
                <a:tc>
                  <a:txBody>
                    <a:bodyPr/>
                    <a:lstStyle/>
                    <a:p>
                      <a:pPr algn="ctr"/>
                      <a:r>
                        <a:rPr lang="en-US" dirty="0" smtClean="0"/>
                        <a:t>float</a:t>
                      </a:r>
                      <a:endParaRPr lang="en-IN" dirty="0"/>
                    </a:p>
                  </a:txBody>
                  <a:tcPr/>
                </a:tc>
                <a:tc>
                  <a:txBody>
                    <a:bodyPr/>
                    <a:lstStyle/>
                    <a:p>
                      <a:pPr algn="ctr"/>
                      <a:r>
                        <a:rPr lang="en-US" dirty="0" smtClean="0"/>
                        <a:t>Float</a:t>
                      </a:r>
                      <a:endParaRPr lang="en-IN" dirty="0"/>
                    </a:p>
                  </a:txBody>
                  <a:tcPr/>
                </a:tc>
                <a:extLst>
                  <a:ext uri="{0D108BD9-81ED-4DB2-BD59-A6C34878D82A}">
                    <a16:rowId xmlns:a16="http://schemas.microsoft.com/office/drawing/2014/main" val="3959164430"/>
                  </a:ext>
                </a:extLst>
              </a:tr>
              <a:tr h="370840">
                <a:tc>
                  <a:txBody>
                    <a:bodyPr/>
                    <a:lstStyle/>
                    <a:p>
                      <a:pPr algn="ctr"/>
                      <a:r>
                        <a:rPr lang="en-US" dirty="0" smtClean="0"/>
                        <a:t>double</a:t>
                      </a:r>
                      <a:endParaRPr lang="en-IN" dirty="0"/>
                    </a:p>
                  </a:txBody>
                  <a:tcPr/>
                </a:tc>
                <a:tc>
                  <a:txBody>
                    <a:bodyPr/>
                    <a:lstStyle/>
                    <a:p>
                      <a:pPr algn="ctr"/>
                      <a:r>
                        <a:rPr lang="en-US" dirty="0" smtClean="0"/>
                        <a:t>Double</a:t>
                      </a:r>
                      <a:endParaRPr lang="en-IN" dirty="0"/>
                    </a:p>
                  </a:txBody>
                  <a:tcPr/>
                </a:tc>
                <a:extLst>
                  <a:ext uri="{0D108BD9-81ED-4DB2-BD59-A6C34878D82A}">
                    <a16:rowId xmlns:a16="http://schemas.microsoft.com/office/drawing/2014/main" val="1401983752"/>
                  </a:ext>
                </a:extLst>
              </a:tr>
            </a:tbl>
          </a:graphicData>
        </a:graphic>
      </p:graphicFrame>
    </p:spTree>
    <p:extLst>
      <p:ext uri="{BB962C8B-B14F-4D97-AF65-F5344CB8AC3E}">
        <p14:creationId xmlns:p14="http://schemas.microsoft.com/office/powerpoint/2010/main" val="2128387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 of the Wrapper classes</a:t>
            </a:r>
            <a:endParaRPr lang="en-IN" dirty="0"/>
          </a:p>
        </p:txBody>
      </p:sp>
      <p:sp>
        <p:nvSpPr>
          <p:cNvPr id="3" name="Content Placeholder 2"/>
          <p:cNvSpPr>
            <a:spLocks noGrp="1"/>
          </p:cNvSpPr>
          <p:nvPr>
            <p:ph idx="1"/>
          </p:nvPr>
        </p:nvSpPr>
        <p:spPr/>
        <p:txBody>
          <a:bodyPr/>
          <a:lstStyle/>
          <a:p>
            <a:pPr marL="0" indent="0">
              <a:buNone/>
            </a:pPr>
            <a:r>
              <a:rPr lang="en-US" dirty="0" smtClean="0"/>
              <a:t>All the wrapper classes have constructors which can be used to create the corresponding wrapper class</a:t>
            </a:r>
          </a:p>
          <a:p>
            <a:pPr marL="0" indent="0">
              <a:buNone/>
            </a:pPr>
            <a:r>
              <a:rPr lang="en-US" dirty="0" smtClean="0"/>
              <a:t>For example</a:t>
            </a:r>
          </a:p>
          <a:p>
            <a:pPr marL="0" indent="0">
              <a:buNone/>
            </a:pPr>
            <a:r>
              <a:rPr lang="en-US" dirty="0" smtClean="0"/>
              <a:t>Integer </a:t>
            </a:r>
            <a:r>
              <a:rPr lang="en-US" dirty="0" err="1" smtClean="0"/>
              <a:t>i</a:t>
            </a:r>
            <a:r>
              <a:rPr lang="en-US" dirty="0" smtClean="0"/>
              <a:t> = new Integer(15);</a:t>
            </a:r>
            <a:endParaRPr lang="en-IN" dirty="0"/>
          </a:p>
        </p:txBody>
      </p:sp>
    </p:spTree>
    <p:extLst>
      <p:ext uri="{BB962C8B-B14F-4D97-AF65-F5344CB8AC3E}">
        <p14:creationId xmlns:p14="http://schemas.microsoft.com/office/powerpoint/2010/main" val="334122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IN" dirty="0"/>
          </a:p>
        </p:txBody>
      </p:sp>
      <p:sp>
        <p:nvSpPr>
          <p:cNvPr id="3" name="Content Placeholder 2"/>
          <p:cNvSpPr>
            <a:spLocks noGrp="1"/>
          </p:cNvSpPr>
          <p:nvPr>
            <p:ph idx="1"/>
          </p:nvPr>
        </p:nvSpPr>
        <p:spPr/>
        <p:txBody>
          <a:bodyPr>
            <a:normAutofit lnSpcReduction="10000"/>
          </a:bodyPr>
          <a:lstStyle/>
          <a:p>
            <a:pPr marL="0" indent="0" fontAlgn="base">
              <a:buNone/>
            </a:pPr>
            <a:r>
              <a:rPr lang="en-US" dirty="0"/>
              <a:t>Write a program which does the following</a:t>
            </a:r>
          </a:p>
          <a:p>
            <a:pPr lvl="1" fontAlgn="base">
              <a:buFont typeface="Wingdings" panose="05000000000000000000" pitchFamily="2" charset="2"/>
              <a:buChar char="Ø"/>
            </a:pPr>
            <a:r>
              <a:rPr lang="en-US" dirty="0"/>
              <a:t>Let's think of a "real-life example" where we need to find out if a person is old enough to vote.</a:t>
            </a:r>
          </a:p>
          <a:p>
            <a:pPr lvl="1" fontAlgn="base">
              <a:buFont typeface="Wingdings" panose="05000000000000000000" pitchFamily="2" charset="2"/>
              <a:buChar char="Ø"/>
            </a:pPr>
            <a:r>
              <a:rPr lang="en-US" dirty="0"/>
              <a:t>Find out if the age (25) is greater than OR equal to the voting age limit, which is set to 18.</a:t>
            </a:r>
          </a:p>
          <a:p>
            <a:pPr lvl="1" fontAlgn="base">
              <a:buFont typeface="Wingdings" panose="05000000000000000000" pitchFamily="2" charset="2"/>
              <a:buChar char="Ø"/>
            </a:pPr>
            <a:r>
              <a:rPr lang="en-US" dirty="0"/>
              <a:t>Declare the variables </a:t>
            </a:r>
            <a:r>
              <a:rPr lang="en-US" i="1" dirty="0" smtClean="0">
                <a:latin typeface="Courier New" panose="02070309020205020404" pitchFamily="49" charset="0"/>
                <a:cs typeface="Courier New" panose="02070309020205020404" pitchFamily="49" charset="0"/>
              </a:rPr>
              <a:t>age</a:t>
            </a:r>
            <a:r>
              <a:rPr lang="en-US" dirty="0"/>
              <a:t> and </a:t>
            </a:r>
            <a:r>
              <a:rPr lang="en-US" i="1" dirty="0" err="1" smtClean="0">
                <a:latin typeface="Courier New" panose="02070309020205020404" pitchFamily="49" charset="0"/>
                <a:cs typeface="Courier New" panose="02070309020205020404" pitchFamily="49" charset="0"/>
              </a:rPr>
              <a:t>vage</a:t>
            </a:r>
            <a:r>
              <a:rPr lang="en-US" dirty="0"/>
              <a:t> - and </a:t>
            </a:r>
            <a:r>
              <a:rPr lang="en-US" dirty="0" err="1"/>
              <a:t>initialise</a:t>
            </a:r>
            <a:r>
              <a:rPr lang="en-US" dirty="0"/>
              <a:t> them to the values </a:t>
            </a:r>
            <a:r>
              <a:rPr lang="en-US" dirty="0" smtClean="0"/>
              <a:t>25</a:t>
            </a:r>
            <a:r>
              <a:rPr lang="en-US" dirty="0"/>
              <a:t> and </a:t>
            </a:r>
            <a:r>
              <a:rPr lang="en-US" dirty="0" smtClean="0"/>
              <a:t>18</a:t>
            </a:r>
            <a:r>
              <a:rPr lang="en-US" dirty="0"/>
              <a:t> - i.e. the age and the voting age respectively.</a:t>
            </a:r>
          </a:p>
          <a:p>
            <a:pPr lvl="1" fontAlgn="base">
              <a:buFont typeface="Wingdings" panose="05000000000000000000" pitchFamily="2" charset="2"/>
              <a:buChar char="Ø"/>
            </a:pPr>
            <a:r>
              <a:rPr lang="en-US" dirty="0"/>
              <a:t>Compare </a:t>
            </a:r>
            <a:r>
              <a:rPr lang="en-US" dirty="0" smtClean="0">
                <a:latin typeface="Courier New" panose="02070309020205020404" pitchFamily="49" charset="0"/>
                <a:cs typeface="Courier New" panose="02070309020205020404" pitchFamily="49" charset="0"/>
              </a:rPr>
              <a:t>age</a:t>
            </a:r>
            <a:r>
              <a:rPr lang="en-US" dirty="0"/>
              <a:t> and </a:t>
            </a:r>
            <a:r>
              <a:rPr lang="en-US" dirty="0" err="1" smtClean="0">
                <a:latin typeface="Courier New" panose="02070309020205020404" pitchFamily="49" charset="0"/>
                <a:cs typeface="Courier New" panose="02070309020205020404" pitchFamily="49" charset="0"/>
              </a:rPr>
              <a:t>vage</a:t>
            </a:r>
            <a:r>
              <a:rPr lang="en-US" dirty="0"/>
              <a:t> using the syntax given above and output the following</a:t>
            </a:r>
          </a:p>
          <a:p>
            <a:pPr lvl="2" fontAlgn="base">
              <a:buFont typeface="Wingdings" panose="05000000000000000000" pitchFamily="2" charset="2"/>
              <a:buChar char="ü"/>
            </a:pPr>
            <a:r>
              <a:rPr lang="en-US" dirty="0"/>
              <a:t>"Old enough to vote!" if </a:t>
            </a:r>
            <a:r>
              <a:rPr lang="en-US" i="0" dirty="0" smtClean="0">
                <a:latin typeface="Courier New" panose="02070309020205020404" pitchFamily="49" charset="0"/>
                <a:cs typeface="Courier New" panose="02070309020205020404" pitchFamily="49" charset="0"/>
              </a:rPr>
              <a:t>age</a:t>
            </a:r>
            <a:r>
              <a:rPr lang="en-US" dirty="0"/>
              <a:t> is greater than or equal to </a:t>
            </a:r>
            <a:r>
              <a:rPr lang="en-US" i="0" dirty="0" err="1" smtClean="0">
                <a:latin typeface="Courier New" panose="02070309020205020404" pitchFamily="49" charset="0"/>
                <a:cs typeface="Courier New" panose="02070309020205020404" pitchFamily="49" charset="0"/>
              </a:rPr>
              <a:t>vage</a:t>
            </a:r>
            <a:endParaRPr lang="en-US" i="0" dirty="0">
              <a:latin typeface="Courier New" panose="02070309020205020404" pitchFamily="49" charset="0"/>
              <a:cs typeface="Courier New" panose="02070309020205020404" pitchFamily="49" charset="0"/>
            </a:endParaRPr>
          </a:p>
          <a:p>
            <a:pPr lvl="2" fontAlgn="base">
              <a:buFont typeface="Wingdings" panose="05000000000000000000" pitchFamily="2" charset="2"/>
              <a:buChar char="ü"/>
            </a:pPr>
            <a:r>
              <a:rPr lang="en-US" dirty="0"/>
              <a:t>"Not old enough to vote." if </a:t>
            </a:r>
            <a:r>
              <a:rPr lang="en-US" i="0" dirty="0" smtClean="0">
                <a:latin typeface="Courier New" panose="02070309020205020404" pitchFamily="49" charset="0"/>
                <a:cs typeface="Courier New" panose="02070309020205020404" pitchFamily="49" charset="0"/>
              </a:rPr>
              <a:t>age</a:t>
            </a:r>
            <a:r>
              <a:rPr lang="en-US" dirty="0"/>
              <a:t> is lesser than </a:t>
            </a:r>
            <a:r>
              <a:rPr lang="en-US" i="0" dirty="0" err="1" smtClean="0">
                <a:latin typeface="Courier New" panose="02070309020205020404" pitchFamily="49" charset="0"/>
                <a:cs typeface="Courier New" panose="02070309020205020404" pitchFamily="49" charset="0"/>
              </a:rPr>
              <a:t>vage</a:t>
            </a:r>
            <a:endParaRPr lang="en-US" i="0" dirty="0">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75543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Else-if</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'else if' keyword means "if the previous conditions were not true, then try this </a:t>
            </a:r>
            <a:r>
              <a:rPr lang="en-US" dirty="0" smtClean="0"/>
              <a:t>condition“</a:t>
            </a:r>
          </a:p>
          <a:p>
            <a:pPr marL="0" indent="0">
              <a:buNone/>
            </a:pPr>
            <a:r>
              <a:rPr lang="en-US" dirty="0" smtClean="0"/>
              <a:t>e.g., </a:t>
            </a:r>
          </a:p>
          <a:p>
            <a:pPr marL="0" indent="0">
              <a:buNone/>
            </a:pPr>
            <a:r>
              <a:rPr lang="en-US" dirty="0" smtClean="0">
                <a:latin typeface="Courier New" panose="02070309020205020404" pitchFamily="49" charset="0"/>
                <a:cs typeface="Courier New" panose="02070309020205020404" pitchFamily="49" charset="0"/>
              </a:rPr>
              <a:t>if(a&gt;b){</a:t>
            </a:r>
          </a:p>
          <a:p>
            <a:pPr marL="0" indent="0">
              <a:buNone/>
            </a:pP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(“a is greater than b”);</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lse if(a==b)</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(“Both values are equal”);</a:t>
            </a:r>
          </a:p>
          <a:p>
            <a:pPr marL="0" indent="0">
              <a:buNone/>
            </a:pP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1150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statement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'else' keyword includes anything which isn't included in the previous conditions</a:t>
            </a:r>
            <a:r>
              <a:rPr lang="en-US" dirty="0" smtClean="0"/>
              <a:t>.</a:t>
            </a:r>
          </a:p>
          <a:p>
            <a:pPr marL="0" indent="0">
              <a:buNone/>
            </a:pPr>
            <a:r>
              <a:rPr lang="en-US" dirty="0" smtClean="0">
                <a:latin typeface="Courier New" panose="02070309020205020404" pitchFamily="49" charset="0"/>
                <a:cs typeface="Courier New" panose="02070309020205020404" pitchFamily="49" charset="0"/>
              </a:rPr>
              <a:t>if(condition1){</a:t>
            </a:r>
          </a:p>
          <a:p>
            <a:pPr marL="0" indent="0">
              <a:buNone/>
            </a:pP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statement1;</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lse if(condition2){</a:t>
            </a:r>
          </a:p>
          <a:p>
            <a:pPr marL="0" indent="0">
              <a:buNone/>
            </a:pPr>
            <a:r>
              <a:rPr lang="en-US" i="1" dirty="0" smtClean="0">
                <a:latin typeface="Courier New" panose="02070309020205020404" pitchFamily="49" charset="0"/>
                <a:cs typeface="Courier New" panose="02070309020205020404" pitchFamily="49" charset="0"/>
              </a:rPr>
              <a:t>//statement2;</a:t>
            </a:r>
          </a:p>
          <a:p>
            <a:pPr marL="0" indent="0">
              <a:buNone/>
            </a:pPr>
            <a:r>
              <a:rPr lang="en-US" i="1"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Else{</a:t>
            </a:r>
          </a:p>
          <a:p>
            <a:pPr marL="0" indent="0">
              <a:buNone/>
            </a:pPr>
            <a:r>
              <a:rPr lang="en-US" i="1" dirty="0" smtClean="0">
                <a:latin typeface="Courier New" panose="02070309020205020404" pitchFamily="49" charset="0"/>
                <a:cs typeface="Courier New" panose="02070309020205020404" pitchFamily="49" charset="0"/>
              </a:rPr>
              <a:t>//statement3;</a:t>
            </a:r>
          </a:p>
          <a:p>
            <a:pPr marL="0" indent="0">
              <a:buNone/>
            </a:pPr>
            <a:r>
              <a:rPr lang="en-US" i="1" dirty="0" smtClean="0">
                <a:latin typeface="Courier New" panose="02070309020205020404" pitchFamily="49" charset="0"/>
                <a:cs typeface="Courier New" panose="02070309020205020404" pitchFamily="49" charset="0"/>
              </a:rPr>
              <a:t>}</a:t>
            </a:r>
          </a:p>
          <a:p>
            <a:pPr marL="0" indent="0">
              <a:buNone/>
            </a:pPr>
            <a:r>
              <a:rPr lang="en-US" dirty="0" smtClean="0">
                <a:cs typeface="Courier New" panose="02070309020205020404" pitchFamily="49" charset="0"/>
              </a:rPr>
              <a:t>e.g. write a program to compare the ages of two students. </a:t>
            </a:r>
          </a:p>
        </p:txBody>
      </p:sp>
    </p:spTree>
    <p:extLst>
      <p:ext uri="{BB962C8B-B14F-4D97-AF65-F5344CB8AC3E}">
        <p14:creationId xmlns:p14="http://schemas.microsoft.com/office/powerpoint/2010/main" val="255559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statements</a:t>
            </a:r>
            <a:endParaRPr lang="en-IN"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t>You can use one if-else statement inside another if or else statement.</a:t>
            </a:r>
          </a:p>
          <a:p>
            <a:pPr marL="0" indent="0">
              <a:buNone/>
            </a:pPr>
            <a:r>
              <a:rPr lang="en-US" dirty="0" smtClean="0"/>
              <a:t>e.g.</a:t>
            </a:r>
          </a:p>
          <a:p>
            <a:pPr marL="0"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passingMark</a:t>
            </a:r>
            <a:r>
              <a:rPr lang="en-US" dirty="0" smtClean="0">
                <a:latin typeface="Courier New" panose="02070309020205020404" pitchFamily="49" charset="0"/>
                <a:cs typeface="Courier New" panose="02070309020205020404" pitchFamily="49" charset="0"/>
              </a:rPr>
              <a:t> = 40;</a:t>
            </a:r>
          </a:p>
          <a:p>
            <a:pPr marL="0" indent="0">
              <a:buNone/>
            </a:pPr>
            <a:r>
              <a:rPr lang="en-US" dirty="0" smtClean="0">
                <a:latin typeface="Courier New" panose="02070309020205020404" pitchFamily="49" charset="0"/>
                <a:cs typeface="Courier New" panose="02070309020205020404" pitchFamily="49" charset="0"/>
              </a:rPr>
              <a:t>If(</a:t>
            </a:r>
            <a:r>
              <a:rPr lang="en-US" dirty="0" err="1" smtClean="0">
                <a:latin typeface="Courier New" panose="02070309020205020404" pitchFamily="49" charset="0"/>
                <a:cs typeface="Courier New" panose="02070309020205020404" pitchFamily="49" charset="0"/>
              </a:rPr>
              <a:t>passingMark</a:t>
            </a:r>
            <a:r>
              <a:rPr lang="en-US" dirty="0" smtClean="0">
                <a:latin typeface="Courier New" panose="02070309020205020404" pitchFamily="49" charset="0"/>
                <a:cs typeface="Courier New" panose="02070309020205020404" pitchFamily="49" charset="0"/>
              </a:rPr>
              <a:t> &gt; 39){</a:t>
            </a:r>
          </a:p>
          <a:p>
            <a:pPr marL="0" indent="0">
              <a:buNone/>
            </a:pPr>
            <a:r>
              <a:rPr lang="en-US" dirty="0" smtClean="0">
                <a:latin typeface="Courier New" panose="02070309020205020404" pitchFamily="49" charset="0"/>
                <a:cs typeface="Courier New" panose="02070309020205020404" pitchFamily="49" charset="0"/>
              </a:rPr>
              <a:t>If(</a:t>
            </a:r>
            <a:r>
              <a:rPr lang="en-US" dirty="0" err="1" smtClean="0">
                <a:latin typeface="Courier New" panose="02070309020205020404" pitchFamily="49" charset="0"/>
                <a:cs typeface="Courier New" panose="02070309020205020404" pitchFamily="49" charset="0"/>
              </a:rPr>
              <a:t>passingMark</a:t>
            </a:r>
            <a:r>
              <a:rPr lang="en-US" dirty="0" smtClean="0">
                <a:latin typeface="Courier New" panose="02070309020205020404" pitchFamily="49" charset="0"/>
                <a:cs typeface="Courier New" panose="02070309020205020404" pitchFamily="49" charset="0"/>
              </a:rPr>
              <a:t> &gt;= 41){</a:t>
            </a:r>
          </a:p>
          <a:p>
            <a:pPr marL="0" indent="0">
              <a:buNone/>
            </a:pP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(“you have passed”);</a:t>
            </a:r>
          </a:p>
          <a:p>
            <a:pPr marL="0" indent="0">
              <a:buNone/>
            </a:pPr>
            <a:r>
              <a:rPr lang="en-US" dirty="0" smtClean="0">
                <a:latin typeface="Courier New" panose="02070309020205020404" pitchFamily="49" charset="0"/>
                <a:cs typeface="Courier New" panose="02070309020205020404" pitchFamily="49" charset="0"/>
              </a:rPr>
              <a:t>}</a:t>
            </a:r>
          </a:p>
        </p:txBody>
      </p:sp>
      <p:sp>
        <p:nvSpPr>
          <p:cNvPr id="4" name="Content Placeholder 3"/>
          <p:cNvSpPr>
            <a:spLocks noGrp="1"/>
          </p:cNvSpPr>
          <p:nvPr>
            <p:ph sz="half" idx="2"/>
          </p:nvPr>
        </p:nvSpPr>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Else{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(“you have failed”);</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Else{</a:t>
            </a:r>
          </a:p>
          <a:p>
            <a:pPr marL="0"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Ohh!There</a:t>
            </a:r>
            <a:r>
              <a:rPr lang="en-US" dirty="0">
                <a:latin typeface="Courier New" panose="02070309020205020404" pitchFamily="49" charset="0"/>
                <a:cs typeface="Courier New" panose="02070309020205020404" pitchFamily="49" charset="0"/>
              </a:rPr>
              <a:t> is an error!”);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IN" dirty="0"/>
          </a:p>
        </p:txBody>
      </p:sp>
      <p:cxnSp>
        <p:nvCxnSpPr>
          <p:cNvPr id="6" name="Straight Connector 5"/>
          <p:cNvCxnSpPr/>
          <p:nvPr/>
        </p:nvCxnSpPr>
        <p:spPr>
          <a:xfrm>
            <a:off x="7094219" y="2338251"/>
            <a:ext cx="0" cy="387966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022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2.xml><?xml version="1.0" encoding="utf-8"?>
<ds:datastoreItem xmlns:ds="http://schemas.openxmlformats.org/officeDocument/2006/customXml" ds:itemID="{079290C9-6505-4B77-B628-A44276CB9D8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0</TotalTime>
  <Words>2694</Words>
  <Application>Microsoft Office PowerPoint</Application>
  <PresentationFormat>Widescreen</PresentationFormat>
  <Paragraphs>491</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Century Schoolbook</vt:lpstr>
      <vt:lpstr>Consolas</vt:lpstr>
      <vt:lpstr>Corbel</vt:lpstr>
      <vt:lpstr>Courier New</vt:lpstr>
      <vt:lpstr>inherit</vt:lpstr>
      <vt:lpstr>Wingdings</vt:lpstr>
      <vt:lpstr>Feathered</vt:lpstr>
      <vt:lpstr>Control statements &amp; Loops</vt:lpstr>
      <vt:lpstr>Conditional statements</vt:lpstr>
      <vt:lpstr>example</vt:lpstr>
      <vt:lpstr>Program </vt:lpstr>
      <vt:lpstr>If-else statement</vt:lpstr>
      <vt:lpstr>Task </vt:lpstr>
      <vt:lpstr>Else-if</vt:lpstr>
      <vt:lpstr>Else statement</vt:lpstr>
      <vt:lpstr>Nested if statements</vt:lpstr>
      <vt:lpstr>Choose correct answer</vt:lpstr>
      <vt:lpstr>Conditions using logical operators</vt:lpstr>
      <vt:lpstr>switch</vt:lpstr>
      <vt:lpstr>How it works</vt:lpstr>
      <vt:lpstr>PowerPoint Presentation</vt:lpstr>
      <vt:lpstr>PowerPoint Presentation</vt:lpstr>
      <vt:lpstr>Default case</vt:lpstr>
      <vt:lpstr>Loops</vt:lpstr>
      <vt:lpstr>While loop</vt:lpstr>
      <vt:lpstr>Task </vt:lpstr>
      <vt:lpstr>User Input Loop</vt:lpstr>
      <vt:lpstr>Do while loop</vt:lpstr>
      <vt:lpstr>What is the output?</vt:lpstr>
      <vt:lpstr>For loop</vt:lpstr>
      <vt:lpstr>Example </vt:lpstr>
      <vt:lpstr>Practical</vt:lpstr>
      <vt:lpstr>Break </vt:lpstr>
      <vt:lpstr>continue</vt:lpstr>
      <vt:lpstr>Task </vt:lpstr>
      <vt:lpstr>What is the output?</vt:lpstr>
      <vt:lpstr>Array </vt:lpstr>
      <vt:lpstr>Array Literals</vt:lpstr>
      <vt:lpstr>Array class in Java</vt:lpstr>
      <vt:lpstr>task</vt:lpstr>
      <vt:lpstr>Index &amp; Printing specific elements of an array</vt:lpstr>
      <vt:lpstr>task</vt:lpstr>
      <vt:lpstr>Changing element of array</vt:lpstr>
      <vt:lpstr>Displaying elements of array</vt:lpstr>
      <vt:lpstr>Displaying count of elements</vt:lpstr>
      <vt:lpstr>Accessing Java Array using for Loop</vt:lpstr>
      <vt:lpstr>For each loop (also known as Enhanced Loop)</vt:lpstr>
      <vt:lpstr>PowerPoint Presentation</vt:lpstr>
      <vt:lpstr>Multi-dimensional array</vt:lpstr>
      <vt:lpstr>PowerPoint Presentation</vt:lpstr>
      <vt:lpstr>Two Dimensional array (2D-array)</vt:lpstr>
      <vt:lpstr>Program of 2d array</vt:lpstr>
      <vt:lpstr>PowerPoint Presentation</vt:lpstr>
      <vt:lpstr>Printing array in tabular format</vt:lpstr>
      <vt:lpstr>Task </vt:lpstr>
      <vt:lpstr>Wrapper class</vt:lpstr>
      <vt:lpstr>PowerPoint Presentation</vt:lpstr>
      <vt:lpstr>Demo1 program</vt:lpstr>
      <vt:lpstr>Demo2 program</vt:lpstr>
      <vt:lpstr>PowerPoint Presentation</vt:lpstr>
      <vt:lpstr>Creating objects of the Wrapper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2023-06-11T16:35:55Z</dcterms:created>
  <dcterms:modified xsi:type="dcterms:W3CDTF">2023-06-15T07:03:51Z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