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71" r:id="rId8"/>
    <p:sldId id="277" r:id="rId9"/>
    <p:sldId id="276" r:id="rId10"/>
    <p:sldId id="274" r:id="rId11"/>
    <p:sldId id="275" r:id="rId12"/>
    <p:sldId id="273" r:id="rId13"/>
    <p:sldId id="279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32" autoAdjust="0"/>
  </p:normalViewPr>
  <p:slideViewPr>
    <p:cSldViewPr snapToGrid="0" showGuides="1">
      <p:cViewPr varScale="1">
        <p:scale>
          <a:sx n="85" d="100"/>
          <a:sy n="85" d="100"/>
        </p:scale>
        <p:origin x="108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3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6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49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99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9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9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09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40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1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48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2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2KTOjOjZY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FzdClRn5a4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Brewery Investigation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631342"/>
            <a:ext cx="5078774" cy="1257574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27E2C-E387-40C6-ACBE-5ACEEA56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79" y="61138"/>
            <a:ext cx="2971559" cy="67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53"/>
    </mc:Choice>
    <mc:Fallback>
      <p:transition spd="slow" advTm="126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89" y="243139"/>
            <a:ext cx="8818822" cy="1051395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>Beer Styles and Their Market Percentage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8876B78-DC7B-46A8-A61C-7C714FEA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 t="19649" r="-16499" b="52119"/>
          <a:stretch/>
        </p:blipFill>
        <p:spPr bwMode="auto">
          <a:xfrm>
            <a:off x="4783754" y="2244131"/>
            <a:ext cx="5721657" cy="18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A0E3A35B-FC36-4349-ACF7-529A768B1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5" t="19649" r="47322" b="52119"/>
          <a:stretch/>
        </p:blipFill>
        <p:spPr bwMode="auto">
          <a:xfrm>
            <a:off x="-878913" y="2244233"/>
            <a:ext cx="5662668" cy="18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E2D8C687-F47A-4231-9C52-1933FD1F0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5" t="47881" r="47322" b="23790"/>
          <a:stretch/>
        </p:blipFill>
        <p:spPr bwMode="auto">
          <a:xfrm>
            <a:off x="-878915" y="4052185"/>
            <a:ext cx="5662669" cy="18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4D49B9EE-D3CA-48D0-B69C-7433C8B61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 t="47881" r="-16499" b="23790"/>
          <a:stretch/>
        </p:blipFill>
        <p:spPr bwMode="auto">
          <a:xfrm>
            <a:off x="4783756" y="4052236"/>
            <a:ext cx="5721653" cy="18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812770F6-FFE9-4A04-A168-97A0B432A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54349"/>
              </p:ext>
            </p:extLst>
          </p:nvPr>
        </p:nvGraphicFramePr>
        <p:xfrm>
          <a:off x="8963025" y="2025632"/>
          <a:ext cx="2816754" cy="43739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5492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661262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211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Top 10 Beer Styles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Amber / Red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Blonde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519973">
                <a:tc>
                  <a:txBody>
                    <a:bodyPr/>
                    <a:lstStyle/>
                    <a:p>
                      <a:r>
                        <a:rPr lang="en-US" sz="1400" dirty="0"/>
                        <a:t>American Double / Imperial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Pale Wheat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730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Brown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55152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62058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Saison / Farmhouse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37204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Witbier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3588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Other Beer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1057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19725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2410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861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6795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04"/>
    </mc:Choice>
    <mc:Fallback>
      <p:transition spd="slow" advTm="242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697" y="1821022"/>
            <a:ext cx="4029597" cy="161625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0229" y="3492913"/>
            <a:ext cx="3445782" cy="288000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E0705-4200-40DC-8564-C8368E1B47BA}"/>
              </a:ext>
            </a:extLst>
          </p:cNvPr>
          <p:cNvSpPr/>
          <p:nvPr/>
        </p:nvSpPr>
        <p:spPr>
          <a:xfrm>
            <a:off x="6375721" y="3871294"/>
            <a:ext cx="447208" cy="118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1F8CE-DB76-40EB-BE63-F58F71C2924A}"/>
              </a:ext>
            </a:extLst>
          </p:cNvPr>
          <p:cNvSpPr txBox="1"/>
          <p:nvPr/>
        </p:nvSpPr>
        <p:spPr>
          <a:xfrm>
            <a:off x="3715527" y="3741302"/>
            <a:ext cx="611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duynq@mail.smu.edu</a:t>
            </a:r>
          </a:p>
          <a:p>
            <a:pPr algn="r"/>
            <a:r>
              <a:rPr lang="en-US" dirty="0"/>
              <a:t>gshankel@mail.smu.edu </a:t>
            </a:r>
          </a:p>
        </p:txBody>
      </p:sp>
      <p:pic>
        <p:nvPicPr>
          <p:cNvPr id="5" name="Picture Placeholder 4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13AD6EDA-EA12-4557-A8BC-6B8D80DEA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39" r="25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1"/>
    </mc:Choice>
    <mc:Fallback>
      <p:transition spd="slow" advTm="90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90" y="171082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Presentation Video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78557-22C0-44FD-B07F-96CE3E2619CA}"/>
              </a:ext>
            </a:extLst>
          </p:cNvPr>
          <p:cNvSpPr txBox="1"/>
          <p:nvPr/>
        </p:nvSpPr>
        <p:spPr>
          <a:xfrm>
            <a:off x="904652" y="2238900"/>
            <a:ext cx="10382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Garrett Shankel -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https://youtu.be/F2KTOjOjZYg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Duy Nguyen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https://youtu.be/FzdClRn5a4o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314039" cy="2958275"/>
          </a:xfrm>
        </p:spPr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  <a:p>
            <a:pPr lvl="0"/>
            <a:r>
              <a:rPr lang="en-US" dirty="0"/>
              <a:t>Brewery Count per State in the US</a:t>
            </a:r>
          </a:p>
          <a:p>
            <a:pPr lvl="0"/>
            <a:r>
              <a:rPr lang="en-US" dirty="0"/>
              <a:t>Beer Descriptors per State</a:t>
            </a:r>
          </a:p>
          <a:p>
            <a:pPr lvl="0"/>
            <a:r>
              <a:rPr lang="en-US" dirty="0"/>
              <a:t>Nationwide Statistics of ABV</a:t>
            </a:r>
          </a:p>
          <a:p>
            <a:pPr lvl="0"/>
            <a:r>
              <a:rPr lang="en-US" dirty="0"/>
              <a:t>Relationship between ABV and IBU</a:t>
            </a:r>
          </a:p>
          <a:p>
            <a:pPr lvl="0"/>
            <a:r>
              <a:rPr lang="en-US" dirty="0"/>
              <a:t>Top 10 Beer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45776A18-DF32-4B19-94DF-C6F126F000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7120" r="27120"/>
          <a:stretch>
            <a:fillRect/>
          </a:stretch>
        </p:blipFill>
        <p:spPr>
          <a:xfrm>
            <a:off x="6604000" y="1"/>
            <a:ext cx="5588000" cy="6858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39"/>
    </mc:Choice>
    <mc:Fallback>
      <p:transition spd="slow" advTm="19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F08F0E-270A-41CB-8299-9B4F1AD67248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Missing Values in Beers and Brewery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843837"/>
            <a:ext cx="6858026" cy="40838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Observations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62 out of 2410 entries missing for ABV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1005 out of 2410 entries missing for IBU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Two inferences made on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543E0-AA6D-4682-8BA5-E7E94713E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914" y="3407744"/>
            <a:ext cx="3817136" cy="34293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905A4-4EB1-4800-A902-1C36CE33C83D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755F7-7FDA-432E-A7B5-0E523CFA5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809" y="205537"/>
            <a:ext cx="3724275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C3F0D-4B29-47CE-871F-8B9CE0BD8DB4}"/>
              </a:ext>
            </a:extLst>
          </p:cNvPr>
          <p:cNvSpPr txBox="1"/>
          <p:nvPr/>
        </p:nvSpPr>
        <p:spPr>
          <a:xfrm>
            <a:off x="518678" y="3961550"/>
            <a:ext cx="7108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Imputed missing ABV values using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en-US" sz="2000" dirty="0">
                <a:solidFill>
                  <a:schemeClr val="tx1"/>
                </a:solidFill>
              </a:rPr>
              <a:t> of the ABV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A8CC-BB85-4F7A-8873-D54A7D1FD89F}"/>
              </a:ext>
            </a:extLst>
          </p:cNvPr>
          <p:cNvSpPr txBox="1"/>
          <p:nvPr/>
        </p:nvSpPr>
        <p:spPr>
          <a:xfrm>
            <a:off x="514241" y="4361660"/>
            <a:ext cx="7045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Imputed missing IBU values using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medians</a:t>
            </a:r>
            <a:r>
              <a:rPr lang="en-US" sz="2000" dirty="0"/>
              <a:t> of the IBU data.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917"/>
    </mc:Choice>
    <mc:Fallback>
      <p:transition spd="slow" advTm="40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F2783-44B2-4256-8819-CC6FB183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97" t="413" b="4771"/>
          <a:stretch/>
        </p:blipFill>
        <p:spPr>
          <a:xfrm rot="174928">
            <a:off x="216705" y="1486848"/>
            <a:ext cx="7178586" cy="50135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per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C79B9-6E02-45D6-AA36-F0704B831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5790" t="5209" r="25479" b="5418"/>
          <a:stretch/>
        </p:blipFill>
        <p:spPr bwMode="auto">
          <a:xfrm>
            <a:off x="7158039" y="1609724"/>
            <a:ext cx="3471862" cy="45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602C80-7A44-4BDC-A4DB-DD3F72570721}"/>
              </a:ext>
            </a:extLst>
          </p:cNvPr>
          <p:cNvSpPr/>
          <p:nvPr/>
        </p:nvSpPr>
        <p:spPr>
          <a:xfrm>
            <a:off x="6096000" y="2400300"/>
            <a:ext cx="792479" cy="14554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C4DF-E7C2-4C63-B148-0BAC99E127A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92240" y="1644466"/>
            <a:ext cx="2964180" cy="7558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70A074-BF00-4977-A951-5D54D09F055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2056" y="3642579"/>
            <a:ext cx="1045994" cy="218672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5B8FFF3-4260-4649-BF51-9133441FB653}"/>
              </a:ext>
            </a:extLst>
          </p:cNvPr>
          <p:cNvSpPr/>
          <p:nvPr/>
        </p:nvSpPr>
        <p:spPr>
          <a:xfrm rot="2228182">
            <a:off x="9350561" y="1010402"/>
            <a:ext cx="2038889" cy="100146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02F79F-4377-4CE0-9264-B88ED4D2B9E8}"/>
              </a:ext>
            </a:extLst>
          </p:cNvPr>
          <p:cNvSpPr/>
          <p:nvPr/>
        </p:nvSpPr>
        <p:spPr>
          <a:xfrm rot="19169617">
            <a:off x="386915" y="394366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0D955F-5BED-41AB-A168-AD34733AD9CD}"/>
              </a:ext>
            </a:extLst>
          </p:cNvPr>
          <p:cNvSpPr/>
          <p:nvPr/>
        </p:nvSpPr>
        <p:spPr>
          <a:xfrm rot="15005077">
            <a:off x="3488579" y="527585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25B80A-1F28-4647-B7AD-9EA3AE541030}"/>
              </a:ext>
            </a:extLst>
          </p:cNvPr>
          <p:cNvSpPr/>
          <p:nvPr/>
        </p:nvSpPr>
        <p:spPr>
          <a:xfrm rot="1268338">
            <a:off x="575229" y="2418390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EE22C7-41F9-44F1-82FF-8DBE67CFAF6A}"/>
              </a:ext>
            </a:extLst>
          </p:cNvPr>
          <p:cNvSpPr/>
          <p:nvPr/>
        </p:nvSpPr>
        <p:spPr>
          <a:xfrm rot="6559957">
            <a:off x="5109130" y="273329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2EAC33-3C8A-48AC-B54D-A1424AE8F2F0}"/>
              </a:ext>
            </a:extLst>
          </p:cNvPr>
          <p:cNvSpPr/>
          <p:nvPr/>
        </p:nvSpPr>
        <p:spPr>
          <a:xfrm rot="16200000">
            <a:off x="2451468" y="383197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A0AEC3-0E41-4611-B5C3-D5892A23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01452"/>
              </p:ext>
            </p:extLst>
          </p:nvPr>
        </p:nvGraphicFramePr>
        <p:xfrm>
          <a:off x="9831479" y="4038127"/>
          <a:ext cx="213463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934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564696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Top 5 States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 (CO)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 (MI)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 (TX)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7423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68"/>
    </mc:Choice>
    <mc:Fallback>
      <p:transition spd="slow" advTm="20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Count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42397-0D61-4BDD-A16D-E361BDE23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97"/>
          <a:stretch/>
        </p:blipFill>
        <p:spPr>
          <a:xfrm>
            <a:off x="243775" y="1669347"/>
            <a:ext cx="7090475" cy="4448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492773-087C-48F7-AF82-3C89137E8E0D}"/>
              </a:ext>
            </a:extLst>
          </p:cNvPr>
          <p:cNvSpPr/>
          <p:nvPr/>
        </p:nvSpPr>
        <p:spPr>
          <a:xfrm>
            <a:off x="6414200" y="4889500"/>
            <a:ext cx="3248025" cy="146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4F223F-767D-473D-85FA-F68C282F1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0" y="2870200"/>
            <a:ext cx="1695450" cy="2019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785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76"/>
    </mc:Choice>
    <mc:Fallback>
      <p:transition spd="slow" advTm="11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Brewery Density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C99DD-FCD3-4674-BDF0-C1B4C3C7D249}"/>
              </a:ext>
            </a:extLst>
          </p:cNvPr>
          <p:cNvSpPr/>
          <p:nvPr/>
        </p:nvSpPr>
        <p:spPr>
          <a:xfrm>
            <a:off x="38109" y="5651996"/>
            <a:ext cx="740824" cy="99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B2B49-0C76-4FA7-88C1-9C08CE75EBFE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2F83C-B429-4B91-B79C-AB129EED5137}"/>
              </a:ext>
            </a:extLst>
          </p:cNvPr>
          <p:cNvSpPr/>
          <p:nvPr/>
        </p:nvSpPr>
        <p:spPr>
          <a:xfrm>
            <a:off x="38109" y="5579493"/>
            <a:ext cx="571491" cy="106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F5CE45-0CC3-4F00-9E8F-50F2E4A29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2639" r="20823" b="14097"/>
          <a:stretch/>
        </p:blipFill>
        <p:spPr bwMode="auto">
          <a:xfrm rot="156976">
            <a:off x="193900" y="1625702"/>
            <a:ext cx="7154329" cy="50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4C6D2F-9643-4480-9249-C2D09449C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75" y="2971800"/>
            <a:ext cx="1533525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780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95"/>
    </mc:Choice>
    <mc:Fallback>
      <p:transition spd="slow" advTm="20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7086-EA9C-4EDF-9043-9612ADB759DA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31A5ACE-0D74-4A3E-934E-594E49423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16" y="4293869"/>
            <a:ext cx="1698625" cy="1698625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Descriptors per State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ABV versus IBU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929562"/>
            <a:ext cx="5810263" cy="139232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Maximum Alcohol by Volume: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Lee Hill Series Vol. 5 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Upslope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Colorado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66F6C-CCBB-45AB-9FB1-0F11CD59164B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C346-969D-43D8-A53A-CEDC60D33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496"/>
          <a:stretch/>
        </p:blipFill>
        <p:spPr>
          <a:xfrm>
            <a:off x="6991350" y="635070"/>
            <a:ext cx="4268785" cy="6150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1F3A7-A075-4D65-A491-243893C7C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6749" y="3486134"/>
            <a:ext cx="1025251" cy="679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12BB38-7394-4AC9-82CA-6BC26D934311}"/>
              </a:ext>
            </a:extLst>
          </p:cNvPr>
          <p:cNvSpPr/>
          <p:nvPr/>
        </p:nvSpPr>
        <p:spPr>
          <a:xfrm>
            <a:off x="7508147" y="6451134"/>
            <a:ext cx="3638824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9D74C7E-C135-4230-81C5-EB4AF91C39EB}"/>
              </a:ext>
            </a:extLst>
          </p:cNvPr>
          <p:cNvSpPr/>
          <p:nvPr/>
        </p:nvSpPr>
        <p:spPr>
          <a:xfrm>
            <a:off x="6959600" y="5481068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25CE3E6-78E4-4F26-BBA6-41A4F4910F7A}"/>
              </a:ext>
            </a:extLst>
          </p:cNvPr>
          <p:cNvSpPr/>
          <p:nvPr/>
        </p:nvSpPr>
        <p:spPr>
          <a:xfrm>
            <a:off x="11060901" y="947752"/>
            <a:ext cx="349250" cy="2662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1FA2D69-E92F-43E5-88EA-CAAF91169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953" y="1604977"/>
            <a:ext cx="1543048" cy="17037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0B3F86-B548-4968-8E70-D47ACD5051B1}"/>
              </a:ext>
            </a:extLst>
          </p:cNvPr>
          <p:cNvSpPr txBox="1"/>
          <p:nvPr/>
        </p:nvSpPr>
        <p:spPr>
          <a:xfrm>
            <a:off x="531813" y="4280739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Maximum International Bitterness Unit: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Bitter Bitch Imperial IPA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Astoria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Oregon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94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54"/>
    </mc:Choice>
    <mc:Fallback>
      <p:transition spd="slow" advTm="25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3" grpId="0" uiExpand="1" build="p"/>
      <p:bldP spid="3" grpId="0" animBg="1"/>
      <p:bldP spid="10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C056E7-6A82-411D-B196-DAA44481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559699"/>
            <a:ext cx="5039104" cy="35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5CEEF-7994-4D91-B0C8-617B35316CB5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52" y="311691"/>
            <a:ext cx="8333222" cy="783262"/>
          </a:xfrm>
        </p:spPr>
        <p:txBody>
          <a:bodyPr/>
          <a:lstStyle/>
          <a:p>
            <a:r>
              <a:rPr lang="en-US" sz="4400" dirty="0"/>
              <a:t>Nationwide Statistics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69532" y="1069751"/>
            <a:ext cx="7368596" cy="608895"/>
          </a:xfrm>
        </p:spPr>
        <p:txBody>
          <a:bodyPr/>
          <a:lstStyle/>
          <a:p>
            <a:pPr lvl="0"/>
            <a:r>
              <a:rPr lang="en-US" dirty="0"/>
              <a:t>Alcohol by Volume (Units)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44765" y="3342136"/>
            <a:ext cx="2818101" cy="15090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Mean:		0.05977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Median:	0.05700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SD:		0.01336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Quarter:	0.05000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Quarter:	0.06700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Clr>
                <a:schemeClr val="accent2"/>
              </a:buClr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F131-59E4-4A58-BDF7-EBFF5B38D441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BD84E9CB-0B2A-430A-BB10-FCD8194D4F09}"/>
              </a:ext>
            </a:extLst>
          </p:cNvPr>
          <p:cNvSpPr txBox="1">
            <a:spLocks/>
          </p:cNvSpPr>
          <p:nvPr/>
        </p:nvSpPr>
        <p:spPr>
          <a:xfrm>
            <a:off x="518678" y="4600575"/>
            <a:ext cx="5810263" cy="15090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D425E-8360-40FC-BBC6-00389BFB5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6065" r="5556" b="12229"/>
          <a:stretch/>
        </p:blipFill>
        <p:spPr bwMode="auto">
          <a:xfrm>
            <a:off x="7628818" y="275703"/>
            <a:ext cx="4407142" cy="271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720123-B3B3-4A8B-940A-04A1D6B96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1" r="3616" b="3524"/>
          <a:stretch/>
        </p:blipFill>
        <p:spPr bwMode="auto">
          <a:xfrm>
            <a:off x="7040880" y="3677839"/>
            <a:ext cx="5104634" cy="317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75CD3-5EFA-48BB-8D36-60D38FA42D41}"/>
              </a:ext>
            </a:extLst>
          </p:cNvPr>
          <p:cNvSpPr txBox="1"/>
          <p:nvPr/>
        </p:nvSpPr>
        <p:spPr>
          <a:xfrm>
            <a:off x="8381725" y="3511085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Scatterplot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3486D-2CE5-4A8C-A4EC-F05C66387DB2}"/>
              </a:ext>
            </a:extLst>
          </p:cNvPr>
          <p:cNvSpPr txBox="1"/>
          <p:nvPr/>
        </p:nvSpPr>
        <p:spPr>
          <a:xfrm>
            <a:off x="8365331" y="30409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Boxplot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F8F78-C3A1-41B5-910E-7590CDE4E89D}"/>
              </a:ext>
            </a:extLst>
          </p:cNvPr>
          <p:cNvSpPr/>
          <p:nvPr/>
        </p:nvSpPr>
        <p:spPr>
          <a:xfrm>
            <a:off x="4942392" y="6648973"/>
            <a:ext cx="477333" cy="178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EB41-63B2-4813-8928-3A1AB11A2459}"/>
              </a:ext>
            </a:extLst>
          </p:cNvPr>
          <p:cNvSpPr txBox="1"/>
          <p:nvPr/>
        </p:nvSpPr>
        <p:spPr>
          <a:xfrm>
            <a:off x="3944765" y="3008051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Observations: 	2410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52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92"/>
    </mc:Choice>
    <mc:Fallback>
      <p:transition spd="slow" advTm="37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8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Relationship between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1A7EC-2016-4B65-A13F-EC182048C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9"/>
          <a:stretch/>
        </p:blipFill>
        <p:spPr>
          <a:xfrm>
            <a:off x="1948325" y="1529310"/>
            <a:ext cx="7673377" cy="5119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62"/>
    </mc:Choice>
    <mc:Fallback>
      <p:transition spd="slow" advTm="1696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.9|4.2|2|1.2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4.6|10.7|10.8|1.1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.7|1|1|0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3|5.1|8.6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9|3|7.6|11.6|2|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2.8"/>
</p:tagLst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4072</TotalTime>
  <Words>357</Words>
  <Application>Microsoft Office PowerPoint</Application>
  <PresentationFormat>Widescreen</PresentationFormat>
  <Paragraphs>119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SemiBold</vt:lpstr>
      <vt:lpstr>Times New Roman</vt:lpstr>
      <vt:lpstr>Office Theme</vt:lpstr>
      <vt:lpstr>Brewery Investigation in the United States</vt:lpstr>
      <vt:lpstr>Scope of Discussion</vt:lpstr>
      <vt:lpstr>Overview of Data Used</vt:lpstr>
      <vt:lpstr>Brewery Count per State</vt:lpstr>
      <vt:lpstr>Population Count per State</vt:lpstr>
      <vt:lpstr>Brewery Density per State</vt:lpstr>
      <vt:lpstr>Beer Descriptors per State</vt:lpstr>
      <vt:lpstr>Nationwide Statistics</vt:lpstr>
      <vt:lpstr>Relationship between ABV and IBU</vt:lpstr>
      <vt:lpstr>Beer Styles and Their Market Percentage </vt:lpstr>
      <vt:lpstr>Thank You.</vt:lpstr>
      <vt:lpstr>Presentation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Brewery Investigation</dc:title>
  <dc:creator>Shankel, Garrett</dc:creator>
  <cp:lastModifiedBy>Duy</cp:lastModifiedBy>
  <cp:revision>181</cp:revision>
  <dcterms:created xsi:type="dcterms:W3CDTF">2022-02-21T17:38:19Z</dcterms:created>
  <dcterms:modified xsi:type="dcterms:W3CDTF">2022-03-06T00:44:55Z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