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71" r:id="rId8"/>
    <p:sldId id="277" r:id="rId9"/>
    <p:sldId id="276" r:id="rId10"/>
    <p:sldId id="274" r:id="rId11"/>
    <p:sldId id="275" r:id="rId12"/>
    <p:sldId id="273" r:id="rId13"/>
    <p:sldId id="280" r:id="rId14"/>
    <p:sldId id="26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897" autoAdjust="0"/>
  </p:normalViewPr>
  <p:slideViewPr>
    <p:cSldViewPr snapToGrid="0" showGuides="1">
      <p:cViewPr varScale="1">
        <p:scale>
          <a:sx n="70" d="100"/>
          <a:sy n="70" d="100"/>
        </p:scale>
        <p:origin x="768" y="5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3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49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99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93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39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09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4048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1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48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26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Brewery Investigation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631342"/>
            <a:ext cx="5078774" cy="1257574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27E2C-E387-40C6-ACBE-5ACEEA56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79" y="61138"/>
            <a:ext cx="2971559" cy="67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E1C4F88F-4C5D-48BB-96E3-00DBBA948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7" t="20721" r="737" b="23845"/>
          <a:stretch/>
        </p:blipFill>
        <p:spPr bwMode="auto">
          <a:xfrm>
            <a:off x="1309385" y="1413856"/>
            <a:ext cx="8856100" cy="3510829"/>
          </a:xfrm>
          <a:prstGeom prst="snipRoundRect">
            <a:avLst>
              <a:gd name="adj1" fmla="val 16667"/>
              <a:gd name="adj2" fmla="val 406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E226-F4EC-4D6C-8CB2-0EDC8255157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02BE7D8-8F98-4314-9FBF-D5337E27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67" y="427392"/>
            <a:ext cx="8333222" cy="759963"/>
          </a:xfrm>
        </p:spPr>
        <p:txBody>
          <a:bodyPr/>
          <a:lstStyle/>
          <a:p>
            <a:r>
              <a:rPr lang="en-US" dirty="0"/>
              <a:t>Top 10 Beer Styles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54BEE1-77ED-457B-9CB5-76E7B4C9380A}"/>
              </a:ext>
            </a:extLst>
          </p:cNvPr>
          <p:cNvSpPr/>
          <p:nvPr/>
        </p:nvSpPr>
        <p:spPr>
          <a:xfrm>
            <a:off x="1254297" y="5337552"/>
            <a:ext cx="4427225" cy="903558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5BC94-87A8-4BA4-B1CA-ED5EF9CCCF79}"/>
              </a:ext>
            </a:extLst>
          </p:cNvPr>
          <p:cNvSpPr txBox="1"/>
          <p:nvPr/>
        </p:nvSpPr>
        <p:spPr>
          <a:xfrm>
            <a:off x="3176002" y="53571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56%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57D7EA9-3A6F-4995-B1D5-75F28C19BD32}"/>
              </a:ext>
            </a:extLst>
          </p:cNvPr>
          <p:cNvSpPr/>
          <p:nvPr/>
        </p:nvSpPr>
        <p:spPr>
          <a:xfrm>
            <a:off x="6719746" y="5357181"/>
            <a:ext cx="4427225" cy="88392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95331-3028-4E3D-9DD5-9CB3C9029799}"/>
              </a:ext>
            </a:extLst>
          </p:cNvPr>
          <p:cNvSpPr txBox="1"/>
          <p:nvPr/>
        </p:nvSpPr>
        <p:spPr>
          <a:xfrm>
            <a:off x="8641451" y="537681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27%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BACAE-C1E4-40CA-A949-E929F9FF867C}"/>
              </a:ext>
            </a:extLst>
          </p:cNvPr>
          <p:cNvSpPr txBox="1"/>
          <p:nvPr/>
        </p:nvSpPr>
        <p:spPr>
          <a:xfrm>
            <a:off x="6877356" y="5697110"/>
            <a:ext cx="442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of all beers are either an APA or an American IPA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5BE339-3D03-493B-9BE2-7C96FBF9EDA0}"/>
              </a:ext>
            </a:extLst>
          </p:cNvPr>
          <p:cNvSpPr txBox="1"/>
          <p:nvPr/>
        </p:nvSpPr>
        <p:spPr>
          <a:xfrm>
            <a:off x="1973078" y="5696535"/>
            <a:ext cx="442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of all beers are one of these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561A91-B9A8-4A05-ACA6-FFE4BB647035}"/>
              </a:ext>
            </a:extLst>
          </p:cNvPr>
          <p:cNvSpPr/>
          <p:nvPr/>
        </p:nvSpPr>
        <p:spPr>
          <a:xfrm>
            <a:off x="11013742" y="218364"/>
            <a:ext cx="1009935" cy="592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E53007-F832-40C2-BE96-62148D33C058}"/>
              </a:ext>
            </a:extLst>
          </p:cNvPr>
          <p:cNvSpPr/>
          <p:nvPr/>
        </p:nvSpPr>
        <p:spPr>
          <a:xfrm>
            <a:off x="0" y="3429000"/>
            <a:ext cx="1173707" cy="1409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BE74E-1532-42AD-8CBE-02474BCE1BC8}"/>
              </a:ext>
            </a:extLst>
          </p:cNvPr>
          <p:cNvSpPr/>
          <p:nvPr/>
        </p:nvSpPr>
        <p:spPr>
          <a:xfrm>
            <a:off x="1023582" y="4544704"/>
            <a:ext cx="1037230" cy="759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697" y="1821022"/>
            <a:ext cx="4029597" cy="1616252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0229" y="3492913"/>
            <a:ext cx="3445782" cy="288000"/>
          </a:xfrm>
        </p:spPr>
        <p:txBody>
          <a:bodyPr/>
          <a:lstStyle/>
          <a:p>
            <a:r>
              <a:rPr lang="en-US" dirty="0"/>
              <a:t>Duy Nguyen &amp; Garrett Shankel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E0705-4200-40DC-8564-C8368E1B47BA}"/>
              </a:ext>
            </a:extLst>
          </p:cNvPr>
          <p:cNvSpPr/>
          <p:nvPr/>
        </p:nvSpPr>
        <p:spPr>
          <a:xfrm>
            <a:off x="6375721" y="3871294"/>
            <a:ext cx="447208" cy="118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1F8CE-DB76-40EB-BE63-F58F71C2924A}"/>
              </a:ext>
            </a:extLst>
          </p:cNvPr>
          <p:cNvSpPr txBox="1"/>
          <p:nvPr/>
        </p:nvSpPr>
        <p:spPr>
          <a:xfrm>
            <a:off x="3715527" y="3741302"/>
            <a:ext cx="611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duynq@mail.smu.edu</a:t>
            </a:r>
          </a:p>
          <a:p>
            <a:pPr algn="r"/>
            <a:r>
              <a:rPr lang="en-US" dirty="0"/>
              <a:t>gshankel@mail.smu.edu </a:t>
            </a:r>
          </a:p>
        </p:txBody>
      </p:sp>
      <p:pic>
        <p:nvPicPr>
          <p:cNvPr id="5" name="Picture Placeholder 4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13AD6EDA-EA12-4557-A8BC-6B8D80DEAD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39" r="25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90" y="171082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Presentation Video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314039" cy="2958275"/>
          </a:xfrm>
        </p:spPr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  <a:p>
            <a:pPr lvl="0"/>
            <a:r>
              <a:rPr lang="en-US" dirty="0"/>
              <a:t>Brewery Count per State in the US</a:t>
            </a:r>
          </a:p>
          <a:p>
            <a:pPr lvl="0"/>
            <a:r>
              <a:rPr lang="en-US" dirty="0"/>
              <a:t>Beer Descriptors per State</a:t>
            </a:r>
          </a:p>
          <a:p>
            <a:pPr lvl="0"/>
            <a:r>
              <a:rPr lang="en-US" dirty="0"/>
              <a:t>Nationwide Statistics of ABV</a:t>
            </a:r>
          </a:p>
          <a:p>
            <a:pPr lvl="0"/>
            <a:r>
              <a:rPr lang="en-US" dirty="0"/>
              <a:t>Relationship between ABV and IBU</a:t>
            </a:r>
          </a:p>
          <a:p>
            <a:pPr lvl="0"/>
            <a:r>
              <a:rPr lang="en-US" dirty="0"/>
              <a:t>Top 10 Beer Styles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 descr="A group of glasses with liquid in them&#10;&#10;Description automatically generated with medium confidence">
            <a:extLst>
              <a:ext uri="{FF2B5EF4-FFF2-40B4-BE49-F238E27FC236}">
                <a16:creationId xmlns:a16="http://schemas.microsoft.com/office/drawing/2014/main" id="{45776A18-DF32-4B19-94DF-C6F126F000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120" r="27120"/>
          <a:stretch>
            <a:fillRect/>
          </a:stretch>
        </p:blipFill>
        <p:spPr>
          <a:xfrm>
            <a:off x="6604000" y="1"/>
            <a:ext cx="5588000" cy="6858000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F08F0E-270A-41CB-8299-9B4F1AD67248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Data Used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Missing Values in Beers and Brewery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843837"/>
            <a:ext cx="6858026" cy="4083888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Observations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62 out of 2410 entries missing for ABV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1005 out of 2410 entries missing for IBU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Two inferences made on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543E0-AA6D-4682-8BA5-E7E94713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14" y="3407744"/>
            <a:ext cx="3817136" cy="34293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905A4-4EB1-4800-A902-1C36CE33C83D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755F7-7FDA-432E-A7B5-0E523CFA5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809" y="205537"/>
            <a:ext cx="3724275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C3F0D-4B29-47CE-871F-8B9CE0BD8DB4}"/>
              </a:ext>
            </a:extLst>
          </p:cNvPr>
          <p:cNvSpPr txBox="1"/>
          <p:nvPr/>
        </p:nvSpPr>
        <p:spPr>
          <a:xfrm>
            <a:off x="518678" y="3961550"/>
            <a:ext cx="7108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Imputed missing ABV values using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en-US" sz="2000" dirty="0">
                <a:solidFill>
                  <a:schemeClr val="tx1"/>
                </a:solidFill>
              </a:rPr>
              <a:t> of the ABV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8A8CC-BB85-4F7A-8873-D54A7D1FD89F}"/>
              </a:ext>
            </a:extLst>
          </p:cNvPr>
          <p:cNvSpPr txBox="1"/>
          <p:nvPr/>
        </p:nvSpPr>
        <p:spPr>
          <a:xfrm>
            <a:off x="514241" y="4361660"/>
            <a:ext cx="7045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 Imputed missing IBU values using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medians</a:t>
            </a:r>
            <a:r>
              <a:rPr lang="en-US" sz="2000" dirty="0"/>
              <a:t> of the IBU data.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F2783-44B2-4256-8819-CC6FB1837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7" t="413" b="4771"/>
          <a:stretch/>
        </p:blipFill>
        <p:spPr>
          <a:xfrm rot="174928">
            <a:off x="216705" y="1486848"/>
            <a:ext cx="7178586" cy="50135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Brewery Count per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C79B9-6E02-45D6-AA36-F0704B831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5790" t="5209" r="25479" b="5418"/>
          <a:stretch/>
        </p:blipFill>
        <p:spPr bwMode="auto">
          <a:xfrm>
            <a:off x="7158039" y="1609724"/>
            <a:ext cx="3471862" cy="45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602C80-7A44-4BDC-A4DB-DD3F72570721}"/>
              </a:ext>
            </a:extLst>
          </p:cNvPr>
          <p:cNvSpPr/>
          <p:nvPr/>
        </p:nvSpPr>
        <p:spPr>
          <a:xfrm>
            <a:off x="6096000" y="2400300"/>
            <a:ext cx="792479" cy="14554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C4DF-E7C2-4C63-B148-0BAC99E127A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92240" y="1644466"/>
            <a:ext cx="2964180" cy="75583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70A074-BF00-4977-A951-5D54D09F055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12056" y="3642579"/>
            <a:ext cx="1045994" cy="218672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5B8FFF3-4260-4649-BF51-9133441FB653}"/>
              </a:ext>
            </a:extLst>
          </p:cNvPr>
          <p:cNvSpPr/>
          <p:nvPr/>
        </p:nvSpPr>
        <p:spPr>
          <a:xfrm rot="2228182">
            <a:off x="9350561" y="1010402"/>
            <a:ext cx="2038889" cy="100146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02F79F-4377-4CE0-9264-B88ED4D2B9E8}"/>
              </a:ext>
            </a:extLst>
          </p:cNvPr>
          <p:cNvSpPr/>
          <p:nvPr/>
        </p:nvSpPr>
        <p:spPr>
          <a:xfrm rot="19169617">
            <a:off x="386915" y="394366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10D955F-5BED-41AB-A168-AD34733AD9CD}"/>
              </a:ext>
            </a:extLst>
          </p:cNvPr>
          <p:cNvSpPr/>
          <p:nvPr/>
        </p:nvSpPr>
        <p:spPr>
          <a:xfrm rot="15005077">
            <a:off x="3488579" y="5275857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125B80A-1F28-4647-B7AD-9EA3AE541030}"/>
              </a:ext>
            </a:extLst>
          </p:cNvPr>
          <p:cNvSpPr/>
          <p:nvPr/>
        </p:nvSpPr>
        <p:spPr>
          <a:xfrm rot="1268338">
            <a:off x="575229" y="2418390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EE22C7-41F9-44F1-82FF-8DBE67CFAF6A}"/>
              </a:ext>
            </a:extLst>
          </p:cNvPr>
          <p:cNvSpPr/>
          <p:nvPr/>
        </p:nvSpPr>
        <p:spPr>
          <a:xfrm rot="6559957">
            <a:off x="5109130" y="273329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2EAC33-3C8A-48AC-B54D-A1424AE8F2F0}"/>
              </a:ext>
            </a:extLst>
          </p:cNvPr>
          <p:cNvSpPr/>
          <p:nvPr/>
        </p:nvSpPr>
        <p:spPr>
          <a:xfrm rot="16200000">
            <a:off x="2451468" y="3831974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A0AEC3-0E41-4611-B5C3-D5892A23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57080"/>
              </p:ext>
            </p:extLst>
          </p:nvPr>
        </p:nvGraphicFramePr>
        <p:xfrm>
          <a:off x="9831479" y="4038127"/>
          <a:ext cx="213463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934">
                  <a:extLst>
                    <a:ext uri="{9D8B030D-6E8A-4147-A177-3AD203B41FA5}">
                      <a16:colId xmlns:a16="http://schemas.microsoft.com/office/drawing/2014/main" val="3067466648"/>
                    </a:ext>
                  </a:extLst>
                </a:gridCol>
                <a:gridCol w="564696">
                  <a:extLst>
                    <a:ext uri="{9D8B030D-6E8A-4147-A177-3AD203B41FA5}">
                      <a16:colId xmlns:a16="http://schemas.microsoft.com/office/drawing/2014/main" val="28583100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Top 5 States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Colorado (CO)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 (MI)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7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0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 (TX)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2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Count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012D5-A3A7-499F-A167-9FB383BDB2A2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42397-0D61-4BDD-A16D-E361BDE23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97"/>
          <a:stretch/>
        </p:blipFill>
        <p:spPr>
          <a:xfrm>
            <a:off x="243775" y="1669347"/>
            <a:ext cx="7090475" cy="4448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492773-087C-48F7-AF82-3C89137E8E0D}"/>
              </a:ext>
            </a:extLst>
          </p:cNvPr>
          <p:cNvSpPr/>
          <p:nvPr/>
        </p:nvSpPr>
        <p:spPr>
          <a:xfrm>
            <a:off x="6414200" y="4889500"/>
            <a:ext cx="3248025" cy="146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4F223F-767D-473D-85FA-F68C282F1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2876550"/>
            <a:ext cx="1695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Brewery Density per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C99DD-FCD3-4674-BDF0-C1B4C3C7D249}"/>
              </a:ext>
            </a:extLst>
          </p:cNvPr>
          <p:cNvSpPr/>
          <p:nvPr/>
        </p:nvSpPr>
        <p:spPr>
          <a:xfrm>
            <a:off x="38109" y="5651996"/>
            <a:ext cx="740824" cy="99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B2B49-0C76-4FA7-88C1-9C08CE75EBFE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2F83C-B429-4B91-B79C-AB129EED5137}"/>
              </a:ext>
            </a:extLst>
          </p:cNvPr>
          <p:cNvSpPr/>
          <p:nvPr/>
        </p:nvSpPr>
        <p:spPr>
          <a:xfrm>
            <a:off x="38109" y="5579493"/>
            <a:ext cx="571491" cy="106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F5CE45-0CC3-4F00-9E8F-50F2E4A29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2639" r="20823" b="14097"/>
          <a:stretch/>
        </p:blipFill>
        <p:spPr bwMode="auto">
          <a:xfrm rot="156976">
            <a:off x="193900" y="1625702"/>
            <a:ext cx="7154329" cy="50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4C6D2F-9643-4480-9249-C2D09449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2971800"/>
            <a:ext cx="1533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407086-EA9C-4EDF-9043-9612ADB759DA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31A5ACE-0D74-4A3E-934E-594E4942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16" y="4293869"/>
            <a:ext cx="1698625" cy="1698625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Descriptors per State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ABV versus IBU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1929562"/>
            <a:ext cx="5810263" cy="139232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Maximum Alcohol by Volume: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Lee Hill Series Vol. 5 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Upslope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Colorado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66F6C-CCBB-45AB-9FB1-0F11CD59164B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5C346-969D-43D8-A53A-CEDC60D33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96"/>
          <a:stretch/>
        </p:blipFill>
        <p:spPr>
          <a:xfrm>
            <a:off x="6991350" y="635070"/>
            <a:ext cx="4268785" cy="6150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1F3A7-A075-4D65-A491-243893C7C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749" y="3486134"/>
            <a:ext cx="1025251" cy="679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12BB38-7394-4AC9-82CA-6BC26D934311}"/>
              </a:ext>
            </a:extLst>
          </p:cNvPr>
          <p:cNvSpPr/>
          <p:nvPr/>
        </p:nvSpPr>
        <p:spPr>
          <a:xfrm>
            <a:off x="7508147" y="6451134"/>
            <a:ext cx="3638824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9D74C7E-C135-4230-81C5-EB4AF91C39EB}"/>
              </a:ext>
            </a:extLst>
          </p:cNvPr>
          <p:cNvSpPr/>
          <p:nvPr/>
        </p:nvSpPr>
        <p:spPr>
          <a:xfrm>
            <a:off x="6959600" y="5481068"/>
            <a:ext cx="263525" cy="2147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25CE3E6-78E4-4F26-BBA6-41A4F4910F7A}"/>
              </a:ext>
            </a:extLst>
          </p:cNvPr>
          <p:cNvSpPr/>
          <p:nvPr/>
        </p:nvSpPr>
        <p:spPr>
          <a:xfrm>
            <a:off x="11060901" y="947752"/>
            <a:ext cx="349250" cy="2662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1FA2D69-E92F-43E5-88EA-CAAF91169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953" y="1604977"/>
            <a:ext cx="1543048" cy="17037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15020D-41FF-469E-8C68-59EEE04406EA}"/>
              </a:ext>
            </a:extLst>
          </p:cNvPr>
          <p:cNvSpPr txBox="1"/>
          <p:nvPr/>
        </p:nvSpPr>
        <p:spPr>
          <a:xfrm>
            <a:off x="531813" y="368197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Washington DC has the highest median ABV.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2489C-DE28-4649-8CFD-A58A20C53381}"/>
              </a:ext>
            </a:extLst>
          </p:cNvPr>
          <p:cNvSpPr txBox="1"/>
          <p:nvPr/>
        </p:nvSpPr>
        <p:spPr>
          <a:xfrm>
            <a:off x="531814" y="5989756"/>
            <a:ext cx="6169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West Virginia has the highest median IBU.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B3F86-B548-4968-8E70-D47ACD5051B1}"/>
              </a:ext>
            </a:extLst>
          </p:cNvPr>
          <p:cNvSpPr txBox="1"/>
          <p:nvPr/>
        </p:nvSpPr>
        <p:spPr>
          <a:xfrm>
            <a:off x="531813" y="4280739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Maximum International Bitterness Unit: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Beer: Bitter Bitch Imperial IPA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Brewery: Astoria Brewing Company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State: Oregon</a:t>
            </a:r>
          </a:p>
        </p:txBody>
      </p:sp>
    </p:spTree>
    <p:extLst>
      <p:ext uri="{BB962C8B-B14F-4D97-AF65-F5344CB8AC3E}">
        <p14:creationId xmlns:p14="http://schemas.microsoft.com/office/powerpoint/2010/main" val="25929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3" grpId="0" uiExpand="1" build="p"/>
      <p:bldP spid="3" grpId="0" animBg="1"/>
      <p:bldP spid="10" grpId="0" animBg="1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C056E7-6A82-411D-B196-DAA44481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559699"/>
            <a:ext cx="5039104" cy="35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5CEEF-7994-4D91-B0C8-617B35316CB5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52" y="311691"/>
            <a:ext cx="8333222" cy="783262"/>
          </a:xfrm>
        </p:spPr>
        <p:txBody>
          <a:bodyPr/>
          <a:lstStyle/>
          <a:p>
            <a:r>
              <a:rPr lang="en-US" sz="4400" dirty="0"/>
              <a:t>Nationwide Statistics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69532" y="1069751"/>
            <a:ext cx="7368596" cy="608895"/>
          </a:xfrm>
        </p:spPr>
        <p:txBody>
          <a:bodyPr/>
          <a:lstStyle/>
          <a:p>
            <a:pPr lvl="0"/>
            <a:r>
              <a:rPr lang="en-US" dirty="0"/>
              <a:t>Alcohol by Volume (Units)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44765" y="3342136"/>
            <a:ext cx="2818101" cy="1509010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Mean:		0.05977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Median:	0.05700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SD:		0.01336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Quarter:	0.05000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Quarter:	0.06700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Clr>
                <a:schemeClr val="accent2"/>
              </a:buClr>
            </a:pPr>
            <a:endParaRPr lang="en-US" sz="1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6F131-59E4-4A58-BDF7-EBFF5B38D441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BD84E9CB-0B2A-430A-BB10-FCD8194D4F09}"/>
              </a:ext>
            </a:extLst>
          </p:cNvPr>
          <p:cNvSpPr txBox="1">
            <a:spLocks/>
          </p:cNvSpPr>
          <p:nvPr/>
        </p:nvSpPr>
        <p:spPr>
          <a:xfrm>
            <a:off x="518678" y="4600575"/>
            <a:ext cx="5810263" cy="15090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D425E-8360-40FC-BBC6-00389BFB5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6065" r="5556" b="12229"/>
          <a:stretch/>
        </p:blipFill>
        <p:spPr bwMode="auto">
          <a:xfrm>
            <a:off x="7628818" y="275703"/>
            <a:ext cx="4407142" cy="271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720123-B3B3-4A8B-940A-04A1D6B96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1" r="3616" b="3524"/>
          <a:stretch/>
        </p:blipFill>
        <p:spPr bwMode="auto">
          <a:xfrm>
            <a:off x="7040880" y="3677839"/>
            <a:ext cx="5104634" cy="317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75CD3-5EFA-48BB-8D36-60D38FA42D41}"/>
              </a:ext>
            </a:extLst>
          </p:cNvPr>
          <p:cNvSpPr txBox="1"/>
          <p:nvPr/>
        </p:nvSpPr>
        <p:spPr>
          <a:xfrm>
            <a:off x="8381725" y="3511085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Scatterplot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3486D-2CE5-4A8C-A4EC-F05C66387DB2}"/>
              </a:ext>
            </a:extLst>
          </p:cNvPr>
          <p:cNvSpPr txBox="1"/>
          <p:nvPr/>
        </p:nvSpPr>
        <p:spPr>
          <a:xfrm>
            <a:off x="8365331" y="30409"/>
            <a:ext cx="30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Boxplot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F8F78-C3A1-41B5-910E-7590CDE4E89D}"/>
              </a:ext>
            </a:extLst>
          </p:cNvPr>
          <p:cNvSpPr/>
          <p:nvPr/>
        </p:nvSpPr>
        <p:spPr>
          <a:xfrm>
            <a:off x="4942392" y="6648973"/>
            <a:ext cx="477333" cy="178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EB41-63B2-4813-8928-3A1AB11A2459}"/>
              </a:ext>
            </a:extLst>
          </p:cNvPr>
          <p:cNvSpPr txBox="1"/>
          <p:nvPr/>
        </p:nvSpPr>
        <p:spPr>
          <a:xfrm>
            <a:off x="3944765" y="3008051"/>
            <a:ext cx="6100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Observations: 	2410</a:t>
            </a:r>
          </a:p>
        </p:txBody>
      </p:sp>
    </p:spTree>
    <p:extLst>
      <p:ext uri="{BB962C8B-B14F-4D97-AF65-F5344CB8AC3E}">
        <p14:creationId xmlns:p14="http://schemas.microsoft.com/office/powerpoint/2010/main" val="29185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/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89BE0-151A-4CCC-BC08-83361E9E8B5E}"/>
              </a:ext>
            </a:extLst>
          </p:cNvPr>
          <p:cNvSpPr/>
          <p:nvPr/>
        </p:nvSpPr>
        <p:spPr>
          <a:xfrm>
            <a:off x="6248401" y="-3543"/>
            <a:ext cx="5943600" cy="35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89" y="209028"/>
            <a:ext cx="8333222" cy="1147969"/>
          </a:xfrm>
        </p:spPr>
        <p:txBody>
          <a:bodyPr/>
          <a:lstStyle/>
          <a:p>
            <a:pPr lvl="0" algn="ctr"/>
            <a:r>
              <a:rPr lang="en-US" dirty="0"/>
              <a:t>Relationship between ABV and IBU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1A7EC-2016-4B65-A13F-EC182048C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9"/>
          <a:stretch/>
        </p:blipFill>
        <p:spPr>
          <a:xfrm>
            <a:off x="1948325" y="1529310"/>
            <a:ext cx="7673377" cy="5119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ECB678-3719-458F-B768-064B5755B7AC}"/>
              </a:ext>
            </a:extLst>
          </p:cNvPr>
          <p:cNvSpPr/>
          <p:nvPr/>
        </p:nvSpPr>
        <p:spPr>
          <a:xfrm>
            <a:off x="10882616" y="209028"/>
            <a:ext cx="1128762" cy="53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4797</TotalTime>
  <Words>321</Words>
  <Application>Microsoft Office PowerPoint</Application>
  <PresentationFormat>Widescreen</PresentationFormat>
  <Paragraphs>90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SemiBold</vt:lpstr>
      <vt:lpstr>Times New Roman</vt:lpstr>
      <vt:lpstr>Office Theme</vt:lpstr>
      <vt:lpstr>Brewery Investigation in the United States</vt:lpstr>
      <vt:lpstr>Scope of Discussion</vt:lpstr>
      <vt:lpstr>Overview of Data Used</vt:lpstr>
      <vt:lpstr>Brewery Count per State</vt:lpstr>
      <vt:lpstr>Population Count per State</vt:lpstr>
      <vt:lpstr>Brewery Density per State</vt:lpstr>
      <vt:lpstr>Beer Descriptors per State</vt:lpstr>
      <vt:lpstr>Nationwide Statistics</vt:lpstr>
      <vt:lpstr>Relationship between ABV and IBU</vt:lpstr>
      <vt:lpstr>Top 10 Beer Styles </vt:lpstr>
      <vt:lpstr>Thank You.</vt:lpstr>
      <vt:lpstr>Presentation 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Brewery Investigation</dc:title>
  <dc:creator>Shankel, Garrett</dc:creator>
  <cp:lastModifiedBy>Shankel, Garrett</cp:lastModifiedBy>
  <cp:revision>161</cp:revision>
  <dcterms:created xsi:type="dcterms:W3CDTF">2022-02-21T17:38:19Z</dcterms:created>
  <dcterms:modified xsi:type="dcterms:W3CDTF">2022-03-04T22:32:03Z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