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66" r:id="rId6"/>
    <p:sldId id="299" r:id="rId7"/>
    <p:sldId id="303" r:id="rId8"/>
    <p:sldId id="304" r:id="rId9"/>
    <p:sldId id="309" r:id="rId10"/>
    <p:sldId id="305" r:id="rId11"/>
    <p:sldId id="306" r:id="rId12"/>
    <p:sldId id="307" r:id="rId13"/>
    <p:sldId id="310" r:id="rId14"/>
    <p:sldId id="312" r:id="rId15"/>
    <p:sldId id="313" r:id="rId16"/>
    <p:sldId id="314" r:id="rId17"/>
    <p:sldId id="308" r:id="rId18"/>
    <p:sldId id="315"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088" autoAdjust="0"/>
  </p:normalViewPr>
  <p:slideViewPr>
    <p:cSldViewPr snapToGrid="0">
      <p:cViewPr varScale="1">
        <p:scale>
          <a:sx n="85" d="100"/>
          <a:sy n="85" d="100"/>
        </p:scale>
        <p:origin x="1536" y="9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4/16/2022</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4/16/2022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2774921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957744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844671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80804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339423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75933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581261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team was tasked with finding and describing the three most influential factors in employee attrition rates and the three most influential factors in employee salaries. In order to accomplish this we were given a data set provided by the Frito Lay team that had a number of descriptors for employees and what their salaries were and whether or not they had left their job. This data set was the basis of our investigation.</a:t>
            </a:r>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370655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two graphs from the four variables previously mentioned concerning </a:t>
            </a:r>
            <a:r>
              <a:rPr lang="en-US" dirty="0" err="1"/>
              <a:t>attritition</a:t>
            </a:r>
            <a:r>
              <a:rPr lang="en-US" dirty="0"/>
              <a:t>. As can be seen visually, Marital status has a clear relationship to attrition as does overtime… keep talking about these</a:t>
            </a:r>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72542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Corellation</a:t>
            </a:r>
            <a:r>
              <a:rPr lang="en-US" dirty="0"/>
              <a:t> is a good start, but lets try a common sense approach by visualizing the data for some of the categories that would logically appear to lead to high attrition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90313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was seen graphically these variables do appear to be strongly related to attrition</a:t>
            </a:r>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3074117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428067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2/1/20XX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2/1/20XX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2/1/20XX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2/1/20XX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fontScale="90000"/>
          </a:bodyPr>
          <a:lstStyle/>
          <a:p>
            <a:r>
              <a:rPr lang="en-US" dirty="0"/>
              <a:t>Frito Lay Data Investigation</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Garrett Shankel – gshankel@mail.smu.edu</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59936" y="-2"/>
            <a:ext cx="5332064" cy="6858002"/>
          </a:xfrm>
        </p:spPr>
      </p:pic>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1</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Salary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508799"/>
            <a:ext cx="4727735" cy="465155"/>
          </a:xfrm>
        </p:spPr>
        <p:txBody>
          <a:bodyPr>
            <a:noAutofit/>
          </a:bodyPr>
          <a:lstStyle/>
          <a:p>
            <a:r>
              <a:rPr lang="en-US" dirty="0"/>
              <a:t>Graphical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Using similar methods as were used for Attrition we narrowed down three variables to help predict Salary.</a:t>
            </a:r>
          </a:p>
          <a:p>
            <a:r>
              <a:rPr lang="en-US" dirty="0"/>
              <a:t>Job Involvement</a:t>
            </a:r>
          </a:p>
          <a:p>
            <a:r>
              <a:rPr lang="en-US" dirty="0"/>
              <a:t>Job Role</a:t>
            </a:r>
          </a:p>
          <a:p>
            <a:r>
              <a:rPr lang="en-US" dirty="0"/>
              <a:t>Working Years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pic>
        <p:nvPicPr>
          <p:cNvPr id="12" name="Picture 11">
            <a:extLst>
              <a:ext uri="{FF2B5EF4-FFF2-40B4-BE49-F238E27FC236}">
                <a16:creationId xmlns:a16="http://schemas.microsoft.com/office/drawing/2014/main" id="{F974D970-1063-466B-B927-358307A562B4}"/>
              </a:ext>
            </a:extLst>
          </p:cNvPr>
          <p:cNvPicPr>
            <a:picLocks noChangeAspect="1"/>
          </p:cNvPicPr>
          <p:nvPr/>
        </p:nvPicPr>
        <p:blipFill>
          <a:blip r:embed="rId3"/>
          <a:stretch>
            <a:fillRect/>
          </a:stretch>
        </p:blipFill>
        <p:spPr>
          <a:xfrm>
            <a:off x="5381753" y="1422127"/>
            <a:ext cx="6581775" cy="4581525"/>
          </a:xfrm>
          <a:prstGeom prst="rect">
            <a:avLst/>
          </a:prstGeom>
        </p:spPr>
      </p:pic>
    </p:spTree>
    <p:extLst>
      <p:ext uri="{BB962C8B-B14F-4D97-AF65-F5344CB8AC3E}">
        <p14:creationId xmlns:p14="http://schemas.microsoft.com/office/powerpoint/2010/main" val="36216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Salary Investigation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17" name="Rectangle 16">
            <a:extLst>
              <a:ext uri="{FF2B5EF4-FFF2-40B4-BE49-F238E27FC236}">
                <a16:creationId xmlns:a16="http://schemas.microsoft.com/office/drawing/2014/main" id="{CEDDBBAB-D50D-4A2C-9DFD-6564A2728219}"/>
              </a:ext>
            </a:extLst>
          </p:cNvPr>
          <p:cNvSpPr/>
          <p:nvPr/>
        </p:nvSpPr>
        <p:spPr>
          <a:xfrm>
            <a:off x="0" y="5983111"/>
            <a:ext cx="12191999" cy="935776"/>
          </a:xfrm>
          <a:prstGeom prst="rect">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DDBC243-DA48-438B-81DD-6368B7A037D6}"/>
              </a:ext>
            </a:extLst>
          </p:cNvPr>
          <p:cNvPicPr>
            <a:picLocks noChangeAspect="1"/>
          </p:cNvPicPr>
          <p:nvPr/>
        </p:nvPicPr>
        <p:blipFill>
          <a:blip r:embed="rId3"/>
          <a:stretch>
            <a:fillRect/>
          </a:stretch>
        </p:blipFill>
        <p:spPr>
          <a:xfrm>
            <a:off x="0" y="1525187"/>
            <a:ext cx="9031111" cy="5323603"/>
          </a:xfrm>
          <a:prstGeom prst="rect">
            <a:avLst/>
          </a:prstGeom>
        </p:spPr>
      </p:pic>
    </p:spTree>
    <p:extLst>
      <p:ext uri="{BB962C8B-B14F-4D97-AF65-F5344CB8AC3E}">
        <p14:creationId xmlns:p14="http://schemas.microsoft.com/office/powerpoint/2010/main" val="13109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Salary Investigation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7" name="Rectangle 6">
            <a:extLst>
              <a:ext uri="{FF2B5EF4-FFF2-40B4-BE49-F238E27FC236}">
                <a16:creationId xmlns:a16="http://schemas.microsoft.com/office/drawing/2014/main" id="{14B17CBB-74BC-4C45-BF19-C24E1F7D4779}"/>
              </a:ext>
            </a:extLst>
          </p:cNvPr>
          <p:cNvSpPr/>
          <p:nvPr/>
        </p:nvSpPr>
        <p:spPr>
          <a:xfrm>
            <a:off x="0" y="5983111"/>
            <a:ext cx="12191999" cy="935776"/>
          </a:xfrm>
          <a:prstGeom prst="rect">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1D9D8C6-26FA-463F-9FED-89492C040DDD}"/>
              </a:ext>
            </a:extLst>
          </p:cNvPr>
          <p:cNvPicPr>
            <a:picLocks noChangeAspect="1"/>
          </p:cNvPicPr>
          <p:nvPr/>
        </p:nvPicPr>
        <p:blipFill>
          <a:blip r:embed="rId3"/>
          <a:stretch>
            <a:fillRect/>
          </a:stretch>
        </p:blipFill>
        <p:spPr>
          <a:xfrm>
            <a:off x="0" y="1401823"/>
            <a:ext cx="7665156" cy="5456177"/>
          </a:xfrm>
          <a:prstGeom prst="rect">
            <a:avLst/>
          </a:prstGeom>
        </p:spPr>
      </p:pic>
    </p:spTree>
    <p:extLst>
      <p:ext uri="{BB962C8B-B14F-4D97-AF65-F5344CB8AC3E}">
        <p14:creationId xmlns:p14="http://schemas.microsoft.com/office/powerpoint/2010/main" val="191591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KNN Model</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7" y="1406174"/>
            <a:ext cx="4727735" cy="465155"/>
          </a:xfrm>
        </p:spPr>
        <p:txBody>
          <a:bodyPr>
            <a:noAutofit/>
          </a:bodyPr>
          <a:lstStyle/>
          <a:p>
            <a:r>
              <a:rPr lang="en-US" dirty="0"/>
              <a:t>KNN Model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Next, we built a KNN model to classify Salary based off of Job Involvement, Job Role, and Working Years</a:t>
            </a:r>
          </a:p>
          <a:p>
            <a:r>
              <a:rPr lang="en-US" dirty="0"/>
              <a:t>This model resulted in an RMSE of $2140.59 meaning we could predict salary within $2140.59</a:t>
            </a:r>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pic>
        <p:nvPicPr>
          <p:cNvPr id="7" name="Picture Placeholder 9" descr="cityscape">
            <a:extLst>
              <a:ext uri="{FF2B5EF4-FFF2-40B4-BE49-F238E27FC236}">
                <a16:creationId xmlns:a16="http://schemas.microsoft.com/office/drawing/2014/main" id="{02453BCD-5061-4C00-8FB9-BDB7ABFFD929}"/>
              </a:ext>
            </a:extLst>
          </p:cNvPr>
          <p:cNvPicPr>
            <a:picLocks noChangeAspect="1"/>
          </p:cNvPicPr>
          <p:nvPr/>
        </p:nvPicPr>
        <p:blipFill>
          <a:blip r:embed="rId3" cstate="print">
            <a:extLst>
              <a:ext uri="{28A0092B-C50C-407E-A947-70E740481C1C}">
                <a14:useLocalDpi xmlns:a14="http://schemas.microsoft.com/office/drawing/2010/main"/>
              </a:ext>
            </a:extLst>
          </a:blip>
          <a:srcRect t="39" b="39"/>
          <a:stretch>
            <a:fillRect/>
          </a:stretch>
        </p:blipFill>
        <p:spPr>
          <a:xfrm>
            <a:off x="7080504" y="1638751"/>
            <a:ext cx="3978637" cy="3978637"/>
          </a:xfrm>
          <a:prstGeom prst="rect">
            <a:avLst/>
          </a:prstGeom>
        </p:spPr>
      </p:pic>
    </p:spTree>
    <p:extLst>
      <p:ext uri="{BB962C8B-B14F-4D97-AF65-F5344CB8AC3E}">
        <p14:creationId xmlns:p14="http://schemas.microsoft.com/office/powerpoint/2010/main" val="95646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Sales Representative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0" name="Rectangle 19">
            <a:extLst>
              <a:ext uri="{FF2B5EF4-FFF2-40B4-BE49-F238E27FC236}">
                <a16:creationId xmlns:a16="http://schemas.microsoft.com/office/drawing/2014/main" id="{5011B796-E633-49CD-B228-A262D23D3EAA}"/>
              </a:ext>
            </a:extLst>
          </p:cNvPr>
          <p:cNvSpPr/>
          <p:nvPr/>
        </p:nvSpPr>
        <p:spPr>
          <a:xfrm>
            <a:off x="0" y="5983111"/>
            <a:ext cx="12191999" cy="935776"/>
          </a:xfrm>
          <a:prstGeom prst="rect">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9EC385A-C52D-479C-85C6-FDA5BF2A5CB8}"/>
              </a:ext>
            </a:extLst>
          </p:cNvPr>
          <p:cNvPicPr>
            <a:picLocks noChangeAspect="1"/>
          </p:cNvPicPr>
          <p:nvPr/>
        </p:nvPicPr>
        <p:blipFill>
          <a:blip r:embed="rId3"/>
          <a:stretch>
            <a:fillRect/>
          </a:stretch>
        </p:blipFill>
        <p:spPr>
          <a:xfrm>
            <a:off x="0" y="1372267"/>
            <a:ext cx="9347200" cy="5485733"/>
          </a:xfrm>
          <a:prstGeom prst="rect">
            <a:avLst/>
          </a:prstGeom>
        </p:spPr>
      </p:pic>
    </p:spTree>
    <p:extLst>
      <p:ext uri="{BB962C8B-B14F-4D97-AF65-F5344CB8AC3E}">
        <p14:creationId xmlns:p14="http://schemas.microsoft.com/office/powerpoint/2010/main" val="35648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Sales Representative</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7" y="1406174"/>
            <a:ext cx="4727735" cy="465155"/>
          </a:xfrm>
        </p:spPr>
        <p:txBody>
          <a:bodyPr>
            <a:noAutofit/>
          </a:bodyPr>
          <a:lstStyle/>
          <a:p>
            <a:r>
              <a:rPr lang="en-US" dirty="0"/>
              <a:t>Attrition Statistics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7546799" cy="3029446"/>
          </a:xfrm>
        </p:spPr>
        <p:txBody>
          <a:bodyPr>
            <a:noAutofit/>
          </a:bodyPr>
          <a:lstStyle/>
          <a:p>
            <a:r>
              <a:rPr lang="en-US" dirty="0"/>
              <a:t>The attrition rate for the entire data set is ~ 16%. The attrition rate for Sales Representatives is ~ 44%</a:t>
            </a:r>
          </a:p>
          <a:p>
            <a:r>
              <a:rPr lang="en-US" dirty="0"/>
              <a:t>The over time rate for the entire dataset is ~29%. The over time rate for sales reps is ~34%. </a:t>
            </a:r>
          </a:p>
          <a:p>
            <a:r>
              <a:rPr lang="en-US" dirty="0"/>
              <a:t>The average job satisfaction for the entire data set is 2.709. The average job satisfaction for sales reps is 2.689</a:t>
            </a:r>
          </a:p>
          <a:p>
            <a:r>
              <a:rPr lang="en-US" dirty="0"/>
              <a:t>The average job involvement for the entire data set is 2.723. The average job involvement for sales reps is 2.604</a:t>
            </a:r>
          </a:p>
          <a:p>
            <a:endParaRPr lang="en-US" dirty="0"/>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pic>
        <p:nvPicPr>
          <p:cNvPr id="7" name="Picture Placeholder 9" descr="cityscape">
            <a:extLst>
              <a:ext uri="{FF2B5EF4-FFF2-40B4-BE49-F238E27FC236}">
                <a16:creationId xmlns:a16="http://schemas.microsoft.com/office/drawing/2014/main" id="{02453BCD-5061-4C00-8FB9-BDB7ABFFD929}"/>
              </a:ext>
            </a:extLst>
          </p:cNvPr>
          <p:cNvPicPr>
            <a:picLocks noChangeAspect="1"/>
          </p:cNvPicPr>
          <p:nvPr/>
        </p:nvPicPr>
        <p:blipFill>
          <a:blip r:embed="rId3" cstate="print">
            <a:extLst>
              <a:ext uri="{28A0092B-C50C-407E-A947-70E740481C1C}">
                <a14:useLocalDpi xmlns:a14="http://schemas.microsoft.com/office/drawing/2010/main"/>
              </a:ext>
            </a:extLst>
          </a:blip>
          <a:srcRect t="39" b="39"/>
          <a:stretch>
            <a:fillRect/>
          </a:stretch>
        </p:blipFill>
        <p:spPr>
          <a:xfrm>
            <a:off x="8195733" y="1871329"/>
            <a:ext cx="3813075" cy="3813075"/>
          </a:xfrm>
          <a:prstGeom prst="rect">
            <a:avLst/>
          </a:prstGeom>
        </p:spPr>
      </p:pic>
    </p:spTree>
    <p:extLst>
      <p:ext uri="{BB962C8B-B14F-4D97-AF65-F5344CB8AC3E}">
        <p14:creationId xmlns:p14="http://schemas.microsoft.com/office/powerpoint/2010/main" val="101102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500438" cy="2285000"/>
          </a:xfrm>
        </p:spPr>
        <p:txBody>
          <a:bodyPr>
            <a:normAutofit/>
          </a:bodyPr>
          <a:lstStyle/>
          <a:p>
            <a:r>
              <a:rPr lang="en-US" dirty="0"/>
              <a:t>Garrett Shankel</a:t>
            </a:r>
          </a:p>
          <a:p>
            <a:r>
              <a:rPr lang="en-US" dirty="0"/>
              <a:t>gshankel@mail.smu.edu</a:t>
            </a:r>
          </a:p>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Overview of Data Provided</a:t>
            </a:r>
          </a:p>
          <a:p>
            <a:r>
              <a:rPr lang="en-US" dirty="0"/>
              <a:t>Attrition Investigation</a:t>
            </a:r>
          </a:p>
          <a:p>
            <a:r>
              <a:rPr lang="en-US" dirty="0"/>
              <a:t>Salary Investigation</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
        <p:nvSpPr>
          <p:cNvPr id="3" name="Picture Placeholder 2">
            <a:extLst>
              <a:ext uri="{FF2B5EF4-FFF2-40B4-BE49-F238E27FC236}">
                <a16:creationId xmlns:a16="http://schemas.microsoft.com/office/drawing/2014/main" id="{946DCA52-8236-428C-B1D1-56D0EEE708A0}"/>
              </a:ext>
            </a:extLst>
          </p:cNvPr>
          <p:cNvSpPr>
            <a:spLocks noGrp="1"/>
          </p:cNvSpPr>
          <p:nvPr>
            <p:ph type="pic" sz="quarter" idx="13"/>
          </p:nvPr>
        </p:nvSpPr>
        <p:spPr/>
      </p:sp>
      <p:pic>
        <p:nvPicPr>
          <p:cNvPr id="10" name="Picture Placeholder 21" descr="downtown area at dusk">
            <a:extLst>
              <a:ext uri="{FF2B5EF4-FFF2-40B4-BE49-F238E27FC236}">
                <a16:creationId xmlns:a16="http://schemas.microsoft.com/office/drawing/2014/main" id="{05DFBAB8-44C5-45A9-99E0-8DE6493DB4D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0783" r="10783"/>
          <a:stretch/>
        </p:blipFill>
        <p:spPr>
          <a:xfrm>
            <a:off x="8194349" y="1085430"/>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pic>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Questions of Interest</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pPr marL="285750" indent="-285750">
              <a:buFont typeface="Arial" panose="020B0604020202020204" pitchFamily="34" charset="0"/>
              <a:buChar char="•"/>
            </a:pPr>
            <a:r>
              <a:rPr lang="en-US" dirty="0"/>
              <a:t>Identify the three most influential factors in employee attrition rates</a:t>
            </a:r>
          </a:p>
          <a:p>
            <a:pPr marL="285750" indent="-285750">
              <a:buFont typeface="Arial" panose="020B0604020202020204" pitchFamily="34" charset="0"/>
              <a:buChar char="•"/>
            </a:pPr>
            <a:r>
              <a:rPr lang="en-US" dirty="0"/>
              <a:t>Identify the three most influential factors in employee salaries</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 name="Date Placeholder 1">
            <a:extLst>
              <a:ext uri="{FF2B5EF4-FFF2-40B4-BE49-F238E27FC236}">
                <a16:creationId xmlns:a16="http://schemas.microsoft.com/office/drawing/2014/main" id="{D3FE66FD-2026-4582-A911-F6DABAE0514E}"/>
              </a:ext>
            </a:extLst>
          </p:cNvPr>
          <p:cNvSpPr>
            <a:spLocks noGrp="1"/>
          </p:cNvSpPr>
          <p:nvPr>
            <p:ph type="dt" sz="half" idx="10"/>
          </p:nvPr>
        </p:nvSpPr>
        <p:spPr>
          <a:xfrm>
            <a:off x="5205303" y="6309360"/>
            <a:ext cx="3411973" cy="457200"/>
          </a:xfrm>
        </p:spPr>
        <p:txBody>
          <a:bodyPr/>
          <a:lstStyle/>
          <a:p>
            <a:r>
              <a:rPr lang="en-US"/>
              <a:t>2/1/20XX</a:t>
            </a:r>
            <a:endParaRPr lang="en-US" dirty="0"/>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Dataset Cleaning</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CaseStudy2-data.csv</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2917" y="2399802"/>
            <a:ext cx="7089972" cy="3029446"/>
          </a:xfrm>
        </p:spPr>
        <p:txBody>
          <a:bodyPr>
            <a:noAutofit/>
          </a:bodyPr>
          <a:lstStyle/>
          <a:p>
            <a:r>
              <a:rPr lang="en-US" dirty="0"/>
              <a:t>The data set provided was comprised of 36 different variables. Each of which was applied to an observation on one employee.</a:t>
            </a:r>
          </a:p>
          <a:p>
            <a:r>
              <a:rPr lang="en-US" dirty="0"/>
              <a:t>Three of the variables were removed from the analysis since each of them had the same values for every employee</a:t>
            </a:r>
          </a:p>
          <a:p>
            <a:r>
              <a:rPr lang="en-US" dirty="0"/>
              <a:t>No cleaning was required beyond removal.</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386224"/>
            <a:ext cx="4727735" cy="465155"/>
          </a:xfrm>
        </p:spPr>
        <p:txBody>
          <a:bodyPr>
            <a:noAutofit/>
          </a:bodyPr>
          <a:lstStyle/>
          <a:p>
            <a:r>
              <a:rPr lang="en-US" dirty="0"/>
              <a:t>Correlation</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1851379"/>
            <a:ext cx="4727735" cy="4188177"/>
          </a:xfrm>
        </p:spPr>
        <p:txBody>
          <a:bodyPr>
            <a:noAutofit/>
          </a:bodyPr>
          <a:lstStyle/>
          <a:p>
            <a:r>
              <a:rPr lang="en-US" dirty="0"/>
              <a:t>First, we began with the correlation values for every variable when compared to attrition</a:t>
            </a:r>
          </a:p>
          <a:p>
            <a:r>
              <a:rPr lang="en-US" dirty="0"/>
              <a:t>The four variables on the right had noticeably high correlation when compared to the other variables.</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4" name="Date Placeholder 13">
            <a:extLst>
              <a:ext uri="{FF2B5EF4-FFF2-40B4-BE49-F238E27FC236}">
                <a16:creationId xmlns:a16="http://schemas.microsoft.com/office/drawing/2014/main" id="{7C52191A-A01A-4BD8-A7AB-CB4BB654D26C}"/>
              </a:ext>
            </a:extLst>
          </p:cNvPr>
          <p:cNvSpPr>
            <a:spLocks noGrp="1"/>
          </p:cNvSpPr>
          <p:nvPr>
            <p:ph type="dt" sz="half" idx="10"/>
          </p:nvPr>
        </p:nvSpPr>
        <p:spPr>
          <a:xfrm>
            <a:off x="5373620" y="6309360"/>
            <a:ext cx="3411973" cy="457200"/>
          </a:xfrm>
        </p:spPr>
        <p:txBody>
          <a:bodyPr/>
          <a:lstStyle/>
          <a:p>
            <a:r>
              <a:rPr lang="en-US"/>
              <a:t>2/1/20XX</a:t>
            </a:r>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17" name="Content Placeholder 4">
            <a:extLst>
              <a:ext uri="{FF2B5EF4-FFF2-40B4-BE49-F238E27FC236}">
                <a16:creationId xmlns:a16="http://schemas.microsoft.com/office/drawing/2014/main" id="{2D8D1DFE-59E6-4616-8F56-FA4497256737}"/>
              </a:ext>
            </a:extLst>
          </p:cNvPr>
          <p:cNvSpPr txBox="1">
            <a:spLocks/>
          </p:cNvSpPr>
          <p:nvPr/>
        </p:nvSpPr>
        <p:spPr>
          <a:xfrm>
            <a:off x="6331406" y="1851379"/>
            <a:ext cx="4727735" cy="4188177"/>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Over Time – 0.27</a:t>
            </a:r>
          </a:p>
          <a:p>
            <a:r>
              <a:rPr lang="en-US" dirty="0"/>
              <a:t>Job Role – 0.2</a:t>
            </a:r>
          </a:p>
          <a:p>
            <a:r>
              <a:rPr lang="en-US" dirty="0"/>
              <a:t>Marital Status – 0.18</a:t>
            </a:r>
          </a:p>
          <a:p>
            <a:r>
              <a:rPr lang="en-US" dirty="0"/>
              <a:t>Business Travel – 0.084</a:t>
            </a:r>
          </a:p>
        </p:txBody>
      </p:sp>
    </p:spTree>
    <p:extLst>
      <p:ext uri="{BB962C8B-B14F-4D97-AF65-F5344CB8AC3E}">
        <p14:creationId xmlns:p14="http://schemas.microsoft.com/office/powerpoint/2010/main" val="306236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386224"/>
            <a:ext cx="4727735" cy="465155"/>
          </a:xfrm>
        </p:spPr>
        <p:txBody>
          <a:bodyPr>
            <a:noAutofit/>
          </a:bodyPr>
          <a:lstStyle/>
          <a:p>
            <a:r>
              <a:rPr lang="en-US" dirty="0"/>
              <a:t>Correlation - Graphical</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pic>
        <p:nvPicPr>
          <p:cNvPr id="3" name="Picture 2">
            <a:extLst>
              <a:ext uri="{FF2B5EF4-FFF2-40B4-BE49-F238E27FC236}">
                <a16:creationId xmlns:a16="http://schemas.microsoft.com/office/drawing/2014/main" id="{8243C67B-80A5-4E0B-8EA4-EFA7FFFC91C1}"/>
              </a:ext>
            </a:extLst>
          </p:cNvPr>
          <p:cNvPicPr>
            <a:picLocks noChangeAspect="1"/>
          </p:cNvPicPr>
          <p:nvPr/>
        </p:nvPicPr>
        <p:blipFill>
          <a:blip r:embed="rId3"/>
          <a:stretch>
            <a:fillRect/>
          </a:stretch>
        </p:blipFill>
        <p:spPr>
          <a:xfrm>
            <a:off x="6453716" y="2154969"/>
            <a:ext cx="5591528" cy="3882118"/>
          </a:xfrm>
          <a:prstGeom prst="rect">
            <a:avLst/>
          </a:prstGeom>
        </p:spPr>
      </p:pic>
      <p:pic>
        <p:nvPicPr>
          <p:cNvPr id="7" name="Picture 6">
            <a:extLst>
              <a:ext uri="{FF2B5EF4-FFF2-40B4-BE49-F238E27FC236}">
                <a16:creationId xmlns:a16="http://schemas.microsoft.com/office/drawing/2014/main" id="{163FD4BA-56A2-4CE7-AEB6-446C15CB119F}"/>
              </a:ext>
            </a:extLst>
          </p:cNvPr>
          <p:cNvPicPr>
            <a:picLocks noChangeAspect="1"/>
          </p:cNvPicPr>
          <p:nvPr/>
        </p:nvPicPr>
        <p:blipFill>
          <a:blip r:embed="rId4"/>
          <a:stretch>
            <a:fillRect/>
          </a:stretch>
        </p:blipFill>
        <p:spPr>
          <a:xfrm>
            <a:off x="361617" y="2242250"/>
            <a:ext cx="5376668" cy="3794837"/>
          </a:xfrm>
          <a:prstGeom prst="rect">
            <a:avLst/>
          </a:prstGeom>
        </p:spPr>
      </p:pic>
    </p:spTree>
    <p:extLst>
      <p:ext uri="{BB962C8B-B14F-4D97-AF65-F5344CB8AC3E}">
        <p14:creationId xmlns:p14="http://schemas.microsoft.com/office/powerpoint/2010/main" val="119596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406174"/>
            <a:ext cx="4727735" cy="465155"/>
          </a:xfrm>
        </p:spPr>
        <p:txBody>
          <a:bodyPr>
            <a:noAutofit/>
          </a:bodyPr>
          <a:lstStyle/>
          <a:p>
            <a:r>
              <a:rPr lang="en-US" dirty="0"/>
              <a:t>Graphical Approach</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pic>
        <p:nvPicPr>
          <p:cNvPr id="17" name="Picture 16">
            <a:extLst>
              <a:ext uri="{FF2B5EF4-FFF2-40B4-BE49-F238E27FC236}">
                <a16:creationId xmlns:a16="http://schemas.microsoft.com/office/drawing/2014/main" id="{0F387972-DE8D-4F3A-9D74-125971375522}"/>
              </a:ext>
            </a:extLst>
          </p:cNvPr>
          <p:cNvPicPr>
            <a:picLocks noChangeAspect="1"/>
          </p:cNvPicPr>
          <p:nvPr/>
        </p:nvPicPr>
        <p:blipFill>
          <a:blip r:embed="rId3"/>
          <a:stretch>
            <a:fillRect/>
          </a:stretch>
        </p:blipFill>
        <p:spPr>
          <a:xfrm>
            <a:off x="6375482" y="2184292"/>
            <a:ext cx="5373620" cy="3849409"/>
          </a:xfrm>
          <a:prstGeom prst="rect">
            <a:avLst/>
          </a:prstGeom>
        </p:spPr>
      </p:pic>
      <p:pic>
        <p:nvPicPr>
          <p:cNvPr id="19" name="Picture 18">
            <a:extLst>
              <a:ext uri="{FF2B5EF4-FFF2-40B4-BE49-F238E27FC236}">
                <a16:creationId xmlns:a16="http://schemas.microsoft.com/office/drawing/2014/main" id="{6DABEC77-586D-4BDD-BBB3-49E3E801E9C9}"/>
              </a:ext>
            </a:extLst>
          </p:cNvPr>
          <p:cNvPicPr>
            <a:picLocks noChangeAspect="1"/>
          </p:cNvPicPr>
          <p:nvPr/>
        </p:nvPicPr>
        <p:blipFill>
          <a:blip r:embed="rId4"/>
          <a:stretch>
            <a:fillRect/>
          </a:stretch>
        </p:blipFill>
        <p:spPr>
          <a:xfrm>
            <a:off x="126809" y="2259743"/>
            <a:ext cx="5373620" cy="3773958"/>
          </a:xfrm>
          <a:prstGeom prst="rect">
            <a:avLst/>
          </a:prstGeom>
        </p:spPr>
      </p:pic>
    </p:spTree>
    <p:extLst>
      <p:ext uri="{BB962C8B-B14F-4D97-AF65-F5344CB8AC3E}">
        <p14:creationId xmlns:p14="http://schemas.microsoft.com/office/powerpoint/2010/main" val="204853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406174"/>
            <a:ext cx="4727735" cy="465155"/>
          </a:xfrm>
        </p:spPr>
        <p:txBody>
          <a:bodyPr>
            <a:noAutofit/>
          </a:bodyPr>
          <a:lstStyle/>
          <a:p>
            <a:r>
              <a:rPr lang="en-US" dirty="0"/>
              <a:t>Regression</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1952978"/>
            <a:ext cx="6564666" cy="3498848"/>
          </a:xfrm>
        </p:spPr>
        <p:txBody>
          <a:bodyPr>
            <a:noAutofit/>
          </a:bodyPr>
          <a:lstStyle/>
          <a:p>
            <a:r>
              <a:rPr lang="en-US" dirty="0"/>
              <a:t>Finally, to solidify our results we built a regression model of the data set and pulled the most significant values from the model. </a:t>
            </a:r>
          </a:p>
          <a:p>
            <a:r>
              <a:rPr lang="en-US" dirty="0"/>
              <a:t>Over Time (p &lt; 0.0001)</a:t>
            </a:r>
          </a:p>
          <a:p>
            <a:r>
              <a:rPr lang="en-US" dirty="0"/>
              <a:t>Job Involvement (p &lt; 0.0001)</a:t>
            </a:r>
          </a:p>
          <a:p>
            <a:r>
              <a:rPr lang="en-US" dirty="0"/>
              <a:t>Job Satisfaction (p &lt; 0.0001)</a:t>
            </a:r>
          </a:p>
          <a:p>
            <a:pPr marL="0" indent="0">
              <a:buNone/>
            </a:pPr>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12" name="Picture 11">
            <a:extLst>
              <a:ext uri="{FF2B5EF4-FFF2-40B4-BE49-F238E27FC236}">
                <a16:creationId xmlns:a16="http://schemas.microsoft.com/office/drawing/2014/main" id="{9F855EBF-87A3-41E9-ABC1-97C14A913147}"/>
              </a:ext>
            </a:extLst>
          </p:cNvPr>
          <p:cNvPicPr>
            <a:picLocks noChangeAspect="1"/>
          </p:cNvPicPr>
          <p:nvPr/>
        </p:nvPicPr>
        <p:blipFill>
          <a:blip r:embed="rId3"/>
          <a:stretch>
            <a:fillRect/>
          </a:stretch>
        </p:blipFill>
        <p:spPr>
          <a:xfrm>
            <a:off x="6980061" y="2470501"/>
            <a:ext cx="4914900" cy="2981325"/>
          </a:xfrm>
          <a:prstGeom prst="rect">
            <a:avLst/>
          </a:prstGeom>
        </p:spPr>
      </p:pic>
    </p:spTree>
    <p:extLst>
      <p:ext uri="{BB962C8B-B14F-4D97-AF65-F5344CB8AC3E}">
        <p14:creationId xmlns:p14="http://schemas.microsoft.com/office/powerpoint/2010/main" val="323396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KNN Model</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7" y="1406174"/>
            <a:ext cx="4727735" cy="465155"/>
          </a:xfrm>
        </p:spPr>
        <p:txBody>
          <a:bodyPr>
            <a:noAutofit/>
          </a:bodyPr>
          <a:lstStyle/>
          <a:p>
            <a:r>
              <a:rPr lang="en-US" dirty="0"/>
              <a:t>KNN Model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Next, we built a KNN model to classify attrition based off of </a:t>
            </a:r>
            <a:r>
              <a:rPr lang="en-US" dirty="0" err="1"/>
              <a:t>OverTime</a:t>
            </a:r>
            <a:r>
              <a:rPr lang="en-US" dirty="0"/>
              <a:t>, </a:t>
            </a:r>
            <a:r>
              <a:rPr lang="en-US" dirty="0" err="1"/>
              <a:t>JobInvolvement</a:t>
            </a:r>
            <a:r>
              <a:rPr lang="en-US" dirty="0"/>
              <a:t>, and </a:t>
            </a:r>
            <a:r>
              <a:rPr lang="en-US" dirty="0" err="1"/>
              <a:t>JobSatisfaction</a:t>
            </a:r>
            <a:r>
              <a:rPr lang="en-US" dirty="0"/>
              <a: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pic>
        <p:nvPicPr>
          <p:cNvPr id="12" name="Picture 11">
            <a:extLst>
              <a:ext uri="{FF2B5EF4-FFF2-40B4-BE49-F238E27FC236}">
                <a16:creationId xmlns:a16="http://schemas.microsoft.com/office/drawing/2014/main" id="{52D5E868-C092-4D11-B20D-31CBBC0B9E58}"/>
              </a:ext>
            </a:extLst>
          </p:cNvPr>
          <p:cNvPicPr>
            <a:picLocks noChangeAspect="1"/>
          </p:cNvPicPr>
          <p:nvPr/>
        </p:nvPicPr>
        <p:blipFill>
          <a:blip r:embed="rId3"/>
          <a:stretch>
            <a:fillRect/>
          </a:stretch>
        </p:blipFill>
        <p:spPr>
          <a:xfrm>
            <a:off x="8785593" y="1557866"/>
            <a:ext cx="2769969" cy="4405569"/>
          </a:xfrm>
          <a:prstGeom prst="rect">
            <a:avLst/>
          </a:prstGeom>
        </p:spPr>
      </p:pic>
    </p:spTree>
    <p:extLst>
      <p:ext uri="{BB962C8B-B14F-4D97-AF65-F5344CB8AC3E}">
        <p14:creationId xmlns:p14="http://schemas.microsoft.com/office/powerpoint/2010/main" val="254005606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Shoji design</Template>
  <TotalTime>153</TotalTime>
  <Words>610</Words>
  <Application>Microsoft Office PowerPoint</Application>
  <PresentationFormat>Widescreen</PresentationFormat>
  <Paragraphs>98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Meiryo</vt:lpstr>
      <vt:lpstr>Arial</vt:lpstr>
      <vt:lpstr>Calibri</vt:lpstr>
      <vt:lpstr>Corbel</vt:lpstr>
      <vt:lpstr>ShojiVTI</vt:lpstr>
      <vt:lpstr>Frito Lay Data Investigation</vt:lpstr>
      <vt:lpstr>Agenda</vt:lpstr>
      <vt:lpstr>Questions of Interest</vt:lpstr>
      <vt:lpstr>Dataset Cleaning</vt:lpstr>
      <vt:lpstr>Attrition Investigation</vt:lpstr>
      <vt:lpstr>Attrition Investigation</vt:lpstr>
      <vt:lpstr>Attrition Investigation</vt:lpstr>
      <vt:lpstr>Attrition Investigation</vt:lpstr>
      <vt:lpstr>Attrition KNN Model</vt:lpstr>
      <vt:lpstr>Salary Investigation</vt:lpstr>
      <vt:lpstr>Salary Investigation</vt:lpstr>
      <vt:lpstr>Salary Investigation</vt:lpstr>
      <vt:lpstr>Attrition KNN Model</vt:lpstr>
      <vt:lpstr>Sales Representative</vt:lpstr>
      <vt:lpstr>Sales Representative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Shankel, Garrett</dc:creator>
  <cp:lastModifiedBy>Shankel, Garrett</cp:lastModifiedBy>
  <cp:revision>9</cp:revision>
  <dcterms:created xsi:type="dcterms:W3CDTF">2022-04-17T01:18:35Z</dcterms:created>
  <dcterms:modified xsi:type="dcterms:W3CDTF">2022-04-17T03:51:57Z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