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Abril Fatfac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brilFatfac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6cc28ddde_7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6cc28ddde_7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solidFill>
                  <a:schemeClr val="dk1"/>
                </a:solidFill>
              </a:rPr>
              <a:t>For a romantic city like Paris, it makes a lot of sense to see couples dominate out of the 5 types of travellers here, which was pulled from the voluntary inputs of reviewers. Apparently, Paris seems to also be very child-friendly. Quite a lot of business trips were made to Paris hotels and were reviewed as well, which is a larger number than people who just wanted to come to Paris for leisure, either solo or with friends.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6cc28ddde_7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6cc28ddde_7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solidFill>
                  <a:schemeClr val="dk1"/>
                </a:solidFill>
              </a:rPr>
              <a:t>Room and staff go hand in hand as the hot topics of all types of travellers, as well as location and breakfast. Something like this dashboard here can be very profitable for corporate as information about one or some types of travellers who most frequent your hotel and topics that they care most about is very valuable.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6cc28ddd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6cc28ddd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t>Now we will go on with the inner workings of NLP. </a:t>
            </a:r>
            <a:r>
              <a:rPr lang="en"/>
              <a:t>Our r</a:t>
            </a:r>
            <a:r>
              <a:rPr lang="en"/>
              <a:t>eviews are broken down into their component sentences, which are then classified by the Valence Aware Dictionary for Sentiment Reasoning, or VADER, a model used for text analysis </a:t>
            </a:r>
            <a:r>
              <a:rPr lang="en"/>
              <a:t>sensitive to both positives and negatives as well as intensity of emotion, available from the NLTK package. Each sentences were then categorized whether or not it contains a keyword, and a list of synonyms and antonyms were generated for those keywords. For example, “The room was incredibly dirty”, this sentence would fall in the “clean” category because dirty is the antonym of clean. This sentence is then passed by VADER as negative.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6cc28ddd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6cc28ddd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Garrett - Thank you Duy. As Duy said we originally started with nltk.vader to classify the reviews. We quickly noticed that there were issues with this method of classification. Since Vader rates phrases on their “lexical features” i.e. values are assigned to individual words or small phrases, there were a number of instances where vader would classify phrases incorrectly because it was not looking at the </a:t>
            </a:r>
            <a:r>
              <a:rPr lang="en"/>
              <a:t>sentence</a:t>
            </a:r>
            <a:r>
              <a:rPr lang="en"/>
              <a:t> as a whole. Especially when the meaning was confusing or where the review was passive aggressive. For example, “This hotel was anything but clean” could easily be classified incorrectly. </a:t>
            </a:r>
            <a:br>
              <a:rPr lang="en"/>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e361e49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e361e49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order to address this problem we sought out other methods that performed better with context. One candidate was LSTM or long short term memory. This proved promising, but we needed a large dataset in order to train the neural networks. Since the classifications that we were using for the data were custom we couldn’t go out on the web and grab a suitable training set. So we had to classify our own. This created another problem, we could not feasibly classify enough reviews to satisfy the neural network. What we needed was a pretrained model.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ELMo or Embeddings from Language Models is an NLP framework that was built and trained on large textual datasets so that the training could be </a:t>
            </a:r>
            <a:r>
              <a:rPr lang="en"/>
              <a:t>transferred</a:t>
            </a:r>
            <a:r>
              <a:rPr lang="en"/>
              <a:t> to other problems with smaller datasets. ELMo also uses an LSTM framework. With ELMo we cleaned the dataset, by first converting all values to lowercase, then removing any numbers, whitespaces, and stop words. Our reviews went from reading “</a:t>
            </a:r>
            <a:r>
              <a:rPr lang="en" sz="900">
                <a:solidFill>
                  <a:schemeClr val="dk1"/>
                </a:solidFill>
                <a:highlight>
                  <a:srgbClr val="F5F5F5"/>
                </a:highlight>
              </a:rPr>
              <a:t>Thanks to everyone for looking after us so well.</a:t>
            </a:r>
            <a:r>
              <a:rPr lang="en"/>
              <a:t>” to “</a:t>
            </a:r>
            <a:r>
              <a:rPr lang="en" sz="900">
                <a:solidFill>
                  <a:schemeClr val="dk1"/>
                </a:solidFill>
                <a:highlight>
                  <a:srgbClr val="F5F5F5"/>
                </a:highlight>
              </a:rPr>
              <a:t>thank everyone look we well .</a:t>
            </a:r>
            <a:r>
              <a:rPr lang="en"/>
              <a:t>” Then the model was trained and validated. At the end we were able to increase our accuracy from the first LSTM model at 26% to 72% using ELMo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6cc28dd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6cc28dd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Garrett - It took us and the computer a lot of time to scrape, train, and format the data, but now we have it all neatly stored in a database and ready to be put to use. Moving forward we would expect the user to either select filter options based on our keywords or answer a survey about what features are most important to them. Then that input will be used to display the hotels based on both overall ranking and keyword ranking. So for example </a:t>
            </a:r>
            <a:r>
              <a:rPr lang="en">
                <a:solidFill>
                  <a:schemeClr val="dk1"/>
                </a:solidFill>
                <a:latin typeface="Times New Roman"/>
                <a:ea typeface="Times New Roman"/>
                <a:cs typeface="Times New Roman"/>
                <a:sym typeface="Times New Roman"/>
              </a:rPr>
              <a:t>A hotel with 4 stars and a cleanliness rating of 8 would be placed higher on the list than a hotel with 4 stars and a cleanliness rating of 6.</a:t>
            </a:r>
            <a:endParaRPr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6cc28ddd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6cc28ddd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Garrett - Using sentiment analysis and a mongo database we have created a data edge for travel websites to further customize their experience to their individual user preferences.</a:t>
            </a:r>
            <a:endParaRPr/>
          </a:p>
          <a:p>
            <a:pPr indent="0" lvl="0" marL="0" rtl="0" algn="l">
              <a:spcBef>
                <a:spcPts val="0"/>
              </a:spcBef>
              <a:spcAft>
                <a:spcPts val="0"/>
              </a:spcAft>
              <a:buNone/>
            </a:pPr>
            <a:r>
              <a:rPr lang="en"/>
              <a:t>As we have previously mentioned, running the scraping and analysis takes roughly 3 hours to classify a subset of the reviews for 300 hotels. This obviously would not be scalable if we were expected to run this analysis every time a user made a search. By utilising a database we have made this classification scalable to a real world application and feasible for a production environment. The addition of a database allows for storage of classifications after ML processing. It also leaves things open for further improvements. </a:t>
            </a:r>
            <a:endParaRPr/>
          </a:p>
          <a:p>
            <a:pPr indent="0" lvl="0" marL="0" rtl="0" algn="l">
              <a:spcBef>
                <a:spcPts val="0"/>
              </a:spcBef>
              <a:spcAft>
                <a:spcPts val="0"/>
              </a:spcAft>
              <a:buNone/>
            </a:pPr>
            <a:r>
              <a:rPr lang="en"/>
              <a:t>Thank you everybody for your time, are their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6cc28ddd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6cc28dd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6cc28ddd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6cc28ddd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6cc28ddd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6cc28ddd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6cc28ddd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6cc28ddd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solidFill>
                  <a:schemeClr val="dk1"/>
                </a:solidFill>
              </a:rPr>
              <a:t>Highlighted here are what we extracted from the html pages, including usernames, number of their review contributions, the rating, the title and body, the date of stay and the trip type. We decided to join the title WITH the review body make the analysis more complete.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the processing power of our computers, we managed to scrape and process 14,000 reviews into a mongoDB database in 2.5 hours, which comes down to 1.6 reviews per second.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first 10 pages of reviews, which can be set as our scraping capacity, seems to only capture reviews from the last 3 months, because tripadvisor sort their reviews by new and there are always 10 per page.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6cc28ddde_7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6cc28ddde_7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Clr>
                <a:schemeClr val="dk1"/>
              </a:buClr>
              <a:buSzPts val="1100"/>
              <a:buFont typeface="Arial"/>
              <a:buNone/>
            </a:pPr>
            <a:r>
              <a:rPr lang="en">
                <a:solidFill>
                  <a:schemeClr val="dk1"/>
                </a:solidFill>
              </a:rPr>
              <a:t>First 10 pages of hotels, with 30 hotels each page, seemed sufficient to capture variety. </a:t>
            </a:r>
            <a:endParaRPr/>
          </a:p>
          <a:p>
            <a:pPr indent="0" lvl="0" marL="0" rtl="0" algn="l">
              <a:spcBef>
                <a:spcPts val="0"/>
              </a:spcBef>
              <a:spcAft>
                <a:spcPts val="0"/>
              </a:spcAft>
              <a:buClr>
                <a:schemeClr val="dk1"/>
              </a:buClr>
              <a:buSzPts val="1100"/>
              <a:buFont typeface="Arial"/>
              <a:buNone/>
            </a:pPr>
            <a:r>
              <a:rPr lang="en">
                <a:solidFill>
                  <a:schemeClr val="dk1"/>
                </a:solidFill>
              </a:rPr>
              <a:t>So therefore, we have a total of 300 hotels, and 30,000 reviews. </a:t>
            </a:r>
            <a:endParaRPr>
              <a:solidFill>
                <a:schemeClr val="dk1"/>
              </a:solidFill>
            </a:endParaRPr>
          </a:p>
          <a:p>
            <a:pPr indent="0" lvl="0" marL="0" rtl="0" algn="l">
              <a:spcBef>
                <a:spcPts val="0"/>
              </a:spcBef>
              <a:spcAft>
                <a:spcPts val="0"/>
              </a:spcAft>
              <a:buNone/>
            </a:pPr>
            <a:r>
              <a:rPr lang="en">
                <a:solidFill>
                  <a:schemeClr val="dk1"/>
                </a:solidFill>
              </a:rPr>
              <a:t>From the 300 hotels in Paris, we only managed to capture ratings of 3.5 and above, and not lower. This can be a con because without a more powerful scraping technology, we cannot capture the full spectrum of sentiments that are based on the voluntary ratings metric alone.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6cc28ddde_7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6cc28ddde_7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solidFill>
                  <a:schemeClr val="dk1"/>
                </a:solidFill>
              </a:rPr>
              <a:t>From this here graph, we can say that over 50% of people who wanted to write a review needed to say that our 300 hotels are 4.5 and not a perfect 5.0.</a:t>
            </a:r>
            <a:r>
              <a:rPr lang="en"/>
              <a:t> However, a quarter of reviewers did say 5.0 and about 90% of the rest said 4.0. If I was a high corporate figure and I looked at that small slice of silver, I would say that in the last month there is still a good amount of people that aren’t satisfied with the hotels in Paris and those people should be targeted for special offers or the like, while considering their reviews separately. But, we can still get a strong feeling about the high quality of hotels in Paris by looking at this plot.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6cc28ddde_7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6cc28ddde_7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None/>
            </a:pPr>
            <a:r>
              <a:rPr lang="en">
                <a:solidFill>
                  <a:schemeClr val="dk1"/>
                </a:solidFill>
              </a:rPr>
              <a:t>Without a doubt room and staff were discussed the most by the reviewers. Amongst those two, we can see a decreasing trend in the more important topics like location, clean, and friendly. But, how is this different between types of travellers? I’m talking about couples, families, business trips, etc… We will see that in a second.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e361e49c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e361e49c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a:t>
            </a:r>
            <a:endParaRPr/>
          </a:p>
          <a:p>
            <a:pPr indent="0" lvl="0" marL="0" rtl="0" algn="l">
              <a:spcBef>
                <a:spcPts val="0"/>
              </a:spcBef>
              <a:spcAft>
                <a:spcPts val="0"/>
              </a:spcAft>
              <a:buClr>
                <a:schemeClr val="dk1"/>
              </a:buClr>
              <a:buSzPts val="1100"/>
              <a:buFont typeface="Arial"/>
              <a:buNone/>
            </a:pPr>
            <a:r>
              <a:rPr lang="en">
                <a:solidFill>
                  <a:schemeClr val="dk1"/>
                </a:solidFill>
              </a:rPr>
              <a:t>Stopwords like its, an, the, for, and that were removed from the equation, along with other words like airport, terminal, and flight, simply because they don’t have much use for NLP and they do not add value to our sentiment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1375600" y="939000"/>
            <a:ext cx="6369600" cy="25458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1pPr>
            <a:lvl2pPr lvl="1"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2pPr>
            <a:lvl3pPr lvl="2"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3pPr>
            <a:lvl4pPr lvl="3"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4pPr>
            <a:lvl5pPr lvl="4"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5pPr>
            <a:lvl6pPr lvl="5"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6pPr>
            <a:lvl7pPr lvl="6"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7pPr>
            <a:lvl8pPr lvl="7"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8pPr>
            <a:lvl9pPr lvl="8" rtl="0" algn="ctr">
              <a:lnSpc>
                <a:spcPct val="100000"/>
              </a:lnSpc>
              <a:spcBef>
                <a:spcPts val="0"/>
              </a:spcBef>
              <a:spcAft>
                <a:spcPts val="0"/>
              </a:spcAft>
              <a:buClr>
                <a:srgbClr val="FFFFFF"/>
              </a:buClr>
              <a:buSzPts val="4000"/>
              <a:buNone/>
              <a:defRPr b="1" sz="4000">
                <a:solidFill>
                  <a:srgbClr val="FFFFFF"/>
                </a:solidFill>
                <a:latin typeface="Playfair Display"/>
                <a:ea typeface="Playfair Display"/>
                <a:cs typeface="Playfair Display"/>
                <a:sym typeface="Playfair Display"/>
              </a:defRPr>
            </a:lvl9pPr>
          </a:lstStyle>
          <a:p/>
        </p:txBody>
      </p:sp>
      <p:sp>
        <p:nvSpPr>
          <p:cNvPr id="57" name="Google Shape;57;p13"/>
          <p:cNvSpPr txBox="1"/>
          <p:nvPr>
            <p:ph idx="1" type="subTitle"/>
          </p:nvPr>
        </p:nvSpPr>
        <p:spPr>
          <a:xfrm>
            <a:off x="1387200" y="3637200"/>
            <a:ext cx="6369600" cy="5673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1pPr>
            <a:lvl2pPr lvl="1"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2pPr>
            <a:lvl3pPr lvl="2"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3pPr>
            <a:lvl4pPr lvl="3"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4pPr>
            <a:lvl5pPr lvl="4"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5pPr>
            <a:lvl6pPr lvl="5"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6pPr>
            <a:lvl7pPr lvl="6"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7pPr>
            <a:lvl8pPr lvl="7"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8pPr>
            <a:lvl9pPr lvl="8" rtl="0" algn="ctr">
              <a:lnSpc>
                <a:spcPct val="100000"/>
              </a:lnSpc>
              <a:spcBef>
                <a:spcPts val="0"/>
              </a:spcBef>
              <a:spcAft>
                <a:spcPts val="0"/>
              </a:spcAft>
              <a:buClr>
                <a:srgbClr val="FFFFFF"/>
              </a:buClr>
              <a:buSzPts val="1400"/>
              <a:buNone/>
              <a:defRPr b="1" sz="1400">
                <a:solidFill>
                  <a:srgbClr val="FFFFFF"/>
                </a:solidFill>
                <a:latin typeface="Montserrat"/>
                <a:ea typeface="Montserrat"/>
                <a:cs typeface="Montserrat"/>
                <a:sym typeface="Montserrat"/>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9.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mt="50000"/>
          </a:blip>
          <a:srcRect b="15941" l="0" r="0" t="15934"/>
          <a:stretch/>
        </p:blipFill>
        <p:spPr>
          <a:xfrm>
            <a:off x="0" y="0"/>
            <a:ext cx="9144003" cy="5143498"/>
          </a:xfrm>
          <a:prstGeom prst="rect">
            <a:avLst/>
          </a:prstGeom>
          <a:noFill/>
          <a:ln>
            <a:noFill/>
          </a:ln>
        </p:spPr>
      </p:pic>
      <p:sp>
        <p:nvSpPr>
          <p:cNvPr id="64" name="Google Shape;64;p14"/>
          <p:cNvSpPr txBox="1"/>
          <p:nvPr>
            <p:ph type="ctrTitle"/>
          </p:nvPr>
        </p:nvSpPr>
        <p:spPr>
          <a:xfrm>
            <a:off x="1375600" y="939000"/>
            <a:ext cx="6369600" cy="2545800"/>
          </a:xfrm>
          <a:prstGeom prst="rect">
            <a:avLst/>
          </a:prstGeom>
        </p:spPr>
        <p:txBody>
          <a:bodyPr anchorCtr="0" anchor="ctr" bIns="91425" lIns="91425" spcFirstLastPara="1" rIns="91425" wrap="square" tIns="91425">
            <a:noAutofit/>
          </a:bodyPr>
          <a:lstStyle/>
          <a:p>
            <a:pPr indent="0" lvl="0" marL="0" marR="76200" rtl="0" algn="ctr">
              <a:spcBef>
                <a:spcPts val="0"/>
              </a:spcBef>
              <a:spcAft>
                <a:spcPts val="0"/>
              </a:spcAft>
              <a:buNone/>
            </a:pPr>
            <a:r>
              <a:rPr b="0" lang="en"/>
              <a:t>Sentiment Analysis Using Scraped Reviews</a:t>
            </a:r>
            <a:endParaRPr/>
          </a:p>
        </p:txBody>
      </p:sp>
      <p:sp>
        <p:nvSpPr>
          <p:cNvPr id="65" name="Google Shape;65;p14"/>
          <p:cNvSpPr txBox="1"/>
          <p:nvPr>
            <p:ph idx="1" type="subTitle"/>
          </p:nvPr>
        </p:nvSpPr>
        <p:spPr>
          <a:xfrm>
            <a:off x="1387200" y="3637200"/>
            <a:ext cx="6369600" cy="56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Duy Nguyen, Garrett Shankel, </a:t>
            </a:r>
            <a:r>
              <a:rPr lang="en"/>
              <a:t>David George</a:t>
            </a:r>
            <a:endParaRPr/>
          </a:p>
        </p:txBody>
      </p:sp>
      <p:pic>
        <p:nvPicPr>
          <p:cNvPr id="66" name="Google Shape;66;p14"/>
          <p:cNvPicPr preferRelativeResize="0"/>
          <p:nvPr/>
        </p:nvPicPr>
        <p:blipFill rotWithShape="1">
          <a:blip r:embed="rId4">
            <a:alphaModFix/>
          </a:blip>
          <a:srcRect b="0" l="0" r="0" t="77604"/>
          <a:stretch/>
        </p:blipFill>
        <p:spPr>
          <a:xfrm>
            <a:off x="3350225" y="4853949"/>
            <a:ext cx="2443550" cy="289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0" l="0" r="0" t="12518"/>
          <a:stretch/>
        </p:blipFill>
        <p:spPr>
          <a:xfrm>
            <a:off x="1669850" y="1017724"/>
            <a:ext cx="5804299" cy="3627000"/>
          </a:xfrm>
          <a:prstGeom prst="rect">
            <a:avLst/>
          </a:prstGeom>
          <a:noFill/>
          <a:ln>
            <a:noFill/>
          </a:ln>
        </p:spPr>
      </p:pic>
      <p:pic>
        <p:nvPicPr>
          <p:cNvPr id="143" name="Google Shape;143;p23"/>
          <p:cNvPicPr preferRelativeResize="0"/>
          <p:nvPr/>
        </p:nvPicPr>
        <p:blipFill>
          <a:blip r:embed="rId4">
            <a:alphaModFix/>
          </a:blip>
          <a:stretch>
            <a:fillRect/>
          </a:stretch>
        </p:blipFill>
        <p:spPr>
          <a:xfrm>
            <a:off x="84075" y="4318275"/>
            <a:ext cx="963500" cy="963500"/>
          </a:xfrm>
          <a:prstGeom prst="rect">
            <a:avLst/>
          </a:prstGeom>
          <a:noFill/>
          <a:ln>
            <a:noFill/>
          </a:ln>
        </p:spPr>
      </p:pic>
      <p:pic>
        <p:nvPicPr>
          <p:cNvPr id="144" name="Google Shape;144;p23"/>
          <p:cNvPicPr preferRelativeResize="0"/>
          <p:nvPr/>
        </p:nvPicPr>
        <p:blipFill rotWithShape="1">
          <a:blip r:embed="rId5">
            <a:alphaModFix/>
          </a:blip>
          <a:srcRect b="22088" l="0" r="0" t="0"/>
          <a:stretch/>
        </p:blipFill>
        <p:spPr>
          <a:xfrm>
            <a:off x="8334300" y="4362600"/>
            <a:ext cx="809700" cy="750675"/>
          </a:xfrm>
          <a:prstGeom prst="rect">
            <a:avLst/>
          </a:prstGeom>
          <a:noFill/>
          <a:ln>
            <a:noFill/>
          </a:ln>
        </p:spPr>
      </p:pic>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Traveler Types</a:t>
            </a:r>
            <a:endParaRPr/>
          </a:p>
        </p:txBody>
      </p:sp>
      <p:pic>
        <p:nvPicPr>
          <p:cNvPr id="146" name="Google Shape;146;p23"/>
          <p:cNvPicPr preferRelativeResize="0"/>
          <p:nvPr/>
        </p:nvPicPr>
        <p:blipFill>
          <a:blip r:embed="rId6">
            <a:alphaModFix/>
          </a:blip>
          <a:stretch>
            <a:fillRect/>
          </a:stretch>
        </p:blipFill>
        <p:spPr>
          <a:xfrm>
            <a:off x="7352640" y="134450"/>
            <a:ext cx="1631984"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18142" l="19810" r="19864" t="3080"/>
          <a:stretch/>
        </p:blipFill>
        <p:spPr>
          <a:xfrm>
            <a:off x="2355541" y="3578822"/>
            <a:ext cx="1617034" cy="1469681"/>
          </a:xfrm>
          <a:prstGeom prst="rect">
            <a:avLst/>
          </a:prstGeom>
          <a:noFill/>
          <a:ln>
            <a:noFill/>
          </a:ln>
        </p:spPr>
      </p:pic>
      <p:pic>
        <p:nvPicPr>
          <p:cNvPr id="152" name="Google Shape;152;p24"/>
          <p:cNvPicPr preferRelativeResize="0"/>
          <p:nvPr/>
        </p:nvPicPr>
        <p:blipFill rotWithShape="1">
          <a:blip r:embed="rId4">
            <a:alphaModFix/>
          </a:blip>
          <a:srcRect b="12798" l="24831" r="18175" t="9495"/>
          <a:stretch/>
        </p:blipFill>
        <p:spPr>
          <a:xfrm>
            <a:off x="6109014" y="3578822"/>
            <a:ext cx="1617034" cy="1534450"/>
          </a:xfrm>
          <a:prstGeom prst="rect">
            <a:avLst/>
          </a:prstGeom>
          <a:noFill/>
          <a:ln>
            <a:noFill/>
          </a:ln>
        </p:spPr>
      </p:pic>
      <p:pic>
        <p:nvPicPr>
          <p:cNvPr id="153" name="Google Shape;153;p24"/>
          <p:cNvPicPr preferRelativeResize="0"/>
          <p:nvPr/>
        </p:nvPicPr>
        <p:blipFill rotWithShape="1">
          <a:blip r:embed="rId5">
            <a:alphaModFix/>
          </a:blip>
          <a:srcRect b="14262" l="16739" r="14347" t="11377"/>
          <a:stretch/>
        </p:blipFill>
        <p:spPr>
          <a:xfrm>
            <a:off x="3972575" y="3578817"/>
            <a:ext cx="2043122" cy="1534457"/>
          </a:xfrm>
          <a:prstGeom prst="rect">
            <a:avLst/>
          </a:prstGeom>
          <a:noFill/>
          <a:ln>
            <a:noFill/>
          </a:ln>
        </p:spPr>
      </p:pic>
      <p:pic>
        <p:nvPicPr>
          <p:cNvPr id="154" name="Google Shape;154;p24"/>
          <p:cNvPicPr preferRelativeResize="0"/>
          <p:nvPr/>
        </p:nvPicPr>
        <p:blipFill rotWithShape="1">
          <a:blip r:embed="rId6">
            <a:alphaModFix/>
          </a:blip>
          <a:srcRect b="17788" l="16518" r="23062" t="7845"/>
          <a:stretch/>
        </p:blipFill>
        <p:spPr>
          <a:xfrm>
            <a:off x="5005375" y="660900"/>
            <a:ext cx="2746914" cy="2352950"/>
          </a:xfrm>
          <a:prstGeom prst="rect">
            <a:avLst/>
          </a:prstGeom>
          <a:noFill/>
          <a:ln>
            <a:noFill/>
          </a:ln>
        </p:spPr>
      </p:pic>
      <p:pic>
        <p:nvPicPr>
          <p:cNvPr id="155" name="Google Shape;155;p24"/>
          <p:cNvPicPr preferRelativeResize="0"/>
          <p:nvPr/>
        </p:nvPicPr>
        <p:blipFill>
          <a:blip r:embed="rId7">
            <a:alphaModFix/>
          </a:blip>
          <a:stretch>
            <a:fillRect/>
          </a:stretch>
        </p:blipFill>
        <p:spPr>
          <a:xfrm>
            <a:off x="84075" y="4318275"/>
            <a:ext cx="963500" cy="963500"/>
          </a:xfrm>
          <a:prstGeom prst="rect">
            <a:avLst/>
          </a:prstGeom>
          <a:noFill/>
          <a:ln>
            <a:noFill/>
          </a:ln>
        </p:spPr>
      </p:pic>
      <p:pic>
        <p:nvPicPr>
          <p:cNvPr id="156" name="Google Shape;156;p24"/>
          <p:cNvPicPr preferRelativeResize="0"/>
          <p:nvPr/>
        </p:nvPicPr>
        <p:blipFill rotWithShape="1">
          <a:blip r:embed="rId8">
            <a:alphaModFix/>
          </a:blip>
          <a:srcRect b="22088" l="0" r="0" t="0"/>
          <a:stretch/>
        </p:blipFill>
        <p:spPr>
          <a:xfrm>
            <a:off x="8334300" y="4362600"/>
            <a:ext cx="809700" cy="750675"/>
          </a:xfrm>
          <a:prstGeom prst="rect">
            <a:avLst/>
          </a:prstGeom>
          <a:noFill/>
          <a:ln>
            <a:noFill/>
          </a:ln>
        </p:spPr>
      </p:pic>
      <p:sp>
        <p:nvSpPr>
          <p:cNvPr id="157" name="Google Shape;157;p24"/>
          <p:cNvSpPr txBox="1"/>
          <p:nvPr/>
        </p:nvSpPr>
        <p:spPr>
          <a:xfrm>
            <a:off x="4600929" y="3200095"/>
            <a:ext cx="786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Friends</a:t>
            </a:r>
            <a:endParaRPr b="1">
              <a:latin typeface="Times New Roman"/>
              <a:ea typeface="Times New Roman"/>
              <a:cs typeface="Times New Roman"/>
              <a:sym typeface="Times New Roman"/>
            </a:endParaRPr>
          </a:p>
        </p:txBody>
      </p:sp>
      <p:sp>
        <p:nvSpPr>
          <p:cNvPr id="158" name="Google Shape;158;p24"/>
          <p:cNvSpPr txBox="1"/>
          <p:nvPr/>
        </p:nvSpPr>
        <p:spPr>
          <a:xfrm>
            <a:off x="5973976" y="715100"/>
            <a:ext cx="809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Family</a:t>
            </a:r>
            <a:endParaRPr b="1">
              <a:latin typeface="Times New Roman"/>
              <a:ea typeface="Times New Roman"/>
              <a:cs typeface="Times New Roman"/>
              <a:sym typeface="Times New Roman"/>
            </a:endParaRPr>
          </a:p>
        </p:txBody>
      </p:sp>
      <p:sp>
        <p:nvSpPr>
          <p:cNvPr id="159" name="Google Shape;159;p24"/>
          <p:cNvSpPr txBox="1"/>
          <p:nvPr/>
        </p:nvSpPr>
        <p:spPr>
          <a:xfrm>
            <a:off x="6656463" y="3200099"/>
            <a:ext cx="522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Solo</a:t>
            </a:r>
            <a:endParaRPr b="1">
              <a:latin typeface="Times New Roman"/>
              <a:ea typeface="Times New Roman"/>
              <a:cs typeface="Times New Roman"/>
              <a:sym typeface="Times New Roman"/>
            </a:endParaRPr>
          </a:p>
        </p:txBody>
      </p:sp>
      <p:sp>
        <p:nvSpPr>
          <p:cNvPr id="160" name="Google Shape;160;p24"/>
          <p:cNvSpPr txBox="1"/>
          <p:nvPr/>
        </p:nvSpPr>
        <p:spPr>
          <a:xfrm>
            <a:off x="2721321" y="3200099"/>
            <a:ext cx="854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Business</a:t>
            </a:r>
            <a:endParaRPr b="1">
              <a:latin typeface="Times New Roman"/>
              <a:ea typeface="Times New Roman"/>
              <a:cs typeface="Times New Roman"/>
              <a:sym typeface="Times New Roman"/>
            </a:endParaRPr>
          </a:p>
        </p:txBody>
      </p:sp>
      <p:pic>
        <p:nvPicPr>
          <p:cNvPr id="161" name="Google Shape;161;p24"/>
          <p:cNvPicPr preferRelativeResize="0"/>
          <p:nvPr/>
        </p:nvPicPr>
        <p:blipFill rotWithShape="1">
          <a:blip r:embed="rId9">
            <a:alphaModFix/>
          </a:blip>
          <a:srcRect b="20999" l="26205" r="22240" t="16500"/>
          <a:stretch/>
        </p:blipFill>
        <p:spPr>
          <a:xfrm>
            <a:off x="2329300" y="1093450"/>
            <a:ext cx="2390700" cy="2070276"/>
          </a:xfrm>
          <a:prstGeom prst="rect">
            <a:avLst/>
          </a:prstGeom>
          <a:noFill/>
          <a:ln>
            <a:noFill/>
          </a:ln>
        </p:spPr>
      </p:pic>
      <p:sp>
        <p:nvSpPr>
          <p:cNvPr id="162" name="Google Shape;162;p24"/>
          <p:cNvSpPr txBox="1"/>
          <p:nvPr/>
        </p:nvSpPr>
        <p:spPr>
          <a:xfrm>
            <a:off x="3317701" y="638900"/>
            <a:ext cx="809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Couples</a:t>
            </a:r>
            <a:endParaRPr b="1">
              <a:latin typeface="Times New Roman"/>
              <a:ea typeface="Times New Roman"/>
              <a:cs typeface="Times New Roman"/>
              <a:sym typeface="Times New Roman"/>
            </a:endParaRPr>
          </a:p>
        </p:txBody>
      </p:sp>
      <p:sp>
        <p:nvSpPr>
          <p:cNvPr id="163" name="Google Shape;163;p24"/>
          <p:cNvSpPr txBox="1"/>
          <p:nvPr>
            <p:ph type="title"/>
          </p:nvPr>
        </p:nvSpPr>
        <p:spPr>
          <a:xfrm>
            <a:off x="311700" y="445025"/>
            <a:ext cx="217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Traveller Types</a:t>
            </a:r>
            <a:endParaRPr/>
          </a:p>
          <a:p>
            <a:pPr indent="0" lvl="0" marL="0" rtl="0" algn="l">
              <a:spcBef>
                <a:spcPts val="0"/>
              </a:spcBef>
              <a:spcAft>
                <a:spcPts val="0"/>
              </a:spcAft>
              <a:buNone/>
            </a:pPr>
            <a:r>
              <a:rPr lang="en">
                <a:highlight>
                  <a:schemeClr val="lt1"/>
                </a:highlight>
              </a:rPr>
              <a:t>  </a:t>
            </a:r>
            <a:r>
              <a:rPr lang="en"/>
              <a:t>Word Clouds</a:t>
            </a:r>
            <a:endParaRPr/>
          </a:p>
        </p:txBody>
      </p:sp>
      <p:pic>
        <p:nvPicPr>
          <p:cNvPr id="164" name="Google Shape;164;p24"/>
          <p:cNvPicPr preferRelativeResize="0"/>
          <p:nvPr/>
        </p:nvPicPr>
        <p:blipFill>
          <a:blip r:embed="rId10">
            <a:alphaModFix/>
          </a:blip>
          <a:stretch>
            <a:fillRect/>
          </a:stretch>
        </p:blipFill>
        <p:spPr>
          <a:xfrm>
            <a:off x="7923153" y="-127675"/>
            <a:ext cx="1631984"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Processing</a:t>
            </a:r>
            <a:endParaRPr/>
          </a:p>
        </p:txBody>
      </p:sp>
      <p:sp>
        <p:nvSpPr>
          <p:cNvPr id="170" name="Google Shape;170;p25"/>
          <p:cNvSpPr txBox="1"/>
          <p:nvPr>
            <p:ph idx="1" type="body"/>
          </p:nvPr>
        </p:nvSpPr>
        <p:spPr>
          <a:xfrm>
            <a:off x="311700" y="1417150"/>
            <a:ext cx="8520600" cy="284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Valence Aware Dictionary for Sentiment Reasoning (VADER)</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b="1" lang="en">
                <a:solidFill>
                  <a:schemeClr val="accent5"/>
                </a:solidFill>
                <a:latin typeface="Courier New"/>
                <a:ea typeface="Courier New"/>
                <a:cs typeface="Courier New"/>
                <a:sym typeface="Courier New"/>
              </a:rPr>
              <a:t>from </a:t>
            </a:r>
            <a:r>
              <a:rPr b="1" lang="en">
                <a:solidFill>
                  <a:schemeClr val="accent4"/>
                </a:solidFill>
                <a:latin typeface="Courier New"/>
                <a:ea typeface="Courier New"/>
                <a:cs typeface="Courier New"/>
                <a:sym typeface="Courier New"/>
              </a:rPr>
              <a:t>nltk.sentiment.vader</a:t>
            </a:r>
            <a:r>
              <a:rPr b="1"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import </a:t>
            </a:r>
            <a:r>
              <a:rPr b="1" lang="en">
                <a:latin typeface="Courier New"/>
                <a:ea typeface="Courier New"/>
                <a:cs typeface="Courier New"/>
                <a:sym typeface="Courier New"/>
              </a:rPr>
              <a:t>SentimentIntensityAnalyzer</a:t>
            </a:r>
            <a:endParaRPr b="1">
              <a:latin typeface="Courier New"/>
              <a:ea typeface="Courier New"/>
              <a:cs typeface="Courier New"/>
              <a:sym typeface="Courier New"/>
            </a:endParaRPr>
          </a:p>
          <a:p>
            <a:pPr indent="0" lvl="0" marL="914400" rtl="0" algn="l">
              <a:spcBef>
                <a:spcPts val="1200"/>
              </a:spcBef>
              <a:spcAft>
                <a:spcPts val="0"/>
              </a:spcAft>
              <a:buNone/>
            </a:pPr>
            <a:r>
              <a:t/>
            </a:r>
            <a:endParaRPr b="1">
              <a:latin typeface="Courier New"/>
              <a:ea typeface="Courier New"/>
              <a:cs typeface="Courier New"/>
              <a:sym typeface="Courier New"/>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“The room was incredibly dirty”.</a:t>
            </a:r>
            <a:endParaRPr>
              <a:latin typeface="Times New Roman"/>
              <a:ea typeface="Times New Roman"/>
              <a:cs typeface="Times New Roman"/>
              <a:sym typeface="Times New Roman"/>
            </a:endParaRPr>
          </a:p>
        </p:txBody>
      </p:sp>
      <p:pic>
        <p:nvPicPr>
          <p:cNvPr id="171" name="Google Shape;171;p25"/>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72" name="Google Shape;172;p25"/>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 calcmode="lin" valueType="num">
                                      <p:cBhvr additive="base">
                                        <p:cTn dur="600"/>
                                        <p:tgtEl>
                                          <p:spTgt spid="1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 calcmode="lin" valueType="num">
                                      <p:cBhvr additive="base">
                                        <p:cTn dur="600"/>
                                        <p:tgtEl>
                                          <p:spTgt spid="1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 calcmode="lin" valueType="num">
                                      <p:cBhvr additive="base">
                                        <p:cTn dur="600"/>
                                        <p:tgtEl>
                                          <p:spTgt spid="1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 calcmode="lin" valueType="num">
                                      <p:cBhvr additive="base">
                                        <p:cTn dur="600"/>
                                        <p:tgtEl>
                                          <p:spTgt spid="17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Vader Package</a:t>
            </a:r>
            <a:endParaRPr/>
          </a:p>
        </p:txBody>
      </p:sp>
      <p:sp>
        <p:nvSpPr>
          <p:cNvPr id="178" name="Google Shape;178;p26"/>
          <p:cNvSpPr txBox="1"/>
          <p:nvPr>
            <p:ph idx="1" type="body"/>
          </p:nvPr>
        </p:nvSpPr>
        <p:spPr>
          <a:xfrm>
            <a:off x="311700" y="1135125"/>
            <a:ext cx="8520600" cy="26589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Vader rates phrases on their “lexical features”</a:t>
            </a:r>
            <a:endParaRPr>
              <a:latin typeface="Arial"/>
              <a:ea typeface="Arial"/>
              <a:cs typeface="Arial"/>
              <a:sym typeface="Arial"/>
            </a:endParaRPr>
          </a:p>
          <a:p>
            <a:pPr indent="-317500" lvl="1" marL="914400" rtl="0" algn="l">
              <a:lnSpc>
                <a:spcPct val="100000"/>
              </a:lnSpc>
              <a:spcBef>
                <a:spcPts val="0"/>
              </a:spcBef>
              <a:spcAft>
                <a:spcPts val="0"/>
              </a:spcAft>
              <a:buSzPts val="1400"/>
              <a:buFont typeface="Arial"/>
              <a:buChar char="○"/>
            </a:pPr>
            <a:r>
              <a:rPr lang="en">
                <a:latin typeface="Arial"/>
                <a:ea typeface="Arial"/>
                <a:cs typeface="Arial"/>
                <a:sym typeface="Arial"/>
              </a:rPr>
              <a:t>-4 Extremely negative</a:t>
            </a:r>
            <a:endParaRPr>
              <a:latin typeface="Arial"/>
              <a:ea typeface="Arial"/>
              <a:cs typeface="Arial"/>
              <a:sym typeface="Arial"/>
            </a:endParaRPr>
          </a:p>
          <a:p>
            <a:pPr indent="-317500" lvl="1" marL="914400" rtl="0" algn="l">
              <a:lnSpc>
                <a:spcPct val="100000"/>
              </a:lnSpc>
              <a:spcBef>
                <a:spcPts val="0"/>
              </a:spcBef>
              <a:spcAft>
                <a:spcPts val="0"/>
              </a:spcAft>
              <a:buSzPts val="1400"/>
              <a:buFont typeface="Arial"/>
              <a:buChar char="○"/>
            </a:pPr>
            <a:r>
              <a:rPr lang="en">
                <a:latin typeface="Arial"/>
                <a:ea typeface="Arial"/>
                <a:cs typeface="Arial"/>
                <a:sym typeface="Arial"/>
              </a:rPr>
              <a:t>+4 Extremely positive</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Difficulty classifying oddly worded or “passive aggressive” reviews</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“This hotel was anything but clean”</a:t>
            </a:r>
            <a:endParaRPr>
              <a:latin typeface="Arial"/>
              <a:ea typeface="Arial"/>
              <a:cs typeface="Arial"/>
              <a:sym typeface="Arial"/>
            </a:endParaRPr>
          </a:p>
        </p:txBody>
      </p:sp>
      <p:pic>
        <p:nvPicPr>
          <p:cNvPr id="179" name="Google Shape;179;p26"/>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80" name="Google Shape;180;p26"/>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pic>
        <p:nvPicPr>
          <p:cNvPr id="181" name="Google Shape;181;p26"/>
          <p:cNvPicPr preferRelativeResize="0"/>
          <p:nvPr/>
        </p:nvPicPr>
        <p:blipFill>
          <a:blip r:embed="rId5">
            <a:alphaModFix/>
          </a:blip>
          <a:stretch>
            <a:fillRect/>
          </a:stretch>
        </p:blipFill>
        <p:spPr>
          <a:xfrm>
            <a:off x="2267826" y="3793900"/>
            <a:ext cx="4608349" cy="134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ELMo to Address </a:t>
            </a:r>
            <a:r>
              <a:rPr lang="en"/>
              <a:t>Sentence</a:t>
            </a:r>
            <a:r>
              <a:rPr lang="en"/>
              <a:t> Context</a:t>
            </a:r>
            <a:endParaRPr/>
          </a:p>
        </p:txBody>
      </p:sp>
      <p:sp>
        <p:nvSpPr>
          <p:cNvPr id="187" name="Google Shape;187;p27"/>
          <p:cNvSpPr txBox="1"/>
          <p:nvPr>
            <p:ph idx="1" type="body"/>
          </p:nvPr>
        </p:nvSpPr>
        <p:spPr>
          <a:xfrm>
            <a:off x="311700" y="1234075"/>
            <a:ext cx="459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models were built using LSTM (Long-Short term memory) </a:t>
            </a:r>
            <a:endParaRPr/>
          </a:p>
          <a:p>
            <a:pPr indent="-342900" lvl="0" marL="457200" rtl="0" algn="l">
              <a:spcBef>
                <a:spcPts val="0"/>
              </a:spcBef>
              <a:spcAft>
                <a:spcPts val="0"/>
              </a:spcAft>
              <a:buSzPts val="1800"/>
              <a:buChar char="●"/>
            </a:pPr>
            <a:r>
              <a:rPr lang="en"/>
              <a:t>Original LSTM models could only produce an accuracy of 26%</a:t>
            </a:r>
            <a:endParaRPr/>
          </a:p>
          <a:p>
            <a:pPr indent="-342900" lvl="0" marL="457200" rtl="0" algn="l">
              <a:spcBef>
                <a:spcPts val="0"/>
              </a:spcBef>
              <a:spcAft>
                <a:spcPts val="0"/>
              </a:spcAft>
              <a:buSzPts val="1800"/>
              <a:buChar char="●"/>
            </a:pPr>
            <a:r>
              <a:rPr lang="en"/>
              <a:t>ELMo or Embeddings from Language Models</a:t>
            </a:r>
            <a:endParaRPr/>
          </a:p>
          <a:p>
            <a:pPr indent="-317500" lvl="1" marL="914400" rtl="0" algn="l">
              <a:spcBef>
                <a:spcPts val="0"/>
              </a:spcBef>
              <a:spcAft>
                <a:spcPts val="0"/>
              </a:spcAft>
              <a:buSzPts val="1400"/>
              <a:buChar char="○"/>
            </a:pPr>
            <a:r>
              <a:rPr lang="en"/>
              <a:t>NLP framework using LSTM</a:t>
            </a:r>
            <a:endParaRPr/>
          </a:p>
          <a:p>
            <a:pPr indent="-317500" lvl="1" marL="914400" rtl="0" algn="l">
              <a:spcBef>
                <a:spcPts val="0"/>
              </a:spcBef>
              <a:spcAft>
                <a:spcPts val="0"/>
              </a:spcAft>
              <a:buSzPts val="1400"/>
              <a:buChar char="○"/>
            </a:pPr>
            <a:r>
              <a:rPr lang="en"/>
              <a:t>Built by AllenNLP</a:t>
            </a:r>
            <a:endParaRPr/>
          </a:p>
          <a:p>
            <a:pPr indent="-342900" lvl="0" marL="457200" rtl="0" algn="l">
              <a:spcBef>
                <a:spcPts val="0"/>
              </a:spcBef>
              <a:spcAft>
                <a:spcPts val="0"/>
              </a:spcAft>
              <a:buSzPts val="1800"/>
              <a:buChar char="●"/>
            </a:pPr>
            <a:r>
              <a:rPr lang="en"/>
              <a:t>Validation in ELMo had a 72% accuracy.</a:t>
            </a:r>
            <a:endParaRPr/>
          </a:p>
        </p:txBody>
      </p:sp>
      <p:pic>
        <p:nvPicPr>
          <p:cNvPr id="188" name="Google Shape;188;p27"/>
          <p:cNvPicPr preferRelativeResize="0"/>
          <p:nvPr/>
        </p:nvPicPr>
        <p:blipFill>
          <a:blip r:embed="rId3">
            <a:alphaModFix/>
          </a:blip>
          <a:stretch>
            <a:fillRect/>
          </a:stretch>
        </p:blipFill>
        <p:spPr>
          <a:xfrm>
            <a:off x="4902300" y="3000100"/>
            <a:ext cx="4080675" cy="841066"/>
          </a:xfrm>
          <a:prstGeom prst="rect">
            <a:avLst/>
          </a:prstGeom>
          <a:noFill/>
          <a:ln>
            <a:noFill/>
          </a:ln>
        </p:spPr>
      </p:pic>
      <p:pic>
        <p:nvPicPr>
          <p:cNvPr id="189" name="Google Shape;189;p27"/>
          <p:cNvPicPr preferRelativeResize="0"/>
          <p:nvPr/>
        </p:nvPicPr>
        <p:blipFill>
          <a:blip r:embed="rId4">
            <a:alphaModFix/>
          </a:blip>
          <a:stretch>
            <a:fillRect/>
          </a:stretch>
        </p:blipFill>
        <p:spPr>
          <a:xfrm>
            <a:off x="4874475" y="1769850"/>
            <a:ext cx="4136325" cy="72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Output Based on User Selection</a:t>
            </a:r>
            <a:endParaRPr/>
          </a:p>
        </p:txBody>
      </p:sp>
      <p:sp>
        <p:nvSpPr>
          <p:cNvPr id="195" name="Google Shape;195;p28"/>
          <p:cNvSpPr txBox="1"/>
          <p:nvPr>
            <p:ph idx="1" type="body"/>
          </p:nvPr>
        </p:nvSpPr>
        <p:spPr>
          <a:xfrm>
            <a:off x="311700" y="1143975"/>
            <a:ext cx="5046900" cy="342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Finally to tie everything together a user would be asked to complete a simple survey once they begin their hotel search.</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What 3 things are most important to you in a hotel?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user would select one of the classified keywords and the filter would sort hotels first by overall ranking, then by keyword ranking.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E.g. A hotel with 4 stars and a cleanliness rating of 8 would be placed higher on the list than a hotel with 4 stars and a cleanliness rating of 6.</a:t>
            </a:r>
            <a:endParaRPr>
              <a:latin typeface="Times New Roman"/>
              <a:ea typeface="Times New Roman"/>
              <a:cs typeface="Times New Roman"/>
              <a:sym typeface="Times New Roman"/>
            </a:endParaRPr>
          </a:p>
        </p:txBody>
      </p:sp>
      <p:pic>
        <p:nvPicPr>
          <p:cNvPr id="196" name="Google Shape;196;p28"/>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97" name="Google Shape;197;p28"/>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pic>
        <p:nvPicPr>
          <p:cNvPr id="198" name="Google Shape;198;p28"/>
          <p:cNvPicPr preferRelativeResize="0"/>
          <p:nvPr/>
        </p:nvPicPr>
        <p:blipFill>
          <a:blip r:embed="rId5">
            <a:alphaModFix/>
          </a:blip>
          <a:stretch>
            <a:fillRect/>
          </a:stretch>
        </p:blipFill>
        <p:spPr>
          <a:xfrm>
            <a:off x="5544075" y="1655138"/>
            <a:ext cx="3480600" cy="20700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4" name="Google Shape;204;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Time taken to index hotels based on keywords is largely reduced by storing these values in a database.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Travel websites now have an extra feature to further cater their results to customers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Scalability comes naturally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Further improvements can be made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analytics to see which class of traveler prefers which 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Personalized dashboards can be marketed to hotels to help them map out where they can improve their experience</a:t>
            </a:r>
            <a:endParaRPr>
              <a:latin typeface="Times New Roman"/>
              <a:ea typeface="Times New Roman"/>
              <a:cs typeface="Times New Roman"/>
              <a:sym typeface="Times New Roman"/>
            </a:endParaRPr>
          </a:p>
        </p:txBody>
      </p:sp>
      <p:pic>
        <p:nvPicPr>
          <p:cNvPr id="205" name="Google Shape;205;p29"/>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206" name="Google Shape;206;p29"/>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Discussion</a:t>
            </a:r>
            <a:endParaRPr/>
          </a:p>
        </p:txBody>
      </p:sp>
      <p:sp>
        <p:nvSpPr>
          <p:cNvPr id="72" name="Google Shape;72;p15"/>
          <p:cNvSpPr txBox="1"/>
          <p:nvPr>
            <p:ph idx="1" type="body"/>
          </p:nvPr>
        </p:nvSpPr>
        <p:spPr>
          <a:xfrm>
            <a:off x="311700" y="1143975"/>
            <a:ext cx="8520600" cy="342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900">
                <a:latin typeface="Times New Roman"/>
                <a:ea typeface="Times New Roman"/>
                <a:cs typeface="Times New Roman"/>
                <a:sym typeface="Times New Roman"/>
              </a:rPr>
              <a:t>Scraping</a:t>
            </a:r>
            <a:endParaRPr sz="2900">
              <a:latin typeface="Times New Roman"/>
              <a:ea typeface="Times New Roman"/>
              <a:cs typeface="Times New Roman"/>
              <a:sym typeface="Times New Roman"/>
            </a:endParaRPr>
          </a:p>
          <a:p>
            <a:pPr indent="0" lvl="0" marL="0" rtl="0" algn="ctr">
              <a:spcBef>
                <a:spcPts val="1200"/>
              </a:spcBef>
              <a:spcAft>
                <a:spcPts val="0"/>
              </a:spcAft>
              <a:buNone/>
            </a:pPr>
            <a:r>
              <a:rPr lang="en" sz="2900">
                <a:latin typeface="Times New Roman"/>
                <a:ea typeface="Times New Roman"/>
                <a:cs typeface="Times New Roman"/>
                <a:sym typeface="Times New Roman"/>
              </a:rPr>
              <a:t>Exploratory Data Analysis (EDA)</a:t>
            </a:r>
            <a:endParaRPr sz="2900">
              <a:latin typeface="Times New Roman"/>
              <a:ea typeface="Times New Roman"/>
              <a:cs typeface="Times New Roman"/>
              <a:sym typeface="Times New Roman"/>
            </a:endParaRPr>
          </a:p>
          <a:p>
            <a:pPr indent="0" lvl="0" marL="0" rtl="0" algn="ctr">
              <a:spcBef>
                <a:spcPts val="1200"/>
              </a:spcBef>
              <a:spcAft>
                <a:spcPts val="0"/>
              </a:spcAft>
              <a:buNone/>
            </a:pPr>
            <a:r>
              <a:rPr lang="en" sz="2900">
                <a:latin typeface="Times New Roman"/>
                <a:ea typeface="Times New Roman"/>
                <a:cs typeface="Times New Roman"/>
                <a:sym typeface="Times New Roman"/>
              </a:rPr>
              <a:t>Populating Database</a:t>
            </a:r>
            <a:endParaRPr sz="2900">
              <a:latin typeface="Times New Roman"/>
              <a:ea typeface="Times New Roman"/>
              <a:cs typeface="Times New Roman"/>
              <a:sym typeface="Times New Roman"/>
            </a:endParaRPr>
          </a:p>
          <a:p>
            <a:pPr indent="0" lvl="0" marL="0" rtl="0" algn="ctr">
              <a:spcBef>
                <a:spcPts val="1200"/>
              </a:spcBef>
              <a:spcAft>
                <a:spcPts val="0"/>
              </a:spcAft>
              <a:buNone/>
            </a:pPr>
            <a:r>
              <a:rPr lang="en" sz="2900">
                <a:latin typeface="Times New Roman"/>
                <a:ea typeface="Times New Roman"/>
                <a:cs typeface="Times New Roman"/>
                <a:sym typeface="Times New Roman"/>
              </a:rPr>
              <a:t>Natural Language Processing (NLP) Methods</a:t>
            </a:r>
            <a:endParaRPr sz="2900">
              <a:latin typeface="Times New Roman"/>
              <a:ea typeface="Times New Roman"/>
              <a:cs typeface="Times New Roman"/>
              <a:sym typeface="Times New Roman"/>
            </a:endParaRPr>
          </a:p>
          <a:p>
            <a:pPr indent="0" lvl="0" marL="0" rtl="0" algn="ctr">
              <a:spcBef>
                <a:spcPts val="1200"/>
              </a:spcBef>
              <a:spcAft>
                <a:spcPts val="1200"/>
              </a:spcAft>
              <a:buNone/>
            </a:pPr>
            <a:r>
              <a:rPr lang="en" sz="2900">
                <a:latin typeface="Times New Roman"/>
                <a:ea typeface="Times New Roman"/>
                <a:cs typeface="Times New Roman"/>
                <a:sym typeface="Times New Roman"/>
              </a:rPr>
              <a:t>Generating Outputs</a:t>
            </a:r>
            <a:endParaRPr sz="2900">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74" name="Google Shape;74;p15"/>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80" name="Google Shape;80;p16"/>
          <p:cNvSpPr txBox="1"/>
          <p:nvPr>
            <p:ph idx="1" type="body"/>
          </p:nvPr>
        </p:nvSpPr>
        <p:spPr>
          <a:xfrm>
            <a:off x="311700" y="1143975"/>
            <a:ext cx="8022600" cy="338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Hotels are ranked according to counts of positive and negative feedbacks created by the analyses of scraped reviews stored in a database.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Key factors such as cleanliness, noise level, safety, and the </a:t>
            </a:r>
            <a:r>
              <a:rPr lang="en">
                <a:solidFill>
                  <a:srgbClr val="000000"/>
                </a:solidFill>
                <a:latin typeface="Times New Roman"/>
                <a:ea typeface="Times New Roman"/>
                <a:cs typeface="Times New Roman"/>
                <a:sym typeface="Times New Roman"/>
              </a:rPr>
              <a:t>friendliness</a:t>
            </a:r>
            <a:r>
              <a:rPr lang="en">
                <a:solidFill>
                  <a:srgbClr val="000000"/>
                </a:solidFill>
                <a:latin typeface="Times New Roman"/>
                <a:ea typeface="Times New Roman"/>
                <a:cs typeface="Times New Roman"/>
                <a:sym typeface="Times New Roman"/>
              </a:rPr>
              <a:t> of the staff can dramatically change the quality of a </a:t>
            </a:r>
            <a:r>
              <a:rPr lang="en">
                <a:solidFill>
                  <a:srgbClr val="000000"/>
                </a:solidFill>
                <a:latin typeface="Times New Roman"/>
                <a:ea typeface="Times New Roman"/>
                <a:cs typeface="Times New Roman"/>
                <a:sym typeface="Times New Roman"/>
              </a:rPr>
              <a:t>person's</a:t>
            </a:r>
            <a:r>
              <a:rPr lang="en">
                <a:solidFill>
                  <a:srgbClr val="000000"/>
                </a:solidFill>
                <a:latin typeface="Times New Roman"/>
                <a:ea typeface="Times New Roman"/>
                <a:cs typeface="Times New Roman"/>
                <a:sym typeface="Times New Roman"/>
              </a:rPr>
              <a:t> stay.</a:t>
            </a:r>
            <a:endParaRPr>
              <a:solidFill>
                <a:srgbClr val="000000"/>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Factors used to classify a review:</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Cleanliness</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Staff </a:t>
            </a:r>
            <a:r>
              <a:rPr lang="en">
                <a:solidFill>
                  <a:srgbClr val="000000"/>
                </a:solidFill>
                <a:latin typeface="Times New Roman"/>
                <a:ea typeface="Times New Roman"/>
                <a:cs typeface="Times New Roman"/>
                <a:sym typeface="Times New Roman"/>
              </a:rPr>
              <a:t>friendliness</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Noise</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Hotel lighting</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Safety</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Comfort</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Smell</a:t>
            </a:r>
            <a:endParaRPr>
              <a:solidFill>
                <a:srgbClr val="000000"/>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82" name="Google Shape;82;p16"/>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000"/>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000"/>
                                        <p:tgtEl>
                                          <p:spTgt spid="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1000"/>
                                        <p:tgtEl>
                                          <p:spTgt spid="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animEffect filter="fade" transition="in">
                                      <p:cBhvr>
                                        <p:cTn dur="1000"/>
                                        <p:tgtEl>
                                          <p:spTgt spid="8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Scraping</a:t>
            </a:r>
            <a:endParaRPr/>
          </a:p>
        </p:txBody>
      </p:sp>
      <p:sp>
        <p:nvSpPr>
          <p:cNvPr id="88" name="Google Shape;88;p17"/>
          <p:cNvSpPr txBox="1"/>
          <p:nvPr>
            <p:ph idx="1" type="body"/>
          </p:nvPr>
        </p:nvSpPr>
        <p:spPr>
          <a:xfrm>
            <a:off x="311700" y="1143975"/>
            <a:ext cx="3900300" cy="3387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latin typeface="Times New Roman"/>
                <a:ea typeface="Times New Roman"/>
                <a:cs typeface="Times New Roman"/>
                <a:sym typeface="Times New Roman"/>
              </a:rPr>
              <a:t>Reviews taken from </a:t>
            </a:r>
            <a:r>
              <a:rPr b="1" lang="en">
                <a:latin typeface="Times New Roman"/>
                <a:ea typeface="Times New Roman"/>
                <a:cs typeface="Times New Roman"/>
                <a:sym typeface="Times New Roman"/>
              </a:rPr>
              <a:t>tripadvisor</a:t>
            </a:r>
            <a:r>
              <a:rPr b="1" lang="en">
                <a:latin typeface="Times New Roman"/>
                <a:ea typeface="Times New Roman"/>
                <a:cs typeface="Times New Roman"/>
                <a:sym typeface="Times New Roman"/>
              </a:rPr>
              <a:t> </a:t>
            </a:r>
            <a:r>
              <a:rPr lang="en">
                <a:latin typeface="Times New Roman"/>
                <a:ea typeface="Times New Roman"/>
                <a:cs typeface="Times New Roman"/>
                <a:sym typeface="Times New Roman"/>
              </a:rPr>
              <a:t>for </a:t>
            </a:r>
            <a:r>
              <a:rPr b="1" lang="en">
                <a:latin typeface="Times New Roman"/>
                <a:ea typeface="Times New Roman"/>
                <a:cs typeface="Times New Roman"/>
                <a:sym typeface="Times New Roman"/>
              </a:rPr>
              <a:t>Hotels</a:t>
            </a:r>
            <a:r>
              <a:rPr lang="en">
                <a:latin typeface="Times New Roman"/>
                <a:ea typeface="Times New Roman"/>
                <a:cs typeface="Times New Roman"/>
                <a:sym typeface="Times New Roman"/>
              </a:rPr>
              <a:t> in </a:t>
            </a:r>
            <a:r>
              <a:rPr b="1" lang="en">
                <a:latin typeface="Times New Roman"/>
                <a:ea typeface="Times New Roman"/>
                <a:cs typeface="Times New Roman"/>
                <a:sym typeface="Times New Roman"/>
              </a:rPr>
              <a:t>Paris</a:t>
            </a:r>
            <a:r>
              <a:rPr lang="en">
                <a:latin typeface="Times New Roman"/>
                <a:ea typeface="Times New Roman"/>
                <a:cs typeface="Times New Roman"/>
                <a:sym typeface="Times New Roman"/>
              </a:rPr>
              <a:t>, France.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Python’s </a:t>
            </a:r>
            <a:r>
              <a:rPr lang="en">
                <a:latin typeface="Times New Roman"/>
                <a:ea typeface="Times New Roman"/>
                <a:cs typeface="Times New Roman"/>
                <a:sym typeface="Times New Roman"/>
              </a:rPr>
              <a:t>library </a:t>
            </a:r>
            <a:r>
              <a:rPr b="1" lang="en">
                <a:latin typeface="Times New Roman"/>
                <a:ea typeface="Times New Roman"/>
                <a:cs typeface="Times New Roman"/>
                <a:sym typeface="Times New Roman"/>
              </a:rPr>
              <a:t>BeautifulSoup </a:t>
            </a:r>
            <a:r>
              <a:rPr lang="en">
                <a:latin typeface="Times New Roman"/>
                <a:ea typeface="Times New Roman"/>
                <a:cs typeface="Times New Roman"/>
                <a:sym typeface="Times New Roman"/>
              </a:rPr>
              <a:t>was leveraged to scrape 10 html pages of</a:t>
            </a:r>
            <a:r>
              <a:rPr lang="en">
                <a:latin typeface="Times New Roman"/>
                <a:ea typeface="Times New Roman"/>
                <a:cs typeface="Times New Roman"/>
                <a:sym typeface="Times New Roman"/>
              </a:rPr>
              <a:t> 30 individual hotels each page</a:t>
            </a:r>
            <a:r>
              <a:rPr lang="en">
                <a:latin typeface="Times New Roman"/>
                <a:ea typeface="Times New Roman"/>
                <a:cs typeface="Times New Roman"/>
                <a:sym typeface="Times New Roman"/>
              </a:rPr>
              <a:t>, and within them 10 html pages of 10 reviews for each page.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Other libraries: requests, pymongo.</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MongoDB </a:t>
            </a:r>
            <a:r>
              <a:rPr lang="en">
                <a:latin typeface="Times New Roman"/>
                <a:ea typeface="Times New Roman"/>
                <a:cs typeface="Times New Roman"/>
                <a:sym typeface="Times New Roman"/>
              </a:rPr>
              <a:t>was used for storage.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Both the title and review text are joined together.</a:t>
            </a:r>
            <a:endParaRPr>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90" name="Google Shape;90;p17"/>
          <p:cNvPicPr preferRelativeResize="0"/>
          <p:nvPr/>
        </p:nvPicPr>
        <p:blipFill>
          <a:blip r:embed="rId4">
            <a:alphaModFix/>
          </a:blip>
          <a:stretch>
            <a:fillRect/>
          </a:stretch>
        </p:blipFill>
        <p:spPr>
          <a:xfrm>
            <a:off x="5758710" y="124123"/>
            <a:ext cx="572718" cy="572700"/>
          </a:xfrm>
          <a:prstGeom prst="rect">
            <a:avLst/>
          </a:prstGeom>
          <a:noFill/>
          <a:ln>
            <a:noFill/>
          </a:ln>
        </p:spPr>
      </p:pic>
      <p:pic>
        <p:nvPicPr>
          <p:cNvPr id="91" name="Google Shape;91;p17"/>
          <p:cNvPicPr preferRelativeResize="0"/>
          <p:nvPr/>
        </p:nvPicPr>
        <p:blipFill>
          <a:blip r:embed="rId5">
            <a:alphaModFix/>
          </a:blip>
          <a:stretch>
            <a:fillRect/>
          </a:stretch>
        </p:blipFill>
        <p:spPr>
          <a:xfrm>
            <a:off x="6930382" y="124129"/>
            <a:ext cx="2124769" cy="572689"/>
          </a:xfrm>
          <a:prstGeom prst="rect">
            <a:avLst/>
          </a:prstGeom>
          <a:noFill/>
          <a:ln>
            <a:noFill/>
          </a:ln>
        </p:spPr>
      </p:pic>
      <p:sp>
        <p:nvSpPr>
          <p:cNvPr id="92" name="Google Shape;92;p17"/>
          <p:cNvSpPr/>
          <p:nvPr/>
        </p:nvSpPr>
        <p:spPr>
          <a:xfrm>
            <a:off x="6490185" y="280619"/>
            <a:ext cx="281400" cy="259800"/>
          </a:xfrm>
          <a:prstGeom prst="mathPlus">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4212000" y="1013450"/>
            <a:ext cx="4664700" cy="3659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100">
                <a:solidFill>
                  <a:srgbClr val="999999"/>
                </a:solidFill>
                <a:latin typeface="Courier New"/>
                <a:ea typeface="Courier New"/>
                <a:cs typeface="Courier New"/>
                <a:sym typeface="Courier New"/>
              </a:rPr>
              <a:t>{</a:t>
            </a:r>
            <a:endParaRPr b="1" sz="1100">
              <a:solidFill>
                <a:srgbClr val="999999"/>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"_id" : </a:t>
            </a:r>
            <a:r>
              <a:rPr b="1" lang="en" sz="1100">
                <a:solidFill>
                  <a:schemeClr val="accent6"/>
                </a:solidFill>
                <a:latin typeface="Courier New"/>
                <a:ea typeface="Courier New"/>
                <a:cs typeface="Courier New"/>
                <a:sym typeface="Courier New"/>
              </a:rPr>
              <a:t>ObjectId</a:t>
            </a:r>
            <a:r>
              <a:rPr b="1" lang="en" sz="1100">
                <a:solidFill>
                  <a:schemeClr val="accent5"/>
                </a:solidFill>
                <a:latin typeface="Courier New"/>
                <a:ea typeface="Courier New"/>
                <a:cs typeface="Courier New"/>
                <a:sym typeface="Courier New"/>
              </a:rPr>
              <a:t>("62dc9932badf94e0e980a10d"),</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"Name" : "Erez0549790011",</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"Contributions" : "5",</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"Rating" : "45",</a:t>
            </a:r>
            <a:endParaRPr b="1" sz="1100">
              <a:solidFill>
                <a:schemeClr val="accent5"/>
              </a:solidFill>
              <a:latin typeface="Courier New"/>
              <a:ea typeface="Courier New"/>
              <a:cs typeface="Courier New"/>
              <a:sym typeface="Courier New"/>
            </a:endParaRPr>
          </a:p>
          <a:p>
            <a:pPr indent="0" lvl="0" marL="45720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"Review" : "Eric Salomon The hotel is old and untidy, the room was very small that it is really hard to have two people, the shower and toilet are very small, we asked to change sheets and it took two days until they did, the room was very old .. we expected that according to the price we paid, we will get something much better",</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"DateOfStay" : "Date of stay: July 2022",</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	"TripType" : "Trip type: Travelled as a couple",</a:t>
            </a:r>
            <a:endParaRPr b="1" sz="1100">
              <a:solidFill>
                <a:schemeClr val="accent5"/>
              </a:solidFill>
              <a:latin typeface="Courier New"/>
              <a:ea typeface="Courier New"/>
              <a:cs typeface="Courier New"/>
              <a:sym typeface="Courier New"/>
            </a:endParaRPr>
          </a:p>
          <a:p>
            <a:pPr indent="0" lvl="0" marL="45720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a:t>
            </a:r>
            <a:r>
              <a:rPr b="1" lang="en" sz="1100">
                <a:solidFill>
                  <a:schemeClr val="accent5"/>
                </a:solidFill>
                <a:latin typeface="Courier New"/>
                <a:ea typeface="Courier New"/>
                <a:cs typeface="Courier New"/>
                <a:sym typeface="Courier New"/>
              </a:rPr>
              <a:t>HotelName</a:t>
            </a:r>
            <a:r>
              <a:rPr b="1" lang="en" sz="1100">
                <a:solidFill>
                  <a:schemeClr val="accent5"/>
                </a:solidFill>
                <a:latin typeface="Courier New"/>
                <a:ea typeface="Courier New"/>
                <a:cs typeface="Courier New"/>
                <a:sym typeface="Courier New"/>
              </a:rPr>
              <a:t>" : "InterContinental Paris - Le Grand",</a:t>
            </a:r>
            <a:endParaRPr b="1" sz="1100">
              <a:solidFill>
                <a:schemeClr val="accent5"/>
              </a:solidFill>
              <a:latin typeface="Courier New"/>
              <a:ea typeface="Courier New"/>
              <a:cs typeface="Courier New"/>
              <a:sym typeface="Courier New"/>
            </a:endParaRPr>
          </a:p>
          <a:p>
            <a:pPr indent="0" lvl="0" marL="457200" rtl="0" algn="l">
              <a:spcBef>
                <a:spcPts val="0"/>
              </a:spcBef>
              <a:spcAft>
                <a:spcPts val="0"/>
              </a:spcAft>
              <a:buClr>
                <a:schemeClr val="dk2"/>
              </a:buClr>
              <a:buSzPts val="1100"/>
              <a:buFont typeface="Arial"/>
              <a:buNone/>
            </a:pPr>
            <a:r>
              <a:rPr b="1" lang="en" sz="1100">
                <a:solidFill>
                  <a:schemeClr val="accent5"/>
                </a:solidFill>
                <a:latin typeface="Courier New"/>
                <a:ea typeface="Courier New"/>
                <a:cs typeface="Courier New"/>
                <a:sym typeface="Courier New"/>
              </a:rPr>
              <a:t>"City" : "There are more places to choose from in the Paris area."</a:t>
            </a:r>
            <a:endParaRPr b="1" sz="1100">
              <a:solidFill>
                <a:schemeClr val="accent5"/>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100">
                <a:solidFill>
                  <a:srgbClr val="999999"/>
                </a:solidFill>
                <a:latin typeface="Courier New"/>
                <a:ea typeface="Courier New"/>
                <a:cs typeface="Courier New"/>
                <a:sym typeface="Courier New"/>
              </a:rPr>
              <a:t>}</a:t>
            </a:r>
            <a:endParaRPr b="1" sz="1100">
              <a:solidFill>
                <a:srgbClr val="999999"/>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chemeClr val="accent5"/>
              </a:solidFill>
              <a:latin typeface="Courier New"/>
              <a:ea typeface="Courier New"/>
              <a:cs typeface="Courier New"/>
              <a:sym typeface="Courier New"/>
            </a:endParaRPr>
          </a:p>
        </p:txBody>
      </p:sp>
      <p:pic>
        <p:nvPicPr>
          <p:cNvPr id="94" name="Google Shape;94;p17"/>
          <p:cNvPicPr preferRelativeResize="0"/>
          <p:nvPr/>
        </p:nvPicPr>
        <p:blipFill rotWithShape="1">
          <a:blip r:embed="rId6">
            <a:alphaModFix/>
          </a:blip>
          <a:srcRect b="22088" l="0" r="0" t="0"/>
          <a:stretch/>
        </p:blipFill>
        <p:spPr>
          <a:xfrm>
            <a:off x="8334300" y="4362600"/>
            <a:ext cx="809700" cy="750675"/>
          </a:xfrm>
          <a:prstGeom prst="rect">
            <a:avLst/>
          </a:prstGeom>
          <a:noFill/>
          <a:ln>
            <a:noFill/>
          </a:ln>
        </p:spPr>
      </p:pic>
      <p:sp>
        <p:nvSpPr>
          <p:cNvPr id="95" name="Google Shape;95;p17"/>
          <p:cNvSpPr txBox="1"/>
          <p:nvPr/>
        </p:nvSpPr>
        <p:spPr>
          <a:xfrm>
            <a:off x="5076750" y="4377313"/>
            <a:ext cx="29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mongoDB Document</a:t>
            </a:r>
            <a:endParaRPr>
              <a:latin typeface="Times New Roman"/>
              <a:ea typeface="Times New Roman"/>
              <a:cs typeface="Times New Roman"/>
              <a:sym typeface="Times New Roman"/>
            </a:endParaRPr>
          </a:p>
        </p:txBody>
      </p:sp>
      <p:pic>
        <p:nvPicPr>
          <p:cNvPr id="96" name="Google Shape;96;p17"/>
          <p:cNvPicPr preferRelativeResize="0"/>
          <p:nvPr/>
        </p:nvPicPr>
        <p:blipFill>
          <a:blip r:embed="rId7">
            <a:alphaModFix/>
          </a:blip>
          <a:stretch>
            <a:fillRect/>
          </a:stretch>
        </p:blipFill>
        <p:spPr>
          <a:xfrm>
            <a:off x="6153600" y="1700825"/>
            <a:ext cx="536575" cy="1328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100"/>
                                        <p:tgtEl>
                                          <p:spTgt spid="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02" name="Google Shape;102;p18"/>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pic>
        <p:nvPicPr>
          <p:cNvPr id="103" name="Google Shape;103;p18"/>
          <p:cNvPicPr preferRelativeResize="0"/>
          <p:nvPr/>
        </p:nvPicPr>
        <p:blipFill>
          <a:blip r:embed="rId5">
            <a:alphaModFix/>
          </a:blip>
          <a:stretch>
            <a:fillRect/>
          </a:stretch>
        </p:blipFill>
        <p:spPr>
          <a:xfrm>
            <a:off x="1003450" y="489225"/>
            <a:ext cx="7137100" cy="416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09" name="Google Shape;109;p19"/>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pic>
        <p:nvPicPr>
          <p:cNvPr id="110" name="Google Shape;110;p19"/>
          <p:cNvPicPr preferRelativeResize="0"/>
          <p:nvPr/>
        </p:nvPicPr>
        <p:blipFill>
          <a:blip r:embed="rId5">
            <a:alphaModFix/>
          </a:blip>
          <a:stretch>
            <a:fillRect/>
          </a:stretch>
        </p:blipFill>
        <p:spPr>
          <a:xfrm>
            <a:off x="1081025" y="1051075"/>
            <a:ext cx="6981925" cy="3347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667975" y="229550"/>
            <a:ext cx="6558149" cy="4684399"/>
          </a:xfrm>
          <a:prstGeom prst="rect">
            <a:avLst/>
          </a:prstGeom>
          <a:noFill/>
          <a:ln>
            <a:noFill/>
          </a:ln>
        </p:spPr>
      </p:pic>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Ratings</a:t>
            </a:r>
            <a:endParaRPr/>
          </a:p>
        </p:txBody>
      </p:sp>
      <p:pic>
        <p:nvPicPr>
          <p:cNvPr id="117" name="Google Shape;117;p20"/>
          <p:cNvPicPr preferRelativeResize="0"/>
          <p:nvPr/>
        </p:nvPicPr>
        <p:blipFill>
          <a:blip r:embed="rId4">
            <a:alphaModFix/>
          </a:blip>
          <a:stretch>
            <a:fillRect/>
          </a:stretch>
        </p:blipFill>
        <p:spPr>
          <a:xfrm>
            <a:off x="84075" y="4318275"/>
            <a:ext cx="963500" cy="963500"/>
          </a:xfrm>
          <a:prstGeom prst="rect">
            <a:avLst/>
          </a:prstGeom>
          <a:noFill/>
          <a:ln>
            <a:noFill/>
          </a:ln>
        </p:spPr>
      </p:pic>
      <p:pic>
        <p:nvPicPr>
          <p:cNvPr id="118" name="Google Shape;118;p20"/>
          <p:cNvPicPr preferRelativeResize="0"/>
          <p:nvPr/>
        </p:nvPicPr>
        <p:blipFill rotWithShape="1">
          <a:blip r:embed="rId5">
            <a:alphaModFix/>
          </a:blip>
          <a:srcRect b="22088" l="0" r="0" t="0"/>
          <a:stretch/>
        </p:blipFill>
        <p:spPr>
          <a:xfrm>
            <a:off x="8334300" y="4362600"/>
            <a:ext cx="809700" cy="750675"/>
          </a:xfrm>
          <a:prstGeom prst="rect">
            <a:avLst/>
          </a:prstGeom>
          <a:noFill/>
          <a:ln>
            <a:noFill/>
          </a:ln>
        </p:spPr>
      </p:pic>
      <p:pic>
        <p:nvPicPr>
          <p:cNvPr id="119" name="Google Shape;119;p20"/>
          <p:cNvPicPr preferRelativeResize="0"/>
          <p:nvPr/>
        </p:nvPicPr>
        <p:blipFill>
          <a:blip r:embed="rId6">
            <a:alphaModFix/>
          </a:blip>
          <a:stretch>
            <a:fillRect/>
          </a:stretch>
        </p:blipFill>
        <p:spPr>
          <a:xfrm>
            <a:off x="7352640" y="134450"/>
            <a:ext cx="1631984"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971550" y="0"/>
            <a:ext cx="7200900" cy="5143500"/>
          </a:xfrm>
          <a:prstGeom prst="rect">
            <a:avLst/>
          </a:prstGeom>
          <a:noFill/>
          <a:ln>
            <a:noFill/>
          </a:ln>
        </p:spPr>
      </p:pic>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Clouds</a:t>
            </a:r>
            <a:endParaRPr/>
          </a:p>
        </p:txBody>
      </p:sp>
      <p:pic>
        <p:nvPicPr>
          <p:cNvPr id="126" name="Google Shape;126;p21"/>
          <p:cNvPicPr preferRelativeResize="0"/>
          <p:nvPr/>
        </p:nvPicPr>
        <p:blipFill>
          <a:blip r:embed="rId4">
            <a:alphaModFix/>
          </a:blip>
          <a:stretch>
            <a:fillRect/>
          </a:stretch>
        </p:blipFill>
        <p:spPr>
          <a:xfrm>
            <a:off x="84075" y="4318275"/>
            <a:ext cx="963500" cy="963500"/>
          </a:xfrm>
          <a:prstGeom prst="rect">
            <a:avLst/>
          </a:prstGeom>
          <a:noFill/>
          <a:ln>
            <a:noFill/>
          </a:ln>
        </p:spPr>
      </p:pic>
      <p:pic>
        <p:nvPicPr>
          <p:cNvPr id="127" name="Google Shape;127;p21"/>
          <p:cNvPicPr preferRelativeResize="0"/>
          <p:nvPr/>
        </p:nvPicPr>
        <p:blipFill rotWithShape="1">
          <a:blip r:embed="rId5">
            <a:alphaModFix/>
          </a:blip>
          <a:srcRect b="22088" l="0" r="0" t="0"/>
          <a:stretch/>
        </p:blipFill>
        <p:spPr>
          <a:xfrm>
            <a:off x="8334300" y="4362600"/>
            <a:ext cx="809700" cy="750675"/>
          </a:xfrm>
          <a:prstGeom prst="rect">
            <a:avLst/>
          </a:prstGeom>
          <a:noFill/>
          <a:ln>
            <a:noFill/>
          </a:ln>
        </p:spPr>
      </p:pic>
      <p:pic>
        <p:nvPicPr>
          <p:cNvPr id="128" name="Google Shape;128;p21"/>
          <p:cNvPicPr preferRelativeResize="0"/>
          <p:nvPr/>
        </p:nvPicPr>
        <p:blipFill>
          <a:blip r:embed="rId6">
            <a:alphaModFix/>
          </a:blip>
          <a:stretch>
            <a:fillRect/>
          </a:stretch>
        </p:blipFill>
        <p:spPr>
          <a:xfrm>
            <a:off x="7352640" y="134450"/>
            <a:ext cx="1631984"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Excluded Words</a:t>
            </a:r>
            <a:endParaRPr/>
          </a:p>
        </p:txBody>
      </p:sp>
      <p:pic>
        <p:nvPicPr>
          <p:cNvPr id="134" name="Google Shape;134;p22"/>
          <p:cNvPicPr preferRelativeResize="0"/>
          <p:nvPr/>
        </p:nvPicPr>
        <p:blipFill>
          <a:blip r:embed="rId3">
            <a:alphaModFix/>
          </a:blip>
          <a:stretch>
            <a:fillRect/>
          </a:stretch>
        </p:blipFill>
        <p:spPr>
          <a:xfrm>
            <a:off x="84075" y="4318275"/>
            <a:ext cx="963500" cy="963500"/>
          </a:xfrm>
          <a:prstGeom prst="rect">
            <a:avLst/>
          </a:prstGeom>
          <a:noFill/>
          <a:ln>
            <a:noFill/>
          </a:ln>
        </p:spPr>
      </p:pic>
      <p:pic>
        <p:nvPicPr>
          <p:cNvPr id="135" name="Google Shape;135;p22"/>
          <p:cNvPicPr preferRelativeResize="0"/>
          <p:nvPr/>
        </p:nvPicPr>
        <p:blipFill rotWithShape="1">
          <a:blip r:embed="rId4">
            <a:alphaModFix/>
          </a:blip>
          <a:srcRect b="22088" l="0" r="0" t="0"/>
          <a:stretch/>
        </p:blipFill>
        <p:spPr>
          <a:xfrm>
            <a:off x="8334300" y="4362600"/>
            <a:ext cx="809700" cy="750675"/>
          </a:xfrm>
          <a:prstGeom prst="rect">
            <a:avLst/>
          </a:prstGeom>
          <a:noFill/>
          <a:ln>
            <a:noFill/>
          </a:ln>
        </p:spPr>
      </p:pic>
      <p:sp>
        <p:nvSpPr>
          <p:cNvPr id="136" name="Google Shape;136;p22"/>
          <p:cNvSpPr txBox="1"/>
          <p:nvPr/>
        </p:nvSpPr>
        <p:spPr>
          <a:xfrm>
            <a:off x="3111300" y="1405425"/>
            <a:ext cx="1170300" cy="2586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Abril Fatface"/>
                <a:ea typeface="Abril Fatface"/>
                <a:cs typeface="Abril Fatface"/>
                <a:sym typeface="Abril Fatface"/>
              </a:rPr>
              <a:t>its</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an </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the </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for </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that</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etc…</a:t>
            </a:r>
            <a:endParaRPr sz="2600">
              <a:latin typeface="Abril Fatface"/>
              <a:ea typeface="Abril Fatface"/>
              <a:cs typeface="Abril Fatface"/>
              <a:sym typeface="Abril Fatface"/>
            </a:endParaRPr>
          </a:p>
        </p:txBody>
      </p:sp>
      <p:sp>
        <p:nvSpPr>
          <p:cNvPr id="137" name="Google Shape;137;p22"/>
          <p:cNvSpPr txBox="1"/>
          <p:nvPr/>
        </p:nvSpPr>
        <p:spPr>
          <a:xfrm>
            <a:off x="4851050" y="1405425"/>
            <a:ext cx="1626000" cy="2586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Abril Fatface"/>
                <a:ea typeface="Abril Fatface"/>
                <a:cs typeface="Abril Fatface"/>
                <a:sym typeface="Abril Fatface"/>
              </a:rPr>
              <a:t>airport</a:t>
            </a:r>
            <a:endParaRPr sz="2600">
              <a:latin typeface="Abril Fatface"/>
              <a:ea typeface="Abril Fatface"/>
              <a:cs typeface="Abril Fatface"/>
              <a:sym typeface="Abril Fatface"/>
            </a:endParaRPr>
          </a:p>
          <a:p>
            <a:pPr indent="0" lvl="0" marL="0" rtl="0" algn="l">
              <a:spcBef>
                <a:spcPts val="0"/>
              </a:spcBef>
              <a:spcAft>
                <a:spcPts val="0"/>
              </a:spcAft>
              <a:buNone/>
            </a:pPr>
            <a:r>
              <a:rPr lang="en" sz="2600">
                <a:latin typeface="Abril Fatface"/>
                <a:ea typeface="Abril Fatface"/>
                <a:cs typeface="Abril Fatface"/>
                <a:sym typeface="Abril Fatface"/>
              </a:rPr>
              <a:t>terminal</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flight</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one </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two</a:t>
            </a:r>
            <a:endParaRPr sz="2600">
              <a:latin typeface="Abril Fatface"/>
              <a:ea typeface="Abril Fatface"/>
              <a:cs typeface="Abril Fatface"/>
              <a:sym typeface="Abril Fatface"/>
            </a:endParaRPr>
          </a:p>
          <a:p>
            <a:pPr indent="0" lvl="0" marL="0" rtl="0" algn="ctr">
              <a:spcBef>
                <a:spcPts val="0"/>
              </a:spcBef>
              <a:spcAft>
                <a:spcPts val="0"/>
              </a:spcAft>
              <a:buNone/>
            </a:pPr>
            <a:r>
              <a:rPr lang="en" sz="2600">
                <a:latin typeface="Abril Fatface"/>
                <a:ea typeface="Abril Fatface"/>
                <a:cs typeface="Abril Fatface"/>
                <a:sym typeface="Abril Fatface"/>
              </a:rPr>
              <a:t>etc…</a:t>
            </a:r>
            <a:endParaRPr sz="2600">
              <a:latin typeface="Abril Fatface"/>
              <a:ea typeface="Abril Fatface"/>
              <a:cs typeface="Abril Fatface"/>
              <a:sym typeface="Abril Fatfac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ppt_w</p:attrName>
                                        </p:attrNameLst>
                                      </p:cBhvr>
                                      <p:tavLst>
                                        <p:tav fmla="" tm="0">
                                          <p:val>
                                            <p:strVal val="0"/>
                                          </p:val>
                                        </p:tav>
                                        <p:tav fmla="" tm="100000">
                                          <p:val>
                                            <p:strVal val="#ppt_w"/>
                                          </p:val>
                                        </p:tav>
                                      </p:tavLst>
                                    </p:anim>
                                    <p:anim calcmode="lin" valueType="num">
                                      <p:cBhvr additive="base">
                                        <p:cTn dur="1000"/>
                                        <p:tgtEl>
                                          <p:spTgt spid="1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