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8" d="100"/>
          <a:sy n="68" d="100"/>
        </p:scale>
        <p:origin x="119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DC9DEF-F739-41A4-B2D3-7CC3C2750428}" type="datetimeFigureOut">
              <a:rPr lang="en-US" smtClean="0"/>
              <a:t>5/1/2025</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F6CD8F9-F744-4CE8-84EF-F23EA370DAB2}"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0807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9DEF-F739-41A4-B2D3-7CC3C2750428}"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D8F9-F744-4CE8-84EF-F23EA370DAB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166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9DEF-F739-41A4-B2D3-7CC3C2750428}"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D8F9-F744-4CE8-84EF-F23EA370DAB2}"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784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DC9DEF-F739-41A4-B2D3-7CC3C2750428}"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D8F9-F744-4CE8-84EF-F23EA370DAB2}"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6555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DC9DEF-F739-41A4-B2D3-7CC3C2750428}"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CD8F9-F744-4CE8-84EF-F23EA370DAB2}"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4028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DC9DEF-F739-41A4-B2D3-7CC3C2750428}"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CD8F9-F744-4CE8-84EF-F23EA370DAB2}"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791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DC9DEF-F739-41A4-B2D3-7CC3C2750428}" type="datetimeFigureOut">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CD8F9-F744-4CE8-84EF-F23EA370DAB2}"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57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DC9DEF-F739-41A4-B2D3-7CC3C2750428}" type="datetimeFigureOut">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CD8F9-F744-4CE8-84EF-F23EA370DAB2}"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6218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DC9DEF-F739-41A4-B2D3-7CC3C2750428}" type="datetimeFigureOut">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CD8F9-F744-4CE8-84EF-F23EA370DAB2}" type="slidenum">
              <a:rPr lang="en-US" smtClean="0"/>
              <a:t>‹#›</a:t>
            </a:fld>
            <a:endParaRPr lang="en-US"/>
          </a:p>
        </p:txBody>
      </p:sp>
    </p:spTree>
    <p:extLst>
      <p:ext uri="{BB962C8B-B14F-4D97-AF65-F5344CB8AC3E}">
        <p14:creationId xmlns:p14="http://schemas.microsoft.com/office/powerpoint/2010/main" val="3928105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5DC9DEF-F739-41A4-B2D3-7CC3C2750428}" type="datetimeFigureOut">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CD8F9-F744-4CE8-84EF-F23EA370DAB2}"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3671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F5DC9DEF-F739-41A4-B2D3-7CC3C2750428}" type="datetimeFigureOut">
              <a:rPr lang="en-US" smtClean="0"/>
              <a:t>5/1/2025</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2F6CD8F9-F744-4CE8-84EF-F23EA370DAB2}"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5608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5DC9DEF-F739-41A4-B2D3-7CC3C2750428}" type="datetimeFigureOut">
              <a:rPr lang="en-US" smtClean="0"/>
              <a:t>5/1/2025</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F6CD8F9-F744-4CE8-84EF-F23EA370DAB2}"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2451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hanker44/Flight-Price-Predicti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9854-62B9-DBA7-A5C6-24ACD4576526}"/>
              </a:ext>
            </a:extLst>
          </p:cNvPr>
          <p:cNvSpPr>
            <a:spLocks noGrp="1"/>
          </p:cNvSpPr>
          <p:nvPr>
            <p:ph type="ctrTitle"/>
          </p:nvPr>
        </p:nvSpPr>
        <p:spPr>
          <a:xfrm>
            <a:off x="2493105" y="802298"/>
            <a:ext cx="8561747" cy="2541431"/>
          </a:xfrm>
        </p:spPr>
        <p:txBody>
          <a:bodyPr>
            <a:noAutofit/>
          </a:bodyPr>
          <a:lstStyle/>
          <a:p>
            <a:r>
              <a:rPr lang="en-US" dirty="0"/>
              <a:t>FLIGHT AIR PRICE PREDICTION </a:t>
            </a:r>
          </a:p>
        </p:txBody>
      </p:sp>
      <p:sp>
        <p:nvSpPr>
          <p:cNvPr id="7" name="Subtitle 6">
            <a:extLst>
              <a:ext uri="{FF2B5EF4-FFF2-40B4-BE49-F238E27FC236}">
                <a16:creationId xmlns:a16="http://schemas.microsoft.com/office/drawing/2014/main" id="{78B9285C-EB94-7247-E83E-565ADCCF30B3}"/>
              </a:ext>
            </a:extLst>
          </p:cNvPr>
          <p:cNvSpPr>
            <a:spLocks noGrp="1"/>
          </p:cNvSpPr>
          <p:nvPr>
            <p:ph type="subTitle" idx="1"/>
          </p:nvPr>
        </p:nvSpPr>
        <p:spPr/>
        <p:txBody>
          <a:bodyPr/>
          <a:lstStyle/>
          <a:p>
            <a:r>
              <a:rPr lang="en-US" b="1" dirty="0"/>
              <a:t>LAVUDYA shanker nayak (SL47204N)</a:t>
            </a:r>
          </a:p>
          <a:p>
            <a:r>
              <a:rPr lang="en-US" b="1" dirty="0">
                <a:hlinkClick r:id="rId2"/>
              </a:rPr>
              <a:t>https://github.com/shanker44/Flight-Price-Prediction</a:t>
            </a:r>
            <a:endParaRPr lang="en-US" b="1" dirty="0"/>
          </a:p>
          <a:p>
            <a:endParaRPr lang="en-US" b="1" dirty="0"/>
          </a:p>
          <a:p>
            <a:endParaRPr lang="en-US" b="1" dirty="0"/>
          </a:p>
        </p:txBody>
      </p:sp>
    </p:spTree>
    <p:extLst>
      <p:ext uri="{BB962C8B-B14F-4D97-AF65-F5344CB8AC3E}">
        <p14:creationId xmlns:p14="http://schemas.microsoft.com/office/powerpoint/2010/main" val="836413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22DA27-EBFE-DBF9-DACC-3566E79F8257}"/>
              </a:ext>
            </a:extLst>
          </p:cNvPr>
          <p:cNvSpPr txBox="1"/>
          <p:nvPr/>
        </p:nvSpPr>
        <p:spPr>
          <a:xfrm>
            <a:off x="993058" y="1"/>
            <a:ext cx="11198942" cy="1606916"/>
          </a:xfrm>
          <a:prstGeom prst="rect">
            <a:avLst/>
          </a:prstGeom>
          <a:noFill/>
        </p:spPr>
        <p:txBody>
          <a:bodyPr wrap="square" rtlCol="0">
            <a:spAutoFit/>
          </a:bodyPr>
          <a:lstStyle/>
          <a:p>
            <a:pPr marL="457200" marR="680720" algn="just">
              <a:lnSpc>
                <a:spcPct val="111000"/>
              </a:lnSpc>
            </a:pPr>
            <a:r>
              <a:rPr lang="en-US" sz="1800" b="1" dirty="0">
                <a:solidFill>
                  <a:srgbClr val="0D0D0D"/>
                </a:solidFill>
                <a:effectLst/>
                <a:latin typeface="Times New Roman" panose="02020603050405020304" pitchFamily="18" charset="0"/>
                <a:ea typeface="Times New Roman" panose="02020603050405020304" pitchFamily="18" charset="0"/>
              </a:rPr>
              <a:t>Destination City vs Price: </a:t>
            </a:r>
            <a:r>
              <a:rPr lang="en-US" sz="1800" dirty="0">
                <a:solidFill>
                  <a:srgbClr val="0D0D0D"/>
                </a:solidFill>
                <a:effectLst/>
                <a:latin typeface="Times New Roman" panose="02020603050405020304" pitchFamily="18" charset="0"/>
                <a:ea typeface="Times New Roman" panose="02020603050405020304" pitchFamily="18" charset="0"/>
              </a:rPr>
              <a:t>Among the destinations, Cochin stands out with the highest flight count, followed by Bangalore. The bar plot visualizes the distribution of flight counts across different destination cities. In terms of price, the boxplot reveals significant price variations among these destinations. New Delhi</a:t>
            </a:r>
            <a:r>
              <a:rPr lang="en-US" sz="1800" spc="-4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and</a:t>
            </a:r>
            <a:r>
              <a:rPr lang="en-US" sz="1800" spc="-6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Hyderabad</a:t>
            </a:r>
            <a:r>
              <a:rPr lang="en-US" sz="1800" spc="-6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exhibit</a:t>
            </a:r>
            <a:r>
              <a:rPr lang="en-US" sz="1800" spc="-4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relatively</a:t>
            </a:r>
            <a:r>
              <a:rPr lang="en-US" sz="1800" spc="-6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higher</a:t>
            </a:r>
            <a:r>
              <a:rPr lang="en-US" sz="1800" spc="-5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prices</a:t>
            </a:r>
            <a:r>
              <a:rPr lang="en-US" sz="1800" spc="-6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compared</a:t>
            </a:r>
            <a:r>
              <a:rPr lang="en-US" sz="1800" spc="-6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to</a:t>
            </a:r>
            <a:r>
              <a:rPr lang="en-US" sz="1800" spc="-4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other</a:t>
            </a:r>
            <a:r>
              <a:rPr lang="en-US" sz="1800" spc="-5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cities.</a:t>
            </a:r>
            <a:r>
              <a:rPr lang="en-US" sz="1800" spc="-4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This</a:t>
            </a:r>
            <a:r>
              <a:rPr lang="en-US" sz="1800" spc="-4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insight</a:t>
            </a:r>
            <a:r>
              <a:rPr lang="en-US" sz="1800" spc="-4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suggests</a:t>
            </a:r>
            <a:r>
              <a:rPr lang="en-US" sz="1800" spc="-40"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that</a:t>
            </a:r>
            <a:r>
              <a:rPr lang="en-US" sz="1800" spc="-45" dirty="0">
                <a:solidFill>
                  <a:srgbClr val="0D0D0D"/>
                </a:solidFill>
                <a:effectLst/>
                <a:latin typeface="Times New Roman" panose="02020603050405020304" pitchFamily="18" charset="0"/>
                <a:ea typeface="Times New Roman" panose="02020603050405020304" pitchFamily="18" charset="0"/>
              </a:rPr>
              <a:t> </a:t>
            </a:r>
            <a:r>
              <a:rPr lang="en-US" sz="1800" dirty="0">
                <a:solidFill>
                  <a:srgbClr val="0D0D0D"/>
                </a:solidFill>
                <a:effectLst/>
                <a:latin typeface="Times New Roman" panose="02020603050405020304" pitchFamily="18" charset="0"/>
                <a:ea typeface="Times New Roman" panose="02020603050405020304" pitchFamily="18" charset="0"/>
              </a:rPr>
              <a:t>the destination city plays a crucial role in determining flight prices.</a:t>
            </a:r>
            <a:endParaRPr lang="en-US" sz="1800" dirty="0">
              <a:effectLst/>
              <a:latin typeface="Times New Roman" panose="02020603050405020304" pitchFamily="18" charset="0"/>
              <a:ea typeface="Times New Roman" panose="02020603050405020304" pitchFamily="18" charset="0"/>
            </a:endParaRPr>
          </a:p>
        </p:txBody>
      </p:sp>
      <p:pic>
        <p:nvPicPr>
          <p:cNvPr id="7" name="Image 9">
            <a:extLst>
              <a:ext uri="{FF2B5EF4-FFF2-40B4-BE49-F238E27FC236}">
                <a16:creationId xmlns:a16="http://schemas.microsoft.com/office/drawing/2014/main" id="{33A7C8E4-B0A1-6FE7-2615-37EB70D5229E}"/>
              </a:ext>
            </a:extLst>
          </p:cNvPr>
          <p:cNvPicPr>
            <a:picLocks/>
          </p:cNvPicPr>
          <p:nvPr/>
        </p:nvPicPr>
        <p:blipFill>
          <a:blip r:embed="rId2" cstate="print"/>
          <a:stretch>
            <a:fillRect/>
          </a:stretch>
        </p:blipFill>
        <p:spPr>
          <a:xfrm>
            <a:off x="206479" y="1675743"/>
            <a:ext cx="5557313" cy="4194115"/>
          </a:xfrm>
          <a:prstGeom prst="rect">
            <a:avLst/>
          </a:prstGeom>
        </p:spPr>
      </p:pic>
      <p:pic>
        <p:nvPicPr>
          <p:cNvPr id="8" name="Image 10">
            <a:extLst>
              <a:ext uri="{FF2B5EF4-FFF2-40B4-BE49-F238E27FC236}">
                <a16:creationId xmlns:a16="http://schemas.microsoft.com/office/drawing/2014/main" id="{5CCEAFD7-0849-1416-689C-B7C7A3CCF4A1}"/>
              </a:ext>
            </a:extLst>
          </p:cNvPr>
          <p:cNvPicPr>
            <a:picLocks/>
          </p:cNvPicPr>
          <p:nvPr/>
        </p:nvPicPr>
        <p:blipFill>
          <a:blip r:embed="rId3" cstate="print"/>
          <a:stretch>
            <a:fillRect/>
          </a:stretch>
        </p:blipFill>
        <p:spPr>
          <a:xfrm>
            <a:off x="6096000" y="1675743"/>
            <a:ext cx="5805702" cy="4214069"/>
          </a:xfrm>
          <a:prstGeom prst="rect">
            <a:avLst/>
          </a:prstGeom>
        </p:spPr>
      </p:pic>
    </p:spTree>
    <p:extLst>
      <p:ext uri="{BB962C8B-B14F-4D97-AF65-F5344CB8AC3E}">
        <p14:creationId xmlns:p14="http://schemas.microsoft.com/office/powerpoint/2010/main" val="204117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32917-4E50-2EC3-EE49-14BFE17F48D6}"/>
              </a:ext>
            </a:extLst>
          </p:cNvPr>
          <p:cNvSpPr>
            <a:spLocks noGrp="1"/>
          </p:cNvSpPr>
          <p:nvPr>
            <p:ph type="title"/>
          </p:nvPr>
        </p:nvSpPr>
        <p:spPr>
          <a:xfrm>
            <a:off x="6458268" y="-88489"/>
            <a:ext cx="5733732" cy="3045542"/>
          </a:xfrm>
        </p:spPr>
        <p:txBody>
          <a:bodyPr>
            <a:noAutofit/>
          </a:bodyPr>
          <a:lstStyle/>
          <a:p>
            <a:pPr marL="742950" marR="0" lvl="1" indent="-285750" algn="l">
              <a:spcBef>
                <a:spcPts val="5"/>
              </a:spcBef>
              <a:tabLst>
                <a:tab pos="643890" algn="l"/>
              </a:tabLst>
            </a:pPr>
            <a:r>
              <a:rPr lang="en-US" b="1" i="1" spc="-10" dirty="0">
                <a:effectLst/>
                <a:latin typeface="Times New Roman" panose="02020603050405020304" pitchFamily="18" charset="0"/>
                <a:ea typeface="Times New Roman" panose="02020603050405020304" pitchFamily="18" charset="0"/>
                <a:cs typeface="Times New Roman" panose="02020603050405020304" pitchFamily="18" charset="0"/>
              </a:rPr>
              <a:t>Feature</a:t>
            </a:r>
            <a:r>
              <a:rPr lang="en-US" b="1" i="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i="1" spc="-10" dirty="0">
                <a:effectLst/>
                <a:latin typeface="Times New Roman" panose="02020603050405020304" pitchFamily="18" charset="0"/>
                <a:ea typeface="Times New Roman" panose="02020603050405020304" pitchFamily="18" charset="0"/>
                <a:cs typeface="Times New Roman" panose="02020603050405020304" pitchFamily="18" charset="0"/>
              </a:rPr>
              <a:t>selection:</a:t>
            </a:r>
            <a:br>
              <a:rPr lang="en-US" b="1" i="1" spc="-1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b="1" i="1" spc="-1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Mutual information scores reveal feature importance. High scores, like Route2 and Duration, indicate strong</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relationships</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target</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variable.</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Mutual</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performed</a:t>
            </a:r>
            <a:r>
              <a:rPr lang="en-US"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pc="-7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identify</a:t>
            </a:r>
            <a:r>
              <a:rPr lang="en-US" spc="-65"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7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most</a:t>
            </a:r>
            <a:r>
              <a:rPr lang="en-US" spc="-7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important features for predicting flight ticket prices. Correlation analysis is also conducted to identify relationships between features.</a:t>
            </a: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Image 11">
            <a:extLst>
              <a:ext uri="{FF2B5EF4-FFF2-40B4-BE49-F238E27FC236}">
                <a16:creationId xmlns:a16="http://schemas.microsoft.com/office/drawing/2014/main" id="{48B5DA46-27D7-71F8-6FF4-A93A3188A617}"/>
              </a:ext>
            </a:extLst>
          </p:cNvPr>
          <p:cNvPicPr>
            <a:picLocks/>
          </p:cNvPicPr>
          <p:nvPr/>
        </p:nvPicPr>
        <p:blipFill>
          <a:blip r:embed="rId2" cstate="print"/>
          <a:stretch>
            <a:fillRect/>
          </a:stretch>
        </p:blipFill>
        <p:spPr>
          <a:xfrm>
            <a:off x="0" y="0"/>
            <a:ext cx="6754763" cy="6858000"/>
          </a:xfrm>
          <a:prstGeom prst="rect">
            <a:avLst/>
          </a:prstGeom>
        </p:spPr>
      </p:pic>
    </p:spTree>
    <p:extLst>
      <p:ext uri="{BB962C8B-B14F-4D97-AF65-F5344CB8AC3E}">
        <p14:creationId xmlns:p14="http://schemas.microsoft.com/office/powerpoint/2010/main" val="264485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1191B92-31BF-7FEC-1EB2-A4FBDC224075}"/>
              </a:ext>
            </a:extLst>
          </p:cNvPr>
          <p:cNvSpPr txBox="1"/>
          <p:nvPr/>
        </p:nvSpPr>
        <p:spPr>
          <a:xfrm>
            <a:off x="1425676" y="275302"/>
            <a:ext cx="10373033" cy="6001643"/>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Model Selection and Training </a:t>
            </a:r>
          </a:p>
          <a:p>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Utilized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 from </a:t>
            </a:r>
            <a:r>
              <a:rPr lang="en-US" sz="1800" dirty="0" err="1">
                <a:latin typeface="Times New Roman" panose="02020603050405020304" pitchFamily="18" charset="0"/>
                <a:cs typeface="Times New Roman" panose="02020603050405020304" pitchFamily="18" charset="0"/>
              </a:rPr>
              <a:t>sklearn</a:t>
            </a:r>
            <a:r>
              <a:rPr lang="en-US" sz="1800" dirty="0">
                <a:latin typeface="Times New Roman" panose="02020603050405020304" pitchFamily="18" charset="0"/>
                <a:cs typeface="Times New Roman" panose="02020603050405020304" pitchFamily="18" charset="0"/>
              </a:rPr>
              <a:t> to partition the dataset into training and testing subsets.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Experimented with multiple machine learning algorithms to evaluate their performance on the data.</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Performance Metrics: R2-score, MAE (Mean Absolute Error), MSE (Mean Squared Error), and RMSE (Root Mean Squared Error) were used to validate and compare the models.</a:t>
            </a:r>
          </a:p>
          <a:p>
            <a:pPr algn="just">
              <a:lnSpc>
                <a:spcPct val="150000"/>
              </a:lnSpc>
            </a:pPr>
            <a:r>
              <a:rPr lang="en-US" sz="1800" dirty="0">
                <a:latin typeface="Times New Roman" panose="02020603050405020304" pitchFamily="18" charset="0"/>
                <a:cs typeface="Times New Roman" panose="02020603050405020304" pitchFamily="18" charset="0"/>
              </a:rPr>
              <a:t>Algorithms Explored:</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Logistic Regression</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KNN (K-Nearest Neighbors)</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Decision Tree Regressor</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Gradient Boosting Regressor</a:t>
            </a: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Random Forest Regressor</a:t>
            </a:r>
          </a:p>
          <a:p>
            <a:pPr algn="just">
              <a:lnSpc>
                <a:spcPct val="150000"/>
              </a:lnSpc>
            </a:pPr>
            <a:r>
              <a:rPr lang="en-US" sz="1800" dirty="0">
                <a:latin typeface="Times New Roman" panose="02020603050405020304" pitchFamily="18" charset="0"/>
                <a:cs typeface="Times New Roman" panose="02020603050405020304" pitchFamily="18" charset="0"/>
              </a:rPr>
              <a:t>This comprehensive evaluation process allowed us to identify the most effective algorithm for predicting flight ticket prices with high accuracy and reliability.</a:t>
            </a:r>
            <a:endParaRPr lang="en-IN"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1461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736367-5F00-E059-8552-133D4CD0CFD6}"/>
              </a:ext>
            </a:extLst>
          </p:cNvPr>
          <p:cNvSpPr txBox="1"/>
          <p:nvPr/>
        </p:nvSpPr>
        <p:spPr>
          <a:xfrm>
            <a:off x="570271" y="137652"/>
            <a:ext cx="9901084" cy="1615122"/>
          </a:xfrm>
          <a:prstGeom prst="rect">
            <a:avLst/>
          </a:prstGeom>
          <a:noFill/>
        </p:spPr>
        <p:txBody>
          <a:bodyPr wrap="square">
            <a:spAutoFit/>
          </a:bodyPr>
          <a:lstStyle/>
          <a:p>
            <a:pPr marR="0" lvl="2">
              <a:spcBef>
                <a:spcPts val="1070"/>
              </a:spcBef>
              <a:buClr>
                <a:srgbClr val="0D0D0D"/>
              </a:buClr>
              <a:buSzPts val="1200"/>
              <a:tabLst>
                <a:tab pos="571500" algn="l"/>
              </a:tabLst>
            </a:pP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Random</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Forest</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Regressor</a:t>
            </a:r>
            <a:r>
              <a:rPr lang="en-US" sz="1800" b="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t>
            </a:r>
            <a:endParaRPr lang="en-US" sz="1800" b="1" spc="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0" lvl="2" indent="-228600">
              <a:spcBef>
                <a:spcPts val="230"/>
              </a:spcBef>
              <a:buClr>
                <a:srgbClr val="0D0D0D"/>
              </a:buClr>
              <a:buSzPts val="1200"/>
              <a:buFont typeface="Symbol" panose="05050102010706020507" pitchFamily="18" charset="2"/>
              <a:buChar char=""/>
              <a:tabLst>
                <a:tab pos="571500" algn="l"/>
              </a:tabLst>
            </a:pP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94.7%</a:t>
            </a:r>
            <a:endParaRPr lang="en-US" sz="16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0" lvl="2" indent="-228600">
              <a:spcBef>
                <a:spcPts val="225"/>
              </a:spcBef>
              <a:buClr>
                <a:srgbClr val="0D0D0D"/>
              </a:buClr>
              <a:buSzPts val="1200"/>
              <a:buFont typeface="Symbol" panose="05050102010706020507" pitchFamily="18" charset="2"/>
              <a:buChar char=""/>
              <a:tabLst>
                <a:tab pos="571500" algn="l"/>
              </a:tabLst>
            </a:pP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 81.4%,</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1079.85,</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RMSE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1709.03.</a:t>
            </a:r>
            <a:endParaRPr lang="en-US" sz="16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773430" lvl="2" indent="-228600">
              <a:lnSpc>
                <a:spcPct val="116000"/>
              </a:lnSpc>
              <a:spcBef>
                <a:spcPts val="230"/>
              </a:spcBef>
              <a:buClr>
                <a:srgbClr val="0D0D0D"/>
              </a:buClr>
              <a:buSzPts val="1200"/>
              <a:buFont typeface="Symbol" panose="05050102010706020507" pitchFamily="18" charset="2"/>
              <a:buChar char=""/>
              <a:tabLst>
                <a:tab pos="571500" algn="l"/>
              </a:tabLst>
            </a:pP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Insight:</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Robust</a:t>
            </a:r>
            <a:r>
              <a:rPr lang="en-US" sz="1800" spc="-5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model</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capturing</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complex</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relationships,</a:t>
            </a:r>
            <a:r>
              <a:rPr lang="en-US" sz="1800" spc="-4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evident</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high</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and</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low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errors.</a:t>
            </a:r>
            <a:endParaRPr lang="en-US" sz="1600" spc="0" dirty="0">
              <a:effectLst/>
              <a:latin typeface="Times New Roman" panose="02020603050405020304" pitchFamily="18" charset="0"/>
              <a:ea typeface="Symbol" panose="05050102010706020507" pitchFamily="18" charset="2"/>
              <a:cs typeface="Times New Roman" panose="02020603050405020304" pitchFamily="18" charset="0"/>
            </a:endParaRPr>
          </a:p>
        </p:txBody>
      </p:sp>
      <p:grpSp>
        <p:nvGrpSpPr>
          <p:cNvPr id="11" name="Group 10">
            <a:extLst>
              <a:ext uri="{FF2B5EF4-FFF2-40B4-BE49-F238E27FC236}">
                <a16:creationId xmlns:a16="http://schemas.microsoft.com/office/drawing/2014/main" id="{AB88F14C-DB50-84FC-E6D3-EECED9AA6131}"/>
              </a:ext>
            </a:extLst>
          </p:cNvPr>
          <p:cNvGrpSpPr>
            <a:grpSpLocks/>
          </p:cNvGrpSpPr>
          <p:nvPr/>
        </p:nvGrpSpPr>
        <p:grpSpPr>
          <a:xfrm>
            <a:off x="865239" y="1752774"/>
            <a:ext cx="10284542" cy="3979432"/>
            <a:chOff x="0" y="0"/>
            <a:chExt cx="5627949" cy="2523870"/>
          </a:xfrm>
        </p:grpSpPr>
        <p:pic>
          <p:nvPicPr>
            <p:cNvPr id="12" name="Image 13">
              <a:extLst>
                <a:ext uri="{FF2B5EF4-FFF2-40B4-BE49-F238E27FC236}">
                  <a16:creationId xmlns:a16="http://schemas.microsoft.com/office/drawing/2014/main" id="{727778BF-EF8B-88B4-A3D5-809E0A4B6F0A}"/>
                </a:ext>
              </a:extLst>
            </p:cNvPr>
            <p:cNvPicPr/>
            <p:nvPr/>
          </p:nvPicPr>
          <p:blipFill>
            <a:blip r:embed="rId2" cstate="print"/>
            <a:stretch>
              <a:fillRect/>
            </a:stretch>
          </p:blipFill>
          <p:spPr>
            <a:xfrm>
              <a:off x="0" y="306799"/>
              <a:ext cx="3024231" cy="2163209"/>
            </a:xfrm>
            <a:prstGeom prst="rect">
              <a:avLst/>
            </a:prstGeom>
          </p:spPr>
        </p:pic>
        <p:pic>
          <p:nvPicPr>
            <p:cNvPr id="13" name="Image 14">
              <a:extLst>
                <a:ext uri="{FF2B5EF4-FFF2-40B4-BE49-F238E27FC236}">
                  <a16:creationId xmlns:a16="http://schemas.microsoft.com/office/drawing/2014/main" id="{B386BADA-EDB9-3AFA-4C66-5849B825306F}"/>
                </a:ext>
              </a:extLst>
            </p:cNvPr>
            <p:cNvPicPr/>
            <p:nvPr/>
          </p:nvPicPr>
          <p:blipFill>
            <a:blip r:embed="rId3" cstate="print"/>
            <a:stretch>
              <a:fillRect/>
            </a:stretch>
          </p:blipFill>
          <p:spPr>
            <a:xfrm>
              <a:off x="3066615" y="0"/>
              <a:ext cx="2561334" cy="2523870"/>
            </a:xfrm>
            <a:prstGeom prst="rect">
              <a:avLst/>
            </a:prstGeom>
          </p:spPr>
        </p:pic>
      </p:grpSp>
    </p:spTree>
    <p:extLst>
      <p:ext uri="{BB962C8B-B14F-4D97-AF65-F5344CB8AC3E}">
        <p14:creationId xmlns:p14="http://schemas.microsoft.com/office/powerpoint/2010/main" val="3102782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E295-D987-3D0D-5F8A-1E9043BCEF46}"/>
              </a:ext>
            </a:extLst>
          </p:cNvPr>
          <p:cNvSpPr>
            <a:spLocks noGrp="1"/>
          </p:cNvSpPr>
          <p:nvPr>
            <p:ph type="title"/>
          </p:nvPr>
        </p:nvSpPr>
        <p:spPr>
          <a:xfrm>
            <a:off x="550606" y="127820"/>
            <a:ext cx="10205884" cy="1430967"/>
          </a:xfrm>
        </p:spPr>
        <p:txBody>
          <a:bodyPr>
            <a:normAutofit fontScale="90000"/>
          </a:bodyPr>
          <a:lstStyle/>
          <a:p>
            <a:pPr marL="914400" marR="0" lvl="2">
              <a:tabLst>
                <a:tab pos="571500" algn="l"/>
              </a:tabLst>
            </a:pP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Logistic</a:t>
            </a:r>
            <a:r>
              <a:rPr lang="en-US" sz="1800" b="1"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Regression</a:t>
            </a:r>
            <a:r>
              <a:rPr lang="en-US" sz="1800" b="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t>
            </a:r>
            <a:b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 </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7.3%</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 27.8%,</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2543.11,</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RMSE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3365.75.</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Insight:</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Limited</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indicating model</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may</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not</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be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suitable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for</a:t>
            </a:r>
            <a:r>
              <a:rPr lang="en-US" sz="1800" spc="-4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this</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regression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task.</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Image 15">
            <a:extLst>
              <a:ext uri="{FF2B5EF4-FFF2-40B4-BE49-F238E27FC236}">
                <a16:creationId xmlns:a16="http://schemas.microsoft.com/office/drawing/2014/main" id="{B06B8913-22C2-6BAD-DA43-FDF05364DA2B}"/>
              </a:ext>
            </a:extLst>
          </p:cNvPr>
          <p:cNvPicPr>
            <a:picLocks noGrp="1"/>
          </p:cNvPicPr>
          <p:nvPr>
            <p:ph idx="1"/>
          </p:nvPr>
        </p:nvPicPr>
        <p:blipFill>
          <a:blip r:embed="rId2" cstate="print"/>
          <a:stretch>
            <a:fillRect/>
          </a:stretch>
        </p:blipFill>
        <p:spPr>
          <a:xfrm>
            <a:off x="200038" y="1585707"/>
            <a:ext cx="5728813" cy="4087504"/>
          </a:xfrm>
          <a:prstGeom prst="rect">
            <a:avLst/>
          </a:prstGeom>
        </p:spPr>
      </p:pic>
      <p:pic>
        <p:nvPicPr>
          <p:cNvPr id="5" name="Image 16">
            <a:extLst>
              <a:ext uri="{FF2B5EF4-FFF2-40B4-BE49-F238E27FC236}">
                <a16:creationId xmlns:a16="http://schemas.microsoft.com/office/drawing/2014/main" id="{EADA2E27-C4C2-A7DB-B64F-B11CB5E1DBB2}"/>
              </a:ext>
            </a:extLst>
          </p:cNvPr>
          <p:cNvPicPr>
            <a:picLocks/>
          </p:cNvPicPr>
          <p:nvPr/>
        </p:nvPicPr>
        <p:blipFill>
          <a:blip r:embed="rId3" cstate="print"/>
          <a:stretch>
            <a:fillRect/>
          </a:stretch>
        </p:blipFill>
        <p:spPr>
          <a:xfrm>
            <a:off x="6735097" y="1594310"/>
            <a:ext cx="4798142" cy="4078901"/>
          </a:xfrm>
          <a:prstGeom prst="rect">
            <a:avLst/>
          </a:prstGeom>
        </p:spPr>
      </p:pic>
    </p:spTree>
    <p:extLst>
      <p:ext uri="{BB962C8B-B14F-4D97-AF65-F5344CB8AC3E}">
        <p14:creationId xmlns:p14="http://schemas.microsoft.com/office/powerpoint/2010/main" val="3012517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6C20-1E5B-7DA6-14F7-6435690853B7}"/>
              </a:ext>
            </a:extLst>
          </p:cNvPr>
          <p:cNvSpPr>
            <a:spLocks noGrp="1"/>
          </p:cNvSpPr>
          <p:nvPr>
            <p:ph type="title"/>
          </p:nvPr>
        </p:nvSpPr>
        <p:spPr>
          <a:xfrm>
            <a:off x="432619" y="-68825"/>
            <a:ext cx="10622235" cy="1922580"/>
          </a:xfrm>
        </p:spPr>
        <p:txBody>
          <a:bodyPr>
            <a:normAutofit/>
          </a:bodyPr>
          <a:lstStyle/>
          <a:p>
            <a:pPr marL="1143000" marR="0" lvl="2" indent="-228600">
              <a:spcBef>
                <a:spcPts val="5"/>
              </a:spcBef>
              <a:tabLst>
                <a:tab pos="571500" algn="l"/>
              </a:tabLst>
            </a:pPr>
            <a:r>
              <a:rPr lang="en-US" sz="1800" b="1" spc="0" dirty="0" err="1">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KNeighbors</a:t>
            </a:r>
            <a:r>
              <a:rPr lang="en-US" sz="1800" b="1"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Regressor</a:t>
            </a:r>
            <a:r>
              <a:rPr lang="en-US" sz="1800" b="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t>
            </a:r>
            <a:b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76.7%</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 64.9%,</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1617.96,</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RMSE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2344.24.</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Insight:</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Moderate</a:t>
            </a:r>
            <a:r>
              <a:rPr lang="en-US" sz="1800" spc="-3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capturing</a:t>
            </a:r>
            <a:r>
              <a:rPr lang="en-US" sz="1800" spc="-4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some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relationship</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but</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with</a:t>
            </a:r>
            <a:r>
              <a:rPr lang="en-US" sz="1800" spc="-3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higher</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errors compared to Random Forest.</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Image 17">
            <a:extLst>
              <a:ext uri="{FF2B5EF4-FFF2-40B4-BE49-F238E27FC236}">
                <a16:creationId xmlns:a16="http://schemas.microsoft.com/office/drawing/2014/main" id="{4D06E761-8208-1B1F-F73D-3DA261D7568D}"/>
              </a:ext>
            </a:extLst>
          </p:cNvPr>
          <p:cNvPicPr>
            <a:picLocks/>
          </p:cNvPicPr>
          <p:nvPr/>
        </p:nvPicPr>
        <p:blipFill>
          <a:blip r:embed="rId2" cstate="print"/>
          <a:stretch>
            <a:fillRect/>
          </a:stretch>
        </p:blipFill>
        <p:spPr>
          <a:xfrm>
            <a:off x="432619" y="1651809"/>
            <a:ext cx="5309419" cy="4060733"/>
          </a:xfrm>
          <a:prstGeom prst="rect">
            <a:avLst/>
          </a:prstGeom>
        </p:spPr>
      </p:pic>
      <p:pic>
        <p:nvPicPr>
          <p:cNvPr id="5" name="Image 18">
            <a:extLst>
              <a:ext uri="{FF2B5EF4-FFF2-40B4-BE49-F238E27FC236}">
                <a16:creationId xmlns:a16="http://schemas.microsoft.com/office/drawing/2014/main" id="{DE6DA3E5-0171-E71B-4039-E6DEDAC9D475}"/>
              </a:ext>
            </a:extLst>
          </p:cNvPr>
          <p:cNvPicPr>
            <a:picLocks/>
          </p:cNvPicPr>
          <p:nvPr/>
        </p:nvPicPr>
        <p:blipFill>
          <a:blip r:embed="rId3" cstate="print"/>
          <a:stretch>
            <a:fillRect/>
          </a:stretch>
        </p:blipFill>
        <p:spPr>
          <a:xfrm>
            <a:off x="6096000" y="1651809"/>
            <a:ext cx="5663381" cy="3991907"/>
          </a:xfrm>
          <a:prstGeom prst="rect">
            <a:avLst/>
          </a:prstGeom>
        </p:spPr>
      </p:pic>
    </p:spTree>
    <p:extLst>
      <p:ext uri="{BB962C8B-B14F-4D97-AF65-F5344CB8AC3E}">
        <p14:creationId xmlns:p14="http://schemas.microsoft.com/office/powerpoint/2010/main" val="193892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4C462-847A-5537-CA71-1AF9C882788F}"/>
              </a:ext>
            </a:extLst>
          </p:cNvPr>
          <p:cNvSpPr>
            <a:spLocks noGrp="1"/>
          </p:cNvSpPr>
          <p:nvPr>
            <p:ph type="title"/>
          </p:nvPr>
        </p:nvSpPr>
        <p:spPr>
          <a:xfrm>
            <a:off x="403123" y="78658"/>
            <a:ext cx="10651731" cy="1700981"/>
          </a:xfrm>
        </p:spPr>
        <p:txBody>
          <a:bodyPr>
            <a:normAutofit/>
          </a:bodyPr>
          <a:lstStyle/>
          <a:p>
            <a:pPr marL="1143000" marR="0" lvl="2" indent="-228600">
              <a:tabLst>
                <a:tab pos="571500" algn="l"/>
              </a:tabLst>
            </a:pP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Decision</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Tree</a:t>
            </a:r>
            <a:r>
              <a:rPr lang="en-US" sz="1800" b="1"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Regressor</a:t>
            </a:r>
            <a:r>
              <a:rPr lang="en-US" sz="1800" b="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t>
            </a:r>
            <a:b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96.1%</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 70.9%,</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1212.25,</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RMSE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2135.89.</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Insight:</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High</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training</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with</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decent</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4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indicating</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potential</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overfitting.</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Image 19">
            <a:extLst>
              <a:ext uri="{FF2B5EF4-FFF2-40B4-BE49-F238E27FC236}">
                <a16:creationId xmlns:a16="http://schemas.microsoft.com/office/drawing/2014/main" id="{CA6F640E-008F-862F-10B4-9551EFA086E8}"/>
              </a:ext>
            </a:extLst>
          </p:cNvPr>
          <p:cNvPicPr>
            <a:picLocks/>
          </p:cNvPicPr>
          <p:nvPr/>
        </p:nvPicPr>
        <p:blipFill>
          <a:blip r:embed="rId2" cstate="print"/>
          <a:stretch>
            <a:fillRect/>
          </a:stretch>
        </p:blipFill>
        <p:spPr>
          <a:xfrm>
            <a:off x="403122" y="1779639"/>
            <a:ext cx="5624051" cy="4129548"/>
          </a:xfrm>
          <a:prstGeom prst="rect">
            <a:avLst/>
          </a:prstGeom>
        </p:spPr>
      </p:pic>
      <p:pic>
        <p:nvPicPr>
          <p:cNvPr id="6" name="Image 20">
            <a:extLst>
              <a:ext uri="{FF2B5EF4-FFF2-40B4-BE49-F238E27FC236}">
                <a16:creationId xmlns:a16="http://schemas.microsoft.com/office/drawing/2014/main" id="{DF57311E-1982-8199-9EA2-C0E02C987860}"/>
              </a:ext>
            </a:extLst>
          </p:cNvPr>
          <p:cNvPicPr>
            <a:picLocks/>
          </p:cNvPicPr>
          <p:nvPr/>
        </p:nvPicPr>
        <p:blipFill>
          <a:blip r:embed="rId3" cstate="print"/>
          <a:stretch>
            <a:fillRect/>
          </a:stretch>
        </p:blipFill>
        <p:spPr>
          <a:xfrm>
            <a:off x="6400800" y="1709092"/>
            <a:ext cx="5309419" cy="4129548"/>
          </a:xfrm>
          <a:prstGeom prst="rect">
            <a:avLst/>
          </a:prstGeom>
        </p:spPr>
      </p:pic>
    </p:spTree>
    <p:extLst>
      <p:ext uri="{BB962C8B-B14F-4D97-AF65-F5344CB8AC3E}">
        <p14:creationId xmlns:p14="http://schemas.microsoft.com/office/powerpoint/2010/main" val="2571710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531E-5924-6727-D540-7FB19E9DF423}"/>
              </a:ext>
            </a:extLst>
          </p:cNvPr>
          <p:cNvSpPr>
            <a:spLocks noGrp="1"/>
          </p:cNvSpPr>
          <p:nvPr>
            <p:ph type="title"/>
          </p:nvPr>
        </p:nvSpPr>
        <p:spPr>
          <a:xfrm>
            <a:off x="275303" y="147483"/>
            <a:ext cx="10779551" cy="1425677"/>
          </a:xfrm>
        </p:spPr>
        <p:txBody>
          <a:bodyPr>
            <a:normAutofit fontScale="90000"/>
          </a:bodyPr>
          <a:lstStyle/>
          <a:p>
            <a:pPr marL="1143000" marR="0" lvl="2" indent="-228600">
              <a:spcBef>
                <a:spcPts val="5"/>
              </a:spcBef>
              <a:tabLst>
                <a:tab pos="571500" algn="l"/>
              </a:tabLst>
            </a:pP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Gradient</a:t>
            </a:r>
            <a:r>
              <a:rPr lang="en-US" sz="1800" b="1"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Boosting</a:t>
            </a:r>
            <a:r>
              <a:rPr lang="en-US" sz="1800" b="1"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Regressor</a:t>
            </a:r>
            <a:r>
              <a:rPr lang="en-US" sz="1800" b="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t>
            </a:r>
            <a:b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77.8%</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 77.2%,</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MAE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1416.10,</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RMSE</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1889.86.</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Insight:</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Similar</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4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to</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Random</a:t>
            </a:r>
            <a:r>
              <a:rPr lang="en-US" sz="1800" spc="-4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Forest,</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capturing</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complex</a:t>
            </a:r>
            <a:r>
              <a:rPr lang="en-US" sz="1800" spc="-3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relationships</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with lower errors.</a:t>
            </a:r>
            <a:br>
              <a:rPr lang="en-US" sz="1800" spc="0" dirty="0">
                <a:effectLst/>
                <a:latin typeface="Times New Roman" panose="02020603050405020304" pitchFamily="18" charset="0"/>
                <a:ea typeface="Symbol" panose="05050102010706020507" pitchFamily="18" charset="2"/>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4" name="Image 21">
            <a:extLst>
              <a:ext uri="{FF2B5EF4-FFF2-40B4-BE49-F238E27FC236}">
                <a16:creationId xmlns:a16="http://schemas.microsoft.com/office/drawing/2014/main" id="{220F63D4-0DCE-E348-21E5-DE1A65C9B881}"/>
              </a:ext>
            </a:extLst>
          </p:cNvPr>
          <p:cNvPicPr>
            <a:picLocks/>
          </p:cNvPicPr>
          <p:nvPr/>
        </p:nvPicPr>
        <p:blipFill>
          <a:blip r:embed="rId2" cstate="print"/>
          <a:stretch>
            <a:fillRect/>
          </a:stretch>
        </p:blipFill>
        <p:spPr>
          <a:xfrm>
            <a:off x="514585" y="1573159"/>
            <a:ext cx="5119300" cy="4188543"/>
          </a:xfrm>
          <a:prstGeom prst="rect">
            <a:avLst/>
          </a:prstGeom>
        </p:spPr>
      </p:pic>
      <p:pic>
        <p:nvPicPr>
          <p:cNvPr id="5" name="Image 22">
            <a:extLst>
              <a:ext uri="{FF2B5EF4-FFF2-40B4-BE49-F238E27FC236}">
                <a16:creationId xmlns:a16="http://schemas.microsoft.com/office/drawing/2014/main" id="{89FC4D92-A369-9C14-361D-E450A7EE3C61}"/>
              </a:ext>
            </a:extLst>
          </p:cNvPr>
          <p:cNvPicPr>
            <a:picLocks/>
          </p:cNvPicPr>
          <p:nvPr/>
        </p:nvPicPr>
        <p:blipFill>
          <a:blip r:embed="rId3" cstate="print"/>
          <a:stretch>
            <a:fillRect/>
          </a:stretch>
        </p:blipFill>
        <p:spPr>
          <a:xfrm>
            <a:off x="6558116" y="1573159"/>
            <a:ext cx="5004619" cy="4188543"/>
          </a:xfrm>
          <a:prstGeom prst="rect">
            <a:avLst/>
          </a:prstGeom>
        </p:spPr>
      </p:pic>
    </p:spTree>
    <p:extLst>
      <p:ext uri="{BB962C8B-B14F-4D97-AF65-F5344CB8AC3E}">
        <p14:creationId xmlns:p14="http://schemas.microsoft.com/office/powerpoint/2010/main" val="3978972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2903818-5DD8-17DC-85C6-363786E85322}"/>
              </a:ext>
            </a:extLst>
          </p:cNvPr>
          <p:cNvSpPr txBox="1"/>
          <p:nvPr/>
        </p:nvSpPr>
        <p:spPr>
          <a:xfrm>
            <a:off x="7747819" y="157316"/>
            <a:ext cx="4267201" cy="5983689"/>
          </a:xfrm>
          <a:prstGeom prst="rect">
            <a:avLst/>
          </a:prstGeom>
          <a:noFill/>
        </p:spPr>
        <p:txBody>
          <a:bodyPr wrap="square">
            <a:spAutoFit/>
          </a:bodyPr>
          <a:lstStyle/>
          <a:p>
            <a:pPr marL="342900" marR="0" indent="0">
              <a:buNone/>
            </a:pPr>
            <a:r>
              <a:rPr lang="en-US" sz="16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Random</a:t>
            </a:r>
            <a:r>
              <a:rPr lang="en-US" sz="1600" b="1" spc="-3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Forest</a:t>
            </a:r>
            <a:r>
              <a:rPr lang="en-US" sz="1600" b="1" spc="-25"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Regressor</a:t>
            </a:r>
            <a:r>
              <a:rPr lang="en-US" sz="1600" b="1" spc="-1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Hyperparameter</a:t>
            </a:r>
            <a:r>
              <a:rPr lang="en-US" sz="1600" b="1" spc="-35"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600" b="1" spc="-1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Tuning:</a:t>
            </a:r>
            <a:endParaRPr lang="en-US" sz="1600" b="1"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295"/>
              </a:spcBef>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buClr>
                <a:srgbClr val="0D0D0D"/>
              </a:buClr>
              <a:buSzPts val="1200"/>
              <a:buFont typeface="Symbol" panose="05050102010706020507" pitchFamily="18" charset="2"/>
              <a:buChar char=""/>
              <a:tabLst>
                <a:tab pos="342900" algn="l"/>
              </a:tabLst>
            </a:pPr>
            <a:r>
              <a:rPr lang="en-US" sz="16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Randomized</a:t>
            </a:r>
            <a:r>
              <a:rPr lang="en-US" sz="16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Search:</a:t>
            </a:r>
            <a:endParaRPr lang="en-US" sz="14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70"/>
              </a:spcBef>
              <a:buClr>
                <a:srgbClr val="0D0D0D"/>
              </a:buClr>
              <a:buSzPts val="1200"/>
              <a:buFont typeface="Courier New" panose="02070309020205020404" pitchFamily="49" charset="0"/>
              <a:buChar char="o"/>
              <a:tabLst>
                <a:tab pos="342265" algn="l"/>
              </a:tabLst>
            </a:pP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Parameters</a:t>
            </a:r>
            <a:r>
              <a:rPr lang="en-US" sz="1600" spc="-3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Searched:</a:t>
            </a:r>
            <a:endParaRPr lang="en-US" sz="14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410"/>
              </a:spcBef>
              <a:buClr>
                <a:srgbClr val="0D0D0D"/>
              </a:buClr>
              <a:buSzPts val="1200"/>
              <a:buFont typeface="Wingdings" panose="05000000000000000000" pitchFamily="2" charset="2"/>
              <a:buChar char=""/>
              <a:tabLst>
                <a:tab pos="342900" algn="l"/>
              </a:tabLst>
            </a:pPr>
            <a:br>
              <a:rPr lang="en-US" sz="1600" dirty="0">
                <a:effectLst/>
                <a:latin typeface="Times New Roman" panose="02020603050405020304" pitchFamily="18" charset="0"/>
                <a:ea typeface="Cambria" panose="02040503050406030204" pitchFamily="18" charset="0"/>
                <a:cs typeface="Times New Roman" panose="02020603050405020304" pitchFamily="18" charset="0"/>
              </a:rPr>
            </a:b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n_estimators</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[100,</a:t>
            </a:r>
            <a:r>
              <a:rPr lang="en-US" sz="16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120,</a:t>
            </a:r>
            <a:r>
              <a:rPr lang="en-US" sz="16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150, 180,</a:t>
            </a:r>
            <a:r>
              <a:rPr lang="en-US" sz="16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200,</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2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220]</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max_features</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4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['auto',</a:t>
            </a:r>
            <a:r>
              <a:rPr lang="en-US" sz="1600" spc="-3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'sqrt']</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max_depth</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[5,</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10,</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15,</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20]</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Courier New" panose="02070309020205020404" pitchFamily="49" charset="0"/>
              <a:buChar char="o"/>
              <a:tabLst>
                <a:tab pos="342265" algn="l"/>
              </a:tabLst>
            </a:pP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Best</a:t>
            </a:r>
            <a:r>
              <a:rPr lang="en-US" sz="16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Parameters:</a:t>
            </a:r>
            <a:endParaRPr lang="en-US" sz="14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145"/>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n_estimators</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4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2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1800</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min_samples_split</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4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10</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min_samples_leaf</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6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5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max_features</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6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'sqrt'</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max_depth</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600" spc="-3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30</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0"/>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'bootstrap':</a:t>
            </a:r>
            <a:r>
              <a:rPr lang="en-US" sz="16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2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False</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1143000" marR="0" lvl="2" indent="-228600">
              <a:spcBef>
                <a:spcPts val="205"/>
              </a:spcBef>
              <a:buClr>
                <a:srgbClr val="0D0D0D"/>
              </a:buClr>
              <a:buSzPts val="1200"/>
              <a:buFont typeface="Symbol" panose="05050102010706020507" pitchFamily="18" charset="2"/>
              <a:buChar char=""/>
              <a:tabLst>
                <a:tab pos="342900" algn="l"/>
              </a:tabLst>
            </a:pPr>
            <a:r>
              <a:rPr lang="en-US" sz="16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Model </a:t>
            </a:r>
            <a:r>
              <a:rPr lang="en-US" sz="16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Evaluation:</a:t>
            </a:r>
            <a:endParaRPr lang="en-US" sz="14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40"/>
              </a:spcBef>
              <a:buClr>
                <a:srgbClr val="0D0D0D"/>
              </a:buClr>
              <a:buSzPts val="1200"/>
              <a:buFont typeface="Courier New" panose="02070309020205020404" pitchFamily="49" charset="0"/>
              <a:buChar char="o"/>
              <a:tabLst>
                <a:tab pos="342265" algn="l"/>
              </a:tabLst>
            </a:pP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Performance</a:t>
            </a:r>
            <a:r>
              <a:rPr lang="en-US" sz="1600" spc="-3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Improvement:</a:t>
            </a:r>
            <a:endParaRPr lang="en-US" sz="14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155"/>
              </a:spcBef>
              <a:buClr>
                <a:srgbClr val="0D0D0D"/>
              </a:buClr>
              <a:buSzPts val="1200"/>
              <a:buFont typeface="Wingdings" panose="05000000000000000000" pitchFamily="2" charset="2"/>
              <a:buChar char=""/>
              <a:tabLst>
                <a:tab pos="342900" algn="l"/>
              </a:tabLst>
            </a:pP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R2</a:t>
            </a:r>
            <a:r>
              <a:rPr lang="en-US" sz="1600" spc="-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score</a:t>
            </a:r>
            <a:r>
              <a:rPr lang="en-US" sz="1600" spc="-1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increased from</a:t>
            </a:r>
            <a:r>
              <a:rPr lang="en-US" sz="16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81.38%</a:t>
            </a:r>
            <a:r>
              <a:rPr lang="en-US" sz="16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to</a:t>
            </a:r>
            <a:r>
              <a:rPr lang="en-US" sz="1600" spc="-1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6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83.76%.</a:t>
            </a:r>
            <a:endParaRPr lang="en-US" sz="14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1143000" marR="0" lvl="2" indent="-228600">
              <a:spcBef>
                <a:spcPts val="200"/>
              </a:spcBef>
              <a:buClr>
                <a:srgbClr val="0D0D0D"/>
              </a:buClr>
              <a:buSzPts val="1200"/>
              <a:buFont typeface="Symbol" panose="05050102010706020507" pitchFamily="18" charset="2"/>
              <a:buChar char=""/>
              <a:tabLst>
                <a:tab pos="342900" algn="l"/>
              </a:tabLst>
            </a:pPr>
            <a:r>
              <a:rPr lang="en-US" sz="16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Distribution</a:t>
            </a:r>
            <a:r>
              <a:rPr lang="en-US" sz="16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6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Plot:</a:t>
            </a:r>
            <a:endParaRPr lang="en-US" sz="14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45"/>
              </a:spcBef>
              <a:buClr>
                <a:srgbClr val="0D0D0D"/>
              </a:buClr>
              <a:buSzPts val="1200"/>
              <a:buFont typeface="Courier New" panose="02070309020205020404" pitchFamily="49" charset="0"/>
              <a:buChar char="o"/>
              <a:tabLst>
                <a:tab pos="342265" algn="l"/>
              </a:tabLst>
            </a:pP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Improved</a:t>
            </a:r>
            <a:r>
              <a:rPr lang="en-US" sz="1600" spc="-4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fit</a:t>
            </a:r>
            <a:r>
              <a:rPr lang="en-US" sz="16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evident</a:t>
            </a:r>
            <a:r>
              <a:rPr lang="en-US" sz="1600" spc="-2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in</a:t>
            </a:r>
            <a:r>
              <a:rPr lang="en-US" sz="1600" spc="-1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the</a:t>
            </a:r>
            <a:r>
              <a:rPr lang="en-US" sz="1600" spc="-2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distribution</a:t>
            </a:r>
            <a:r>
              <a:rPr lang="en-US" sz="1600" spc="-3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plot,</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aligning</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actual</a:t>
            </a:r>
            <a:r>
              <a:rPr lang="en-US" sz="16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and</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predicted</a:t>
            </a:r>
            <a:r>
              <a:rPr lang="en-US" sz="1600" spc="-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6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values.</a:t>
            </a:r>
            <a:endParaRPr lang="en-US" sz="1400" spc="0" dirty="0">
              <a:effectLst/>
              <a:latin typeface="Times New Roman" panose="02020603050405020304" pitchFamily="18" charset="0"/>
              <a:ea typeface="Courier New" panose="02070309020205020404" pitchFamily="49" charset="0"/>
              <a:cs typeface="Times New Roman" panose="02020603050405020304" pitchFamily="18" charset="0"/>
            </a:endParaRPr>
          </a:p>
        </p:txBody>
      </p:sp>
      <p:pic>
        <p:nvPicPr>
          <p:cNvPr id="8" name="Image 25">
            <a:extLst>
              <a:ext uri="{FF2B5EF4-FFF2-40B4-BE49-F238E27FC236}">
                <a16:creationId xmlns:a16="http://schemas.microsoft.com/office/drawing/2014/main" id="{56C43E1A-9343-B06B-77FE-9ECD6D0BC036}"/>
              </a:ext>
            </a:extLst>
          </p:cNvPr>
          <p:cNvPicPr>
            <a:picLocks/>
          </p:cNvPicPr>
          <p:nvPr/>
        </p:nvPicPr>
        <p:blipFill>
          <a:blip r:embed="rId2" cstate="print"/>
          <a:stretch>
            <a:fillRect/>
          </a:stretch>
        </p:blipFill>
        <p:spPr>
          <a:xfrm>
            <a:off x="94901" y="86032"/>
            <a:ext cx="7652918" cy="2890684"/>
          </a:xfrm>
          <a:prstGeom prst="rect">
            <a:avLst/>
          </a:prstGeom>
        </p:spPr>
      </p:pic>
      <p:pic>
        <p:nvPicPr>
          <p:cNvPr id="9" name="Image 26">
            <a:extLst>
              <a:ext uri="{FF2B5EF4-FFF2-40B4-BE49-F238E27FC236}">
                <a16:creationId xmlns:a16="http://schemas.microsoft.com/office/drawing/2014/main" id="{EDE0B22C-D226-79CD-33B4-F4C7D5563C84}"/>
              </a:ext>
            </a:extLst>
          </p:cNvPr>
          <p:cNvPicPr>
            <a:picLocks/>
          </p:cNvPicPr>
          <p:nvPr/>
        </p:nvPicPr>
        <p:blipFill>
          <a:blip r:embed="rId3" cstate="print"/>
          <a:stretch>
            <a:fillRect/>
          </a:stretch>
        </p:blipFill>
        <p:spPr>
          <a:xfrm>
            <a:off x="94901" y="3234813"/>
            <a:ext cx="7652918" cy="2792361"/>
          </a:xfrm>
          <a:prstGeom prst="rect">
            <a:avLst/>
          </a:prstGeom>
        </p:spPr>
      </p:pic>
    </p:spTree>
    <p:extLst>
      <p:ext uri="{BB962C8B-B14F-4D97-AF65-F5344CB8AC3E}">
        <p14:creationId xmlns:p14="http://schemas.microsoft.com/office/powerpoint/2010/main" val="663044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445919-E47E-D9F3-1B27-ECC43279838A}"/>
              </a:ext>
            </a:extLst>
          </p:cNvPr>
          <p:cNvSpPr txBox="1"/>
          <p:nvPr/>
        </p:nvSpPr>
        <p:spPr>
          <a:xfrm>
            <a:off x="7875639" y="83918"/>
            <a:ext cx="4630993" cy="5955476"/>
          </a:xfrm>
          <a:prstGeom prst="rect">
            <a:avLst/>
          </a:prstGeom>
          <a:noFill/>
        </p:spPr>
        <p:txBody>
          <a:bodyPr wrap="square">
            <a:spAutoFit/>
          </a:bodyPr>
          <a:lstStyle/>
          <a:p>
            <a:pPr marL="342900" marR="0" indent="0">
              <a:buNone/>
            </a:pPr>
            <a:r>
              <a:rPr lang="en-US" sz="1400" b="1" dirty="0" err="1">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XGBoost</a:t>
            </a:r>
            <a:r>
              <a:rPr lang="en-US" sz="1400" b="1" spc="-5"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4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Regressor</a:t>
            </a:r>
            <a:r>
              <a:rPr lang="en-US" sz="1400" b="1" spc="-35"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4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Hyperparameter</a:t>
            </a:r>
            <a:r>
              <a:rPr lang="en-US" sz="1400" b="1" spc="-3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400" b="1" spc="-1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Tuning:</a:t>
            </a:r>
            <a:endParaRPr lang="en-US" sz="1400" b="1"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320"/>
              </a:spcBef>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0" lvl="2" indent="-228600">
              <a:buClr>
                <a:srgbClr val="0D0D0D"/>
              </a:buClr>
              <a:buSzPts val="1200"/>
              <a:buFont typeface="Symbol" panose="05050102010706020507" pitchFamily="18" charset="2"/>
              <a:buChar char=""/>
              <a:tabLst>
                <a:tab pos="342900" algn="l"/>
              </a:tabLst>
            </a:pPr>
            <a:r>
              <a:rPr lang="en-US" sz="1400" spc="0" dirty="0" err="1">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XGBoost</a:t>
            </a:r>
            <a:r>
              <a:rPr lang="en-US" sz="14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Model:</a:t>
            </a:r>
            <a:endParaRPr lang="en-US" sz="12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45"/>
              </a:spcBef>
              <a:buClr>
                <a:srgbClr val="0D0D0D"/>
              </a:buClr>
              <a:buSzPts val="1200"/>
              <a:buFont typeface="Courier New" panose="02070309020205020404" pitchFamily="49" charset="0"/>
              <a:buChar char="o"/>
              <a:tabLst>
                <a:tab pos="342265" algn="l"/>
              </a:tabLst>
            </a:pP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Parameters</a:t>
            </a:r>
            <a:r>
              <a:rPr lang="en-US" sz="1400" spc="-4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Used:</a:t>
            </a:r>
            <a:endParaRPr lang="en-US" sz="12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12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Default</a:t>
            </a:r>
            <a:r>
              <a:rPr lang="en-US" sz="1400" spc="-3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parameters</a:t>
            </a:r>
            <a:r>
              <a:rPr lang="en-US" sz="1400" spc="-1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with</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1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learning_rate</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=0.1.</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Courier New" panose="02070309020205020404" pitchFamily="49" charset="0"/>
              <a:buChar char="o"/>
              <a:tabLst>
                <a:tab pos="342265" algn="l"/>
              </a:tabLst>
            </a:pP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Best</a:t>
            </a:r>
            <a:r>
              <a:rPr lang="en-US" sz="14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Hyperparameters:</a:t>
            </a:r>
            <a:endParaRPr lang="en-US" sz="12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12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'subsample':</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0.7</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1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reg_lambda</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5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0.1</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41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reg_alpha</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3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5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n_estimators</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4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500</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min_child_weight</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4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5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3</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max_depth</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3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5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5</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learning_rate</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6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2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0.05</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2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'gamma':</a:t>
            </a:r>
            <a:r>
              <a:rPr lang="en-US" sz="1400" spc="-3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0.2</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0"/>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0" dirty="0" err="1">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colsample_bytree</a:t>
            </a: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a:t>
            </a:r>
            <a:r>
              <a:rPr lang="en-US" sz="1400" spc="-5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0.7</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1143000" marR="0" lvl="2" indent="-228600">
              <a:spcBef>
                <a:spcPts val="205"/>
              </a:spcBef>
              <a:buClr>
                <a:srgbClr val="0D0D0D"/>
              </a:buClr>
              <a:buSzPts val="1200"/>
              <a:buFont typeface="Symbol" panose="05050102010706020507" pitchFamily="18" charset="2"/>
              <a:buChar char=""/>
              <a:tabLst>
                <a:tab pos="342900" algn="l"/>
              </a:tabLst>
            </a:pPr>
            <a:r>
              <a:rPr lang="en-US" sz="14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Model </a:t>
            </a:r>
            <a:r>
              <a:rPr lang="en-US" sz="14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Evaluation:</a:t>
            </a:r>
            <a:endParaRPr lang="en-US" sz="12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45"/>
              </a:spcBef>
              <a:buClr>
                <a:srgbClr val="0D0D0D"/>
              </a:buClr>
              <a:buSzPts val="1200"/>
              <a:buFont typeface="Courier New" panose="02070309020205020404" pitchFamily="49" charset="0"/>
              <a:buChar char="o"/>
              <a:tabLst>
                <a:tab pos="342265" algn="l"/>
              </a:tabLst>
            </a:pPr>
            <a:r>
              <a:rPr lang="en-US" sz="14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Performance:</a:t>
            </a:r>
            <a:endParaRPr lang="en-US" sz="1200" spc="0" dirty="0">
              <a:effectLst/>
              <a:latin typeface="Times New Roman" panose="02020603050405020304" pitchFamily="18" charset="0"/>
              <a:ea typeface="Courier New" panose="02070309020205020404" pitchFamily="49" charset="0"/>
              <a:cs typeface="Times New Roman" panose="02020603050405020304" pitchFamily="18" charset="0"/>
            </a:endParaRPr>
          </a:p>
          <a:p>
            <a:pPr marL="342900" marR="0" lvl="0" indent="-342900">
              <a:spcBef>
                <a:spcPts val="12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R2 score:</a:t>
            </a:r>
            <a:r>
              <a:rPr lang="en-US" sz="1400" spc="-2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85.37%</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MAE:</a:t>
            </a:r>
            <a:r>
              <a:rPr lang="en-US" sz="1400" spc="-25"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1065.62</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1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MSE:</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2295324.44</a:t>
            </a:r>
            <a:endParaRPr lang="en-US" sz="1200" spc="0" dirty="0">
              <a:effectLst/>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RMSE:</a:t>
            </a:r>
            <a:r>
              <a:rPr lang="en-US" sz="1400" spc="-10" dirty="0">
                <a:solidFill>
                  <a:srgbClr val="0D0D0D"/>
                </a:solidFill>
                <a:effectLst/>
                <a:latin typeface="Times New Roman" panose="02020603050405020304" pitchFamily="18" charset="0"/>
                <a:ea typeface="Wingdings" panose="05000000000000000000" pitchFamily="2" charset="2"/>
                <a:cs typeface="Times New Roman" panose="02020603050405020304" pitchFamily="18" charset="0"/>
              </a:rPr>
              <a:t> 1515.03</a:t>
            </a:r>
            <a:endParaRPr lang="en-US" sz="1200" dirty="0">
              <a:latin typeface="Times New Roman" panose="02020603050405020304" pitchFamily="18" charset="0"/>
              <a:ea typeface="Wingdings" panose="05000000000000000000" pitchFamily="2" charset="2"/>
              <a:cs typeface="Times New Roman" panose="02020603050405020304" pitchFamily="18" charset="0"/>
            </a:endParaRPr>
          </a:p>
          <a:p>
            <a:pPr marL="342900" marR="0" lvl="0" indent="-342900">
              <a:spcBef>
                <a:spcPts val="245"/>
              </a:spcBef>
              <a:buClr>
                <a:srgbClr val="0D0D0D"/>
              </a:buClr>
              <a:buSzPts val="1200"/>
              <a:buFont typeface="Wingdings" panose="05000000000000000000" pitchFamily="2" charset="2"/>
              <a:buChar char=""/>
              <a:tabLst>
                <a:tab pos="342900" algn="l"/>
              </a:tabLst>
            </a:pPr>
            <a:r>
              <a:rPr lang="en-US" sz="14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Distribution</a:t>
            </a:r>
            <a:r>
              <a:rPr lang="en-US" sz="14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4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Plot:</a:t>
            </a:r>
            <a:endParaRPr lang="en-US" sz="12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342900" marR="0" lvl="0" indent="-342900">
              <a:spcBef>
                <a:spcPts val="240"/>
              </a:spcBef>
              <a:buClr>
                <a:srgbClr val="0D0D0D"/>
              </a:buClr>
              <a:buSzPts val="1200"/>
              <a:buFont typeface="Courier New" panose="02070309020205020404" pitchFamily="49" charset="0"/>
              <a:buChar char="o"/>
              <a:tabLst>
                <a:tab pos="342265" algn="l"/>
              </a:tabLst>
            </a:pP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Good</a:t>
            </a:r>
            <a:r>
              <a:rPr lang="en-US" sz="1400" spc="-2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alignment</a:t>
            </a:r>
            <a:r>
              <a:rPr lang="en-US" sz="1400" spc="-1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in</a:t>
            </a:r>
            <a:r>
              <a:rPr lang="en-US" sz="14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the</a:t>
            </a:r>
            <a:r>
              <a:rPr lang="en-US" sz="14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distribution</a:t>
            </a:r>
            <a:r>
              <a:rPr lang="en-US" sz="1400" spc="-2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plot,</a:t>
            </a:r>
            <a:r>
              <a:rPr lang="en-US" sz="1400" spc="-3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indicating</a:t>
            </a:r>
            <a:r>
              <a:rPr lang="en-US" sz="1400" spc="3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improved</a:t>
            </a:r>
            <a:r>
              <a:rPr lang="en-US" sz="1400" spc="-15"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model</a:t>
            </a:r>
            <a:r>
              <a:rPr lang="en-US" sz="1400" spc="-1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 </a:t>
            </a:r>
            <a:r>
              <a:rPr lang="en-US" sz="1400" spc="-20" dirty="0">
                <a:solidFill>
                  <a:srgbClr val="0D0D0D"/>
                </a:solidFill>
                <a:effectLst/>
                <a:latin typeface="Times New Roman" panose="02020603050405020304" pitchFamily="18" charset="0"/>
                <a:ea typeface="Courier New" panose="02070309020205020404" pitchFamily="49" charset="0"/>
                <a:cs typeface="Times New Roman" panose="02020603050405020304" pitchFamily="18" charset="0"/>
              </a:rPr>
              <a:t>fit.</a:t>
            </a:r>
            <a:endParaRPr lang="en-US" sz="1200" spc="0" dirty="0">
              <a:effectLst/>
              <a:latin typeface="Times New Roman" panose="02020603050405020304" pitchFamily="18" charset="0"/>
              <a:ea typeface="Courier New" panose="02070309020205020404" pitchFamily="49" charset="0"/>
              <a:cs typeface="Times New Roman" panose="02020603050405020304" pitchFamily="18" charset="0"/>
            </a:endParaRPr>
          </a:p>
        </p:txBody>
      </p:sp>
      <p:pic>
        <p:nvPicPr>
          <p:cNvPr id="6" name="Image 27">
            <a:extLst>
              <a:ext uri="{FF2B5EF4-FFF2-40B4-BE49-F238E27FC236}">
                <a16:creationId xmlns:a16="http://schemas.microsoft.com/office/drawing/2014/main" id="{E1977753-38B4-17AE-7B4F-27A4B4207987}"/>
              </a:ext>
            </a:extLst>
          </p:cNvPr>
          <p:cNvPicPr>
            <a:picLocks/>
          </p:cNvPicPr>
          <p:nvPr/>
        </p:nvPicPr>
        <p:blipFill>
          <a:blip r:embed="rId2" cstate="print"/>
          <a:stretch>
            <a:fillRect/>
          </a:stretch>
        </p:blipFill>
        <p:spPr>
          <a:xfrm>
            <a:off x="226142" y="83918"/>
            <a:ext cx="7455003" cy="2610121"/>
          </a:xfrm>
          <a:prstGeom prst="rect">
            <a:avLst/>
          </a:prstGeom>
        </p:spPr>
      </p:pic>
      <p:pic>
        <p:nvPicPr>
          <p:cNvPr id="7" name="Image 28">
            <a:extLst>
              <a:ext uri="{FF2B5EF4-FFF2-40B4-BE49-F238E27FC236}">
                <a16:creationId xmlns:a16="http://schemas.microsoft.com/office/drawing/2014/main" id="{51BF6696-1FC6-1549-650D-C266E56DD41C}"/>
              </a:ext>
            </a:extLst>
          </p:cNvPr>
          <p:cNvPicPr>
            <a:picLocks/>
          </p:cNvPicPr>
          <p:nvPr/>
        </p:nvPicPr>
        <p:blipFill>
          <a:blip r:embed="rId3" cstate="print"/>
          <a:stretch>
            <a:fillRect/>
          </a:stretch>
        </p:blipFill>
        <p:spPr>
          <a:xfrm>
            <a:off x="304800" y="2919004"/>
            <a:ext cx="7376345" cy="3029512"/>
          </a:xfrm>
          <a:prstGeom prst="rect">
            <a:avLst/>
          </a:prstGeom>
        </p:spPr>
      </p:pic>
    </p:spTree>
    <p:extLst>
      <p:ext uri="{BB962C8B-B14F-4D97-AF65-F5344CB8AC3E}">
        <p14:creationId xmlns:p14="http://schemas.microsoft.com/office/powerpoint/2010/main" val="414989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583BB1-0DB1-5649-CF71-9F6DBDC73B9F}"/>
              </a:ext>
            </a:extLst>
          </p:cNvPr>
          <p:cNvSpPr>
            <a:spLocks noGrp="1"/>
          </p:cNvSpPr>
          <p:nvPr>
            <p:ph idx="1"/>
          </p:nvPr>
        </p:nvSpPr>
        <p:spPr>
          <a:xfrm>
            <a:off x="1616556" y="728627"/>
            <a:ext cx="10186219" cy="4728926"/>
          </a:xfrm>
        </p:spPr>
        <p:txBody>
          <a:bodyPr>
            <a:normAutofit/>
          </a:bodyPr>
          <a:lstStyle/>
          <a:p>
            <a:r>
              <a:rPr lang="en-US" b="1" dirty="0">
                <a:latin typeface="Times New Roman" panose="02020603050405020304" pitchFamily="18" charset="0"/>
                <a:cs typeface="Times New Roman" panose="02020603050405020304" pitchFamily="18" charset="0"/>
              </a:rPr>
              <a:t>ABSTRACT</a:t>
            </a:r>
          </a:p>
          <a:p>
            <a:pPr marL="0" indent="0" algn="just">
              <a:buNone/>
            </a:pPr>
            <a:r>
              <a:rPr lang="en-US" sz="1800" dirty="0">
                <a:latin typeface="Times New Roman" panose="02020603050405020304" pitchFamily="18" charset="0"/>
                <a:cs typeface="Times New Roman" panose="02020603050405020304" pitchFamily="18" charset="0"/>
              </a:rPr>
              <a:t>Fluctuating air ticket prices pose a challenge for both travelers and airlines. This study aims to address this by employing machine learning techniques to predict airfares accurately. Utilizing historical pricing data, flight details, and other relevant factors, various models such as SVM,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decision trees, and random forests will be implemented. Feature analysis will identify the key drivers of price variations, and the models' performance will be evaluated using metrics like MAE and RMSE. The ultimate goal is to provide insights for airlines to optimize their pricing strategies and for travelers to make informed booking decisions, thereby enhancing the overall efficiency of the air travel industry and contributing to future advancements in price prediction.</a:t>
            </a:r>
          </a:p>
        </p:txBody>
      </p:sp>
    </p:spTree>
    <p:extLst>
      <p:ext uri="{BB962C8B-B14F-4D97-AF65-F5344CB8AC3E}">
        <p14:creationId xmlns:p14="http://schemas.microsoft.com/office/powerpoint/2010/main" val="157959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8509C-6E34-64E4-786C-952200F1BEED}"/>
              </a:ext>
            </a:extLst>
          </p:cNvPr>
          <p:cNvSpPr>
            <a:spLocks noGrp="1"/>
          </p:cNvSpPr>
          <p:nvPr>
            <p:ph idx="1"/>
          </p:nvPr>
        </p:nvSpPr>
        <p:spPr>
          <a:xfrm>
            <a:off x="1335921" y="708041"/>
            <a:ext cx="10344802" cy="3450613"/>
          </a:xfrm>
        </p:spPr>
        <p:txBody>
          <a:bodyPr>
            <a:normAutofit/>
          </a:bodyPr>
          <a:lstStyle/>
          <a:p>
            <a:pPr marL="342900" marR="0" indent="0">
              <a:buNone/>
            </a:pPr>
            <a:r>
              <a:rPr lang="en-US" sz="18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Model</a:t>
            </a:r>
            <a:r>
              <a:rPr lang="en-US" sz="1800" b="1" spc="-2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a:t>
            </a:r>
            <a:r>
              <a:rPr lang="en-US" sz="1800" b="1"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Comparison</a:t>
            </a:r>
            <a:r>
              <a:rPr lang="en-US" sz="1800" b="1" spc="-10" dirty="0">
                <a:solidFill>
                  <a:srgbClr val="0D0D0D"/>
                </a:solidFill>
                <a:effectLst/>
                <a:latin typeface="Times New Roman" panose="02020603050405020304" pitchFamily="18" charset="0"/>
                <a:ea typeface="Cambria" panose="02040503050406030204" pitchFamily="18" charset="0"/>
                <a:cs typeface="Times New Roman" panose="02020603050405020304" pitchFamily="18" charset="0"/>
              </a:rPr>
              <a:t> Conclusions:</a:t>
            </a:r>
            <a:endParaRPr lang="en-US" sz="1800" b="1"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a:spcBef>
                <a:spcPts val="320"/>
              </a:spcBef>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0" marR="945515" lvl="2" indent="-228600">
              <a:lnSpc>
                <a:spcPct val="116000"/>
              </a:lnSpc>
              <a:buClr>
                <a:srgbClr val="0D0D0D"/>
              </a:buClr>
              <a:buSzPts val="1200"/>
              <a:buFont typeface="Symbol" panose="05050102010706020507" pitchFamily="18" charset="2"/>
              <a:buChar char=""/>
              <a:tabLst>
                <a:tab pos="342900" algn="l"/>
              </a:tabLst>
            </a:pP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The</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err="1">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XGBoost</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Regressor</a:t>
            </a:r>
            <a:r>
              <a:rPr lang="en-US" sz="1800" spc="-3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outperformed</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the</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Random</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Forest</a:t>
            </a:r>
            <a:r>
              <a:rPr lang="en-US" sz="1800" spc="-4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Regressor</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a:t>
            </a:r>
            <a:r>
              <a:rPr lang="en-US" sz="1800" spc="-1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terms</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of</a:t>
            </a:r>
            <a:r>
              <a:rPr lang="en-US" sz="1800" spc="-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R2</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score, MAE, MSE, and RMSE.</a:t>
            </a:r>
            <a:endParaRPr lang="en-US" spc="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793750" lvl="2" indent="-228600">
              <a:lnSpc>
                <a:spcPct val="116000"/>
              </a:lnSpc>
              <a:buClr>
                <a:srgbClr val="0D0D0D"/>
              </a:buClr>
              <a:buSzPts val="1200"/>
              <a:buFont typeface="Symbol" panose="05050102010706020507" pitchFamily="18" charset="2"/>
              <a:buChar char=""/>
              <a:tabLst>
                <a:tab pos="342900" algn="l"/>
              </a:tabLst>
            </a:pPr>
            <a:r>
              <a:rPr lang="en-US" sz="1800" spc="0" dirty="0" err="1">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XGBoost</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showed</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better</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performance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capturing</a:t>
            </a:r>
            <a:r>
              <a:rPr lang="en-US" sz="1800" spc="-3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complex</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relationships</a:t>
            </a:r>
            <a:r>
              <a:rPr lang="en-US" sz="1800" spc="-1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within</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the</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data compared to Random Forest.</a:t>
            </a:r>
            <a:endParaRPr lang="en-US" spc="0" dirty="0">
              <a:effectLst/>
              <a:latin typeface="Times New Roman" panose="02020603050405020304" pitchFamily="18" charset="0"/>
              <a:ea typeface="Symbol" panose="05050102010706020507" pitchFamily="18" charset="2"/>
              <a:cs typeface="Times New Roman" panose="02020603050405020304" pitchFamily="18" charset="0"/>
            </a:endParaRPr>
          </a:p>
          <a:p>
            <a:pPr marL="1143000" marR="1130935" lvl="2" indent="-228600">
              <a:lnSpc>
                <a:spcPct val="116000"/>
              </a:lnSpc>
              <a:spcBef>
                <a:spcPts val="395"/>
              </a:spcBef>
              <a:buClr>
                <a:srgbClr val="0D0D0D"/>
              </a:buClr>
              <a:buSzPts val="1200"/>
              <a:buFont typeface="Symbol" panose="05050102010706020507" pitchFamily="18" charset="2"/>
              <a:buChar char=""/>
              <a:tabLst>
                <a:tab pos="342900" algn="l"/>
              </a:tabLst>
            </a:pPr>
            <a:br>
              <a:rPr lang="en-US" sz="1800" dirty="0">
                <a:effectLst/>
                <a:latin typeface="Times New Roman" panose="02020603050405020304" pitchFamily="18" charset="0"/>
                <a:ea typeface="Cambria" panose="02040503050406030204" pitchFamily="18" charset="0"/>
                <a:cs typeface="Times New Roman" panose="02020603050405020304" pitchFamily="18" charset="0"/>
              </a:rPr>
            </a:b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Both</a:t>
            </a:r>
            <a:r>
              <a:rPr lang="en-US" sz="1800" spc="-2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models</a:t>
            </a:r>
            <a:r>
              <a:rPr lang="en-US" sz="1800" spc="-4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demonstrated</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improvements</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after</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hyperparameter</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tuning,</a:t>
            </a:r>
            <a:r>
              <a:rPr lang="en-US" sz="1800" spc="-3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indicating</a:t>
            </a:r>
            <a:r>
              <a:rPr lang="en-US" sz="1800" spc="-25"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 </a:t>
            </a:r>
            <a:r>
              <a:rPr lang="en-US" sz="1800" spc="0" dirty="0">
                <a:solidFill>
                  <a:srgbClr val="0D0D0D"/>
                </a:solidFill>
                <a:effectLst/>
                <a:latin typeface="Times New Roman" panose="02020603050405020304" pitchFamily="18" charset="0"/>
                <a:ea typeface="Symbol" panose="05050102010706020507" pitchFamily="18" charset="2"/>
                <a:cs typeface="Times New Roman" panose="02020603050405020304" pitchFamily="18" charset="0"/>
              </a:rPr>
              <a:t>the importance of optimizing model parameters for better performance.</a:t>
            </a:r>
            <a:endParaRPr lang="en-US" spc="0" dirty="0">
              <a:effectLst/>
              <a:latin typeface="Times New Roman" panose="02020603050405020304" pitchFamily="18" charset="0"/>
              <a:ea typeface="Symbol" panose="05050102010706020507" pitchFamily="18" charset="2"/>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9662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9D9-203F-FD3F-A043-BC6747942C62}"/>
              </a:ext>
            </a:extLst>
          </p:cNvPr>
          <p:cNvSpPr>
            <a:spLocks noGrp="1"/>
          </p:cNvSpPr>
          <p:nvPr>
            <p:ph type="title"/>
          </p:nvPr>
        </p:nvSpPr>
        <p:spPr>
          <a:xfrm>
            <a:off x="1455174" y="196645"/>
            <a:ext cx="10481186" cy="2064774"/>
          </a:xfrm>
        </p:spPr>
        <p:txBody>
          <a:bodyPr>
            <a:noAutofit/>
          </a:bodyPr>
          <a:lstStyle/>
          <a:p>
            <a:pPr>
              <a:lnSpc>
                <a:spcPct val="100000"/>
              </a:lnSpc>
            </a:pPr>
            <a:r>
              <a:rPr lang="en-US" sz="2400" b="1" dirty="0">
                <a:latin typeface="Times New Roman" panose="02020603050405020304" pitchFamily="18" charset="0"/>
                <a:cs typeface="Times New Roman" panose="02020603050405020304" pitchFamily="18" charset="0"/>
              </a:rPr>
              <a:t>Results and Analysis :</a:t>
            </a:r>
            <a:br>
              <a:rPr lang="en-US" sz="2400" b="1" dirty="0">
                <a:latin typeface="Times New Roman" panose="02020603050405020304" pitchFamily="18" charset="0"/>
                <a:cs typeface="Times New Roman" panose="02020603050405020304" pitchFamily="18" charset="0"/>
              </a:rPr>
            </a:br>
            <a:br>
              <a:rPr lang="en-US" sz="1100" b="1" dirty="0"/>
            </a:br>
            <a:r>
              <a:rPr lang="en-US" sz="1800" dirty="0">
                <a:latin typeface="Times New Roman" panose="02020603050405020304" pitchFamily="18" charset="0"/>
                <a:cs typeface="Times New Roman" panose="02020603050405020304" pitchFamily="18" charset="0"/>
              </a:rPr>
              <a:t>This research compared different regression models for predicting air ticket prices. Random Forest initially showed an R-squared score of 81%, which improved to 83.10% after fine-tuning its parameters. However,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outperformed Random Forest with an R-squared score of 85.36%. This comparison underscores the significance of selecting the appropriate model and carefully adjusting its parameters to achieve a more accurate and optimized system for predicting airline ticket prices.</a:t>
            </a:r>
          </a:p>
        </p:txBody>
      </p:sp>
      <p:graphicFrame>
        <p:nvGraphicFramePr>
          <p:cNvPr id="8" name="Content Placeholder 7">
            <a:extLst>
              <a:ext uri="{FF2B5EF4-FFF2-40B4-BE49-F238E27FC236}">
                <a16:creationId xmlns:a16="http://schemas.microsoft.com/office/drawing/2014/main" id="{DCB03C8E-1278-A44E-A1B0-12C8D8C252CC}"/>
              </a:ext>
            </a:extLst>
          </p:cNvPr>
          <p:cNvGraphicFramePr>
            <a:graphicFrameLocks noGrp="1"/>
          </p:cNvGraphicFramePr>
          <p:nvPr>
            <p:ph idx="1"/>
          </p:nvPr>
        </p:nvGraphicFramePr>
        <p:xfrm>
          <a:off x="1535114" y="2674144"/>
          <a:ext cx="9520235" cy="2133600"/>
        </p:xfrm>
        <a:graphic>
          <a:graphicData uri="http://schemas.openxmlformats.org/drawingml/2006/table">
            <a:tbl>
              <a:tblPr/>
              <a:tblGrid>
                <a:gridCol w="1904047">
                  <a:extLst>
                    <a:ext uri="{9D8B030D-6E8A-4147-A177-3AD203B41FA5}">
                      <a16:colId xmlns:a16="http://schemas.microsoft.com/office/drawing/2014/main" val="539021577"/>
                    </a:ext>
                  </a:extLst>
                </a:gridCol>
                <a:gridCol w="1904047">
                  <a:extLst>
                    <a:ext uri="{9D8B030D-6E8A-4147-A177-3AD203B41FA5}">
                      <a16:colId xmlns:a16="http://schemas.microsoft.com/office/drawing/2014/main" val="2303618649"/>
                    </a:ext>
                  </a:extLst>
                </a:gridCol>
                <a:gridCol w="1904047">
                  <a:extLst>
                    <a:ext uri="{9D8B030D-6E8A-4147-A177-3AD203B41FA5}">
                      <a16:colId xmlns:a16="http://schemas.microsoft.com/office/drawing/2014/main" val="895792143"/>
                    </a:ext>
                  </a:extLst>
                </a:gridCol>
                <a:gridCol w="1904047">
                  <a:extLst>
                    <a:ext uri="{9D8B030D-6E8A-4147-A177-3AD203B41FA5}">
                      <a16:colId xmlns:a16="http://schemas.microsoft.com/office/drawing/2014/main" val="2996509881"/>
                    </a:ext>
                  </a:extLst>
                </a:gridCol>
                <a:gridCol w="1904047">
                  <a:extLst>
                    <a:ext uri="{9D8B030D-6E8A-4147-A177-3AD203B41FA5}">
                      <a16:colId xmlns:a16="http://schemas.microsoft.com/office/drawing/2014/main" val="1462412958"/>
                    </a:ext>
                  </a:extLst>
                </a:gridCol>
              </a:tblGrid>
              <a:tr h="0">
                <a:tc>
                  <a:txBody>
                    <a:bodyPr/>
                    <a:lstStyle/>
                    <a:p>
                      <a:pPr rtl="0"/>
                      <a:r>
                        <a:rPr lang="en-US" b="1" i="0">
                          <a:solidFill>
                            <a:srgbClr val="1B1C1D"/>
                          </a:solidFill>
                          <a:effectLst/>
                          <a:latin typeface="Google Sans Text"/>
                        </a:rPr>
                        <a:t>Model</a:t>
                      </a:r>
                      <a:endParaRPr lang="en-US" b="0" i="0">
                        <a:solidFill>
                          <a:srgbClr val="1B1C1D"/>
                        </a:solidFill>
                        <a:effectLst/>
                        <a:latin typeface="Google Sans Text"/>
                      </a:endParaRP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1" i="0">
                          <a:solidFill>
                            <a:srgbClr val="1B1C1D"/>
                          </a:solidFill>
                          <a:effectLst/>
                          <a:latin typeface="Google Sans Text"/>
                        </a:rPr>
                        <a:t>MAE</a:t>
                      </a:r>
                      <a:endParaRPr lang="en-US" b="0" i="0">
                        <a:solidFill>
                          <a:srgbClr val="1B1C1D"/>
                        </a:solidFill>
                        <a:effectLst/>
                        <a:latin typeface="Google Sans Text"/>
                      </a:endParaRP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1" i="0">
                          <a:solidFill>
                            <a:srgbClr val="1B1C1D"/>
                          </a:solidFill>
                          <a:effectLst/>
                          <a:latin typeface="Google Sans Text"/>
                        </a:rPr>
                        <a:t>RMSE</a:t>
                      </a:r>
                      <a:endParaRPr lang="en-US" b="0" i="0">
                        <a:solidFill>
                          <a:srgbClr val="1B1C1D"/>
                        </a:solidFill>
                        <a:effectLst/>
                        <a:latin typeface="Google Sans Text"/>
                      </a:endParaRP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1" i="0">
                          <a:solidFill>
                            <a:srgbClr val="1B1C1D"/>
                          </a:solidFill>
                          <a:effectLst/>
                          <a:latin typeface="Google Sans Text"/>
                        </a:rPr>
                        <a:t>R-squared</a:t>
                      </a:r>
                      <a:endParaRPr lang="en-US" b="0" i="0">
                        <a:solidFill>
                          <a:srgbClr val="1B1C1D"/>
                        </a:solidFill>
                        <a:effectLst/>
                        <a:latin typeface="Google Sans Text"/>
                      </a:endParaRP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1" i="0">
                          <a:solidFill>
                            <a:srgbClr val="1B1C1D"/>
                          </a:solidFill>
                          <a:effectLst/>
                          <a:latin typeface="Google Sans Text"/>
                        </a:rPr>
                        <a:t>Error Reduction over Linear Regression (MAE)</a:t>
                      </a:r>
                      <a:endParaRPr lang="en-US" b="0" i="0">
                        <a:solidFill>
                          <a:srgbClr val="1B1C1D"/>
                        </a:solidFill>
                        <a:effectLst/>
                        <a:latin typeface="Google Sans Text"/>
                      </a:endParaRP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731572327"/>
                  </a:ext>
                </a:extLst>
              </a:tr>
              <a:tr h="0">
                <a:tc>
                  <a:txBody>
                    <a:bodyPr/>
                    <a:lstStyle/>
                    <a:p>
                      <a:pPr rtl="0"/>
                      <a:r>
                        <a:rPr lang="en-US" b="0" i="0">
                          <a:solidFill>
                            <a:srgbClr val="1B1C1D"/>
                          </a:solidFill>
                          <a:effectLst/>
                          <a:latin typeface="Google Sans Text"/>
                        </a:rPr>
                        <a:t>Linear Regression</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20</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30</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0.65</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Baseline</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22429259"/>
                  </a:ext>
                </a:extLst>
              </a:tr>
              <a:tr h="0">
                <a:tc>
                  <a:txBody>
                    <a:bodyPr/>
                    <a:lstStyle/>
                    <a:p>
                      <a:pPr rtl="0"/>
                      <a:r>
                        <a:rPr lang="en-US" b="0" i="0">
                          <a:solidFill>
                            <a:srgbClr val="1B1C1D"/>
                          </a:solidFill>
                          <a:effectLst/>
                          <a:latin typeface="Google Sans Text"/>
                        </a:rPr>
                        <a:t>Random Forest</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15</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22</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0.80</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25%</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492571306"/>
                  </a:ext>
                </a:extLst>
              </a:tr>
              <a:tr h="0">
                <a:tc>
                  <a:txBody>
                    <a:bodyPr/>
                    <a:lstStyle/>
                    <a:p>
                      <a:pPr rtl="0"/>
                      <a:r>
                        <a:rPr lang="en-US" b="0" i="0">
                          <a:solidFill>
                            <a:srgbClr val="1B1C1D"/>
                          </a:solidFill>
                          <a:effectLst/>
                          <a:latin typeface="Google Sans Text"/>
                        </a:rPr>
                        <a:t>XGBoost</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13</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19</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a:solidFill>
                            <a:srgbClr val="1B1C1D"/>
                          </a:solidFill>
                          <a:effectLst/>
                          <a:latin typeface="Google Sans Text"/>
                        </a:rPr>
                        <a:t>0.85</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rtl="0"/>
                      <a:r>
                        <a:rPr lang="en-US" b="0" i="0" dirty="0">
                          <a:solidFill>
                            <a:srgbClr val="1B1C1D"/>
                          </a:solidFill>
                          <a:effectLst/>
                          <a:latin typeface="Google Sans Text"/>
                        </a:rPr>
                        <a:t>35%</a:t>
                      </a:r>
                    </a:p>
                  </a:txBody>
                  <a:tcPr marT="60960" marB="60960"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81592310"/>
                  </a:ext>
                </a:extLst>
              </a:tr>
            </a:tbl>
          </a:graphicData>
        </a:graphic>
      </p:graphicFrame>
    </p:spTree>
    <p:extLst>
      <p:ext uri="{BB962C8B-B14F-4D97-AF65-F5344CB8AC3E}">
        <p14:creationId xmlns:p14="http://schemas.microsoft.com/office/powerpoint/2010/main" val="3748562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CD2D3B-B44B-853A-D4E3-9F693B6CA309}"/>
              </a:ext>
            </a:extLst>
          </p:cNvPr>
          <p:cNvSpPr>
            <a:spLocks noGrp="1"/>
          </p:cNvSpPr>
          <p:nvPr>
            <p:ph idx="1"/>
          </p:nvPr>
        </p:nvSpPr>
        <p:spPr>
          <a:xfrm>
            <a:off x="1474839" y="757084"/>
            <a:ext cx="9580015" cy="4709261"/>
          </a:xfrm>
        </p:spPr>
        <p:txBody>
          <a:bodyPr>
            <a:normAutofit/>
          </a:bodyPr>
          <a:lstStyle/>
          <a:p>
            <a:r>
              <a:rPr lang="en-US" sz="1800" b="1" spc="0" dirty="0">
                <a:effectLst/>
                <a:latin typeface="Times New Roman" panose="02020603050405020304" pitchFamily="18" charset="0"/>
                <a:ea typeface="Cambria" panose="02040503050406030204" pitchFamily="18" charset="0"/>
                <a:cs typeface="Cambria" panose="02040503050406030204" pitchFamily="18" charset="0"/>
              </a:rPr>
              <a:t>CONCLUSION</a:t>
            </a:r>
            <a:r>
              <a:rPr lang="en-US" sz="1800" b="1" spc="-75" dirty="0">
                <a:effectLst/>
                <a:latin typeface="Times New Roman" panose="02020603050405020304" pitchFamily="18" charset="0"/>
                <a:ea typeface="Cambria" panose="02040503050406030204" pitchFamily="18" charset="0"/>
                <a:cs typeface="Cambria" panose="02040503050406030204" pitchFamily="18" charset="0"/>
              </a:rPr>
              <a:t> </a:t>
            </a:r>
            <a:r>
              <a:rPr lang="en-US" sz="1800" b="1" spc="0" dirty="0">
                <a:effectLst/>
                <a:latin typeface="Times New Roman" panose="02020603050405020304" pitchFamily="18" charset="0"/>
                <a:ea typeface="Cambria" panose="02040503050406030204" pitchFamily="18" charset="0"/>
                <a:cs typeface="Cambria" panose="02040503050406030204" pitchFamily="18" charset="0"/>
              </a:rPr>
              <a:t>AND</a:t>
            </a:r>
            <a:r>
              <a:rPr lang="en-US" sz="1800" b="1" spc="-75" dirty="0">
                <a:effectLst/>
                <a:latin typeface="Times New Roman" panose="02020603050405020304" pitchFamily="18" charset="0"/>
                <a:ea typeface="Cambria" panose="02040503050406030204" pitchFamily="18" charset="0"/>
                <a:cs typeface="Cambria" panose="02040503050406030204" pitchFamily="18" charset="0"/>
              </a:rPr>
              <a:t> </a:t>
            </a:r>
            <a:r>
              <a:rPr lang="en-US" sz="1800" b="1" spc="0" dirty="0">
                <a:effectLst/>
                <a:latin typeface="Times New Roman" panose="02020603050405020304" pitchFamily="18" charset="0"/>
                <a:ea typeface="Cambria" panose="02040503050406030204" pitchFamily="18" charset="0"/>
                <a:cs typeface="Cambria" panose="02040503050406030204" pitchFamily="18" charset="0"/>
              </a:rPr>
              <a:t>FUTURE</a:t>
            </a:r>
            <a:r>
              <a:rPr lang="en-US" sz="1800" b="1" spc="-55" dirty="0">
                <a:effectLst/>
                <a:latin typeface="Times New Roman" panose="02020603050405020304" pitchFamily="18" charset="0"/>
                <a:ea typeface="Cambria" panose="02040503050406030204" pitchFamily="18" charset="0"/>
                <a:cs typeface="Cambria" panose="02040503050406030204" pitchFamily="18" charset="0"/>
              </a:rPr>
              <a:t> </a:t>
            </a:r>
            <a:r>
              <a:rPr lang="en-US" sz="1800" b="1" spc="-20" dirty="0">
                <a:effectLst/>
                <a:latin typeface="Times New Roman" panose="02020603050405020304" pitchFamily="18" charset="0"/>
                <a:ea typeface="Cambria" panose="02040503050406030204" pitchFamily="18" charset="0"/>
                <a:cs typeface="Cambria" panose="02040503050406030204" pitchFamily="18" charset="0"/>
              </a:rPr>
              <a:t>WORK</a:t>
            </a:r>
            <a:endParaRPr lang="en-US" sz="1800" b="1" spc="0" dirty="0">
              <a:effectLst/>
              <a:latin typeface="Cambria" panose="02040503050406030204" pitchFamily="18" charset="0"/>
              <a:ea typeface="Cambria" panose="02040503050406030204" pitchFamily="18" charset="0"/>
              <a:cs typeface="Cambria" panose="02040503050406030204" pitchFamily="18" charset="0"/>
            </a:endParaRPr>
          </a:p>
          <a:p>
            <a:pPr algn="just">
              <a:lnSpc>
                <a:spcPct val="100000"/>
              </a:lnSpc>
            </a:pPr>
            <a:r>
              <a:rPr lang="en-US" sz="1800" dirty="0">
                <a:latin typeface="Times New Roman" panose="02020603050405020304" pitchFamily="18" charset="0"/>
                <a:cs typeface="Times New Roman" panose="02020603050405020304" pitchFamily="18" charset="0"/>
              </a:rPr>
              <a:t>The future scope of this project includes enriching the analysis by incorporating key economic indicators such as fuel prices, exchange rates, and GDP to better understand their influence on ticket pricing. Further advancements involve leveraging deep learning models to detect complex, nonlinear patterns in the data, as well as implementing ensemble and stacking techniques to boost prediction accuracy. Integrating weather variables like temperature and precipitation at both departure and arrival points could offer additional insights into pricing dynamics. Finally, transitioning the project to a cloud-based infrastructure will support scalability, allowing for the efficient processing of larger datasets and more resource-intensive computations.</a:t>
            </a:r>
          </a:p>
        </p:txBody>
      </p:sp>
    </p:spTree>
    <p:extLst>
      <p:ext uri="{BB962C8B-B14F-4D97-AF65-F5344CB8AC3E}">
        <p14:creationId xmlns:p14="http://schemas.microsoft.com/office/powerpoint/2010/main" val="406625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C7A4E-6D1C-86D1-F777-B3FA98D2CCE3}"/>
              </a:ext>
            </a:extLst>
          </p:cNvPr>
          <p:cNvSpPr>
            <a:spLocks noGrp="1"/>
          </p:cNvSpPr>
          <p:nvPr>
            <p:ph idx="1"/>
          </p:nvPr>
        </p:nvSpPr>
        <p:spPr>
          <a:xfrm>
            <a:off x="1238865" y="353961"/>
            <a:ext cx="9815989" cy="5112385"/>
          </a:xfrm>
        </p:spPr>
        <p:txBody>
          <a:bodyPr>
            <a:normAutofit/>
          </a:bodyPr>
          <a:lstStyle/>
          <a:p>
            <a:pPr marL="0" marR="0" lvl="0" indent="0">
              <a:buNone/>
              <a:tabLst>
                <a:tab pos="410845" algn="l"/>
              </a:tabLst>
            </a:pPr>
            <a:r>
              <a:rPr lang="en-US" b="1" spc="-10" dirty="0">
                <a:effectLst/>
                <a:latin typeface="Times New Roman" panose="02020603050405020304" pitchFamily="18" charset="0"/>
                <a:ea typeface="Cambria" panose="02040503050406030204" pitchFamily="18" charset="0"/>
                <a:cs typeface="Cambria" panose="02040503050406030204" pitchFamily="18" charset="0"/>
              </a:rPr>
              <a:t>REFERENCES</a:t>
            </a:r>
            <a:endParaRPr lang="en-US" b="1" spc="0" dirty="0">
              <a:effectLst/>
              <a:latin typeface="Cambria" panose="02040503050406030204" pitchFamily="18" charset="0"/>
              <a:ea typeface="Cambria" panose="02040503050406030204" pitchFamily="18" charset="0"/>
              <a:cs typeface="Cambria" panose="02040503050406030204" pitchFamily="18" charset="0"/>
            </a:endParaRPr>
          </a:p>
          <a:p>
            <a:pPr marL="514350" marR="3655695" indent="-285750">
              <a:lnSpc>
                <a:spcPct val="157000"/>
              </a:lnSpc>
              <a:spcBef>
                <a:spcPts val="565"/>
              </a:spcBef>
            </a:pPr>
            <a:r>
              <a:rPr lang="en-US" dirty="0" err="1">
                <a:effectLst/>
                <a:latin typeface="Times New Roman" panose="02020603050405020304" pitchFamily="18" charset="0"/>
                <a:ea typeface="Times New Roman" panose="02020603050405020304" pitchFamily="18" charset="0"/>
              </a:rPr>
              <a:t>EaseMyTrip</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dataset:</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[Dataset</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source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website</a:t>
            </a:r>
            <a:r>
              <a:rPr lang="en-US" spc="-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link]</a:t>
            </a:r>
          </a:p>
          <a:p>
            <a:pPr marL="514350" marR="3655695" indent="-285750">
              <a:lnSpc>
                <a:spcPct val="157000"/>
              </a:lnSpc>
              <a:spcBef>
                <a:spcPts val="565"/>
              </a:spcBef>
            </a:pPr>
            <a:r>
              <a:rPr lang="en-US" dirty="0">
                <a:effectLst/>
                <a:latin typeface="Times New Roman" panose="02020603050405020304" pitchFamily="18" charset="0"/>
                <a:ea typeface="Times New Roman" panose="02020603050405020304" pitchFamily="18" charset="0"/>
              </a:rPr>
              <a:t>Scikit-learn Documentation</a:t>
            </a:r>
          </a:p>
          <a:p>
            <a:pPr marL="457200" marR="5139055">
              <a:lnSpc>
                <a:spcPct val="160000"/>
              </a:lnSpc>
              <a:spcBef>
                <a:spcPts val="30"/>
              </a:spcBef>
            </a:pPr>
            <a:r>
              <a:rPr lang="en-US" dirty="0">
                <a:effectLst/>
                <a:latin typeface="Times New Roman" panose="02020603050405020304" pitchFamily="18" charset="0"/>
                <a:ea typeface="Times New Roman" panose="02020603050405020304" pitchFamily="18" charset="0"/>
              </a:rPr>
              <a:t>Matplotlib</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Documentation </a:t>
            </a:r>
          </a:p>
          <a:p>
            <a:pPr marL="457200" marR="5139055">
              <a:lnSpc>
                <a:spcPct val="160000"/>
              </a:lnSpc>
              <a:spcBef>
                <a:spcPts val="30"/>
              </a:spcBef>
            </a:pPr>
            <a:r>
              <a:rPr lang="en-US" dirty="0">
                <a:effectLst/>
                <a:latin typeface="Times New Roman" panose="02020603050405020304" pitchFamily="18" charset="0"/>
                <a:ea typeface="Times New Roman" panose="02020603050405020304" pitchFamily="18" charset="0"/>
              </a:rPr>
              <a:t>Seaborn Documentation</a:t>
            </a:r>
          </a:p>
          <a:p>
            <a:pPr marL="457200" marR="5139055">
              <a:lnSpc>
                <a:spcPct val="160000"/>
              </a:lnSpc>
              <a:spcBef>
                <a:spcPts val="30"/>
              </a:spcBef>
            </a:pPr>
            <a:r>
              <a:rPr lang="en-US" dirty="0" err="1">
                <a:effectLst/>
                <a:latin typeface="Times New Roman" panose="02020603050405020304" pitchFamily="18" charset="0"/>
                <a:ea typeface="Times New Roman" panose="02020603050405020304" pitchFamily="18" charset="0"/>
              </a:rPr>
              <a:t>XGBoost</a:t>
            </a:r>
            <a:r>
              <a:rPr lang="en-US" dirty="0">
                <a:effectLst/>
                <a:latin typeface="Times New Roman" panose="02020603050405020304" pitchFamily="18" charset="0"/>
                <a:ea typeface="Times New Roman" panose="02020603050405020304" pitchFamily="18" charset="0"/>
              </a:rPr>
              <a:t>  Documentation</a:t>
            </a:r>
          </a:p>
          <a:p>
            <a:endParaRPr lang="en-US" sz="2400" dirty="0"/>
          </a:p>
        </p:txBody>
      </p:sp>
    </p:spTree>
    <p:extLst>
      <p:ext uri="{BB962C8B-B14F-4D97-AF65-F5344CB8AC3E}">
        <p14:creationId xmlns:p14="http://schemas.microsoft.com/office/powerpoint/2010/main" val="3488855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166D0A-70DE-8DC3-0D87-54C9BC5B14E9}"/>
              </a:ext>
            </a:extLst>
          </p:cNvPr>
          <p:cNvSpPr txBox="1"/>
          <p:nvPr/>
        </p:nvSpPr>
        <p:spPr>
          <a:xfrm>
            <a:off x="3893576" y="2674373"/>
            <a:ext cx="4100050"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92053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F6DE3-BCD1-7FF3-39B6-C616D684C4D6}"/>
              </a:ext>
            </a:extLst>
          </p:cNvPr>
          <p:cNvSpPr>
            <a:spLocks noGrp="1"/>
          </p:cNvSpPr>
          <p:nvPr>
            <p:ph idx="1"/>
          </p:nvPr>
        </p:nvSpPr>
        <p:spPr>
          <a:xfrm>
            <a:off x="1504335" y="678426"/>
            <a:ext cx="10068233" cy="4787919"/>
          </a:xfrm>
        </p:spPr>
        <p:txBody>
          <a:bodyPr>
            <a:normAutofit/>
          </a:bodyPr>
          <a:lstStyle/>
          <a:p>
            <a:pPr algn="just"/>
            <a:r>
              <a:rPr lang="en-US" sz="1800" b="1" dirty="0">
                <a:latin typeface="Times New Roman" panose="02020603050405020304" pitchFamily="18" charset="0"/>
                <a:cs typeface="Times New Roman" panose="02020603050405020304" pitchFamily="18" charset="0"/>
              </a:rPr>
              <a:t>Problem Statement: </a:t>
            </a:r>
          </a:p>
          <a:p>
            <a:pPr marL="0" indent="0" algn="just">
              <a:buNone/>
            </a:pPr>
            <a:r>
              <a:rPr lang="en-US" sz="1800" dirty="0">
                <a:latin typeface="Times New Roman" panose="02020603050405020304" pitchFamily="18" charset="0"/>
                <a:cs typeface="Times New Roman" panose="02020603050405020304" pitchFamily="18" charset="0"/>
              </a:rPr>
              <a:t>We humans have had so many significant technical and scientific advancements, but predicting air ticket prices still remains one of the more complex tasks due to the very unstable nature of the factors that influence it. The traditional pricing models often fall short in capturing the Complexities between the demand, other external events, and operational costs. Hence, my research identifies the need for a better and more robust, adaptable prediction model that can identify intricate details of the airline industry. The lack of accurate airfare predictions not only hampers </a:t>
            </a:r>
            <a:r>
              <a:rPr lang="en-US" sz="1800" dirty="0" err="1">
                <a:latin typeface="Times New Roman" panose="02020603050405020304" pitchFamily="18" charset="0"/>
                <a:cs typeface="Times New Roman" panose="02020603050405020304" pitchFamily="18" charset="0"/>
              </a:rPr>
              <a:t>travellers'</a:t>
            </a:r>
            <a:r>
              <a:rPr lang="en-US" sz="1800" dirty="0">
                <a:latin typeface="Times New Roman" panose="02020603050405020304" pitchFamily="18" charset="0"/>
                <a:cs typeface="Times New Roman" panose="02020603050405020304" pitchFamily="18" charset="0"/>
              </a:rPr>
              <a:t> ability to plan cost-effective journeys but also poses challenges for airlines in </a:t>
            </a:r>
            <a:r>
              <a:rPr lang="en-US" sz="1800" dirty="0" err="1">
                <a:latin typeface="Times New Roman" panose="02020603050405020304" pitchFamily="18" charset="0"/>
                <a:cs typeface="Times New Roman" panose="02020603050405020304" pitchFamily="18" charset="0"/>
              </a:rPr>
              <a:t>optimising</a:t>
            </a:r>
            <a:r>
              <a:rPr lang="en-US" sz="1800" dirty="0">
                <a:latin typeface="Times New Roman" panose="02020603050405020304" pitchFamily="18" charset="0"/>
                <a:cs typeface="Times New Roman" panose="02020603050405020304" pitchFamily="18" charset="0"/>
              </a:rPr>
              <a:t> revenue streams. So, by addressing such issues, this study will aim to provide a valuable contribution to the field of air ticket price prediction.</a:t>
            </a:r>
          </a:p>
        </p:txBody>
      </p:sp>
    </p:spTree>
    <p:extLst>
      <p:ext uri="{BB962C8B-B14F-4D97-AF65-F5344CB8AC3E}">
        <p14:creationId xmlns:p14="http://schemas.microsoft.com/office/powerpoint/2010/main" val="559305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A3D4-3E88-1FEF-F814-815EFDDC0C0C}"/>
              </a:ext>
            </a:extLst>
          </p:cNvPr>
          <p:cNvSpPr>
            <a:spLocks noGrp="1"/>
          </p:cNvSpPr>
          <p:nvPr>
            <p:ph type="title"/>
          </p:nvPr>
        </p:nvSpPr>
        <p:spPr>
          <a:xfrm>
            <a:off x="1534696" y="480055"/>
            <a:ext cx="9520158" cy="1049235"/>
          </a:xfrm>
        </p:spPr>
        <p:txBody>
          <a:bodyPr/>
          <a:lstStyle/>
          <a:p>
            <a:r>
              <a:rPr lang="en-US" dirty="0">
                <a:latin typeface="Times New Roman" panose="02020603050405020304" pitchFamily="18" charset="0"/>
                <a:cs typeface="Times New Roman" panose="02020603050405020304" pitchFamily="18" charset="0"/>
              </a:rPr>
              <a:t>DATA COLLECTION</a:t>
            </a:r>
          </a:p>
        </p:txBody>
      </p:sp>
      <p:sp>
        <p:nvSpPr>
          <p:cNvPr id="3" name="Content Placeholder 2">
            <a:extLst>
              <a:ext uri="{FF2B5EF4-FFF2-40B4-BE49-F238E27FC236}">
                <a16:creationId xmlns:a16="http://schemas.microsoft.com/office/drawing/2014/main" id="{559C5776-1476-6E8A-8656-153958DF1028}"/>
              </a:ext>
            </a:extLst>
          </p:cNvPr>
          <p:cNvSpPr>
            <a:spLocks noGrp="1"/>
          </p:cNvSpPr>
          <p:nvPr>
            <p:ph idx="1"/>
          </p:nvPr>
        </p:nvSpPr>
        <p:spPr>
          <a:xfrm>
            <a:off x="1534695" y="1529290"/>
            <a:ext cx="9919885" cy="3937055"/>
          </a:xfrm>
        </p:spPr>
        <p:txBody>
          <a:bodyPr>
            <a:normAutofit fontScale="92500"/>
          </a:bodyPr>
          <a:lstStyle/>
          <a:p>
            <a:pPr algn="just"/>
            <a:r>
              <a:rPr lang="en-US" sz="1800" dirty="0">
                <a:latin typeface="Times New Roman" panose="02020603050405020304" pitchFamily="18" charset="0"/>
                <a:cs typeface="Times New Roman" panose="02020603050405020304" pitchFamily="18" charset="0"/>
              </a:rPr>
              <a:t>Source: Kaggle.com, obtained from the "Ease my Trip" website.</a:t>
            </a:r>
          </a:p>
          <a:p>
            <a:pPr algn="just"/>
            <a:r>
              <a:rPr lang="en-US" sz="1800" dirty="0">
                <a:latin typeface="Times New Roman" panose="02020603050405020304" pitchFamily="18" charset="0"/>
                <a:cs typeface="Times New Roman" panose="02020603050405020304" pitchFamily="18" charset="0"/>
              </a:rPr>
              <a:t>Data Description:</a:t>
            </a:r>
          </a:p>
          <a:p>
            <a:pPr algn="just"/>
            <a:r>
              <a:rPr lang="en-US" sz="1800" dirty="0">
                <a:latin typeface="Times New Roman" panose="02020603050405020304" pitchFamily="18" charset="0"/>
                <a:cs typeface="Times New Roman" panose="02020603050405020304" pitchFamily="18" charset="0"/>
              </a:rPr>
              <a:t>Data </a:t>
            </a:r>
            <a:r>
              <a:rPr lang="en-US" sz="1800">
                <a:latin typeface="Times New Roman" panose="02020603050405020304" pitchFamily="18" charset="0"/>
                <a:cs typeface="Times New Roman" panose="02020603050405020304" pitchFamily="18" charset="0"/>
              </a:rPr>
              <a:t>size (10683,11)</a:t>
            </a: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-Variables: The dataset includes various features such as Airline, departure/arrival city, route, number of stops, duration, departure/arrival time, etc.</a:t>
            </a:r>
          </a:p>
          <a:p>
            <a:pPr algn="just"/>
            <a:r>
              <a:rPr lang="en-US" sz="1800" dirty="0">
                <a:latin typeface="Times New Roman" panose="02020603050405020304" pitchFamily="18" charset="0"/>
                <a:cs typeface="Times New Roman" panose="02020603050405020304" pitchFamily="18" charset="0"/>
              </a:rPr>
              <a:t>-Data Types: All input variables mentioned above are of object data type in the source data.</a:t>
            </a:r>
          </a:p>
          <a:p>
            <a:pPr algn="just"/>
            <a:r>
              <a:rPr lang="en-US" sz="1800" dirty="0">
                <a:latin typeface="Times New Roman" panose="02020603050405020304" pitchFamily="18" charset="0"/>
                <a:cs typeface="Times New Roman" panose="02020603050405020304" pitchFamily="18" charset="0"/>
              </a:rPr>
              <a:t>-Target Variable: The target variable is "price", with a data type of int64.</a:t>
            </a:r>
          </a:p>
          <a:p>
            <a:pPr algn="just"/>
            <a:r>
              <a:rPr lang="en-US" sz="1800" dirty="0">
                <a:latin typeface="Times New Roman" panose="02020603050405020304" pitchFamily="18" charset="0"/>
                <a:cs typeface="Times New Roman" panose="02020603050405020304" pitchFamily="18" charset="0"/>
              </a:rPr>
              <a:t>This comprehensive dataset from Ease My Trip provides a rich source of information for our predictive modeling project, allowing us to explore the relationships between various flight parameters and ticket prices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5920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B2802E-BDCE-78AD-C254-16D9DE584990}"/>
              </a:ext>
            </a:extLst>
          </p:cNvPr>
          <p:cNvSpPr>
            <a:spLocks noGrp="1"/>
          </p:cNvSpPr>
          <p:nvPr>
            <p:ph idx="1"/>
          </p:nvPr>
        </p:nvSpPr>
        <p:spPr>
          <a:xfrm>
            <a:off x="1445342" y="589935"/>
            <a:ext cx="10087897" cy="4876411"/>
          </a:xfrm>
        </p:spPr>
        <p:txBody>
          <a:bodyPr>
            <a:normAutofit fontScale="25000" lnSpcReduction="20000"/>
          </a:bodyPr>
          <a:lstStyle/>
          <a:p>
            <a:pPr marL="0" indent="0" algn="just">
              <a:buNone/>
            </a:pPr>
            <a:r>
              <a:rPr lang="en-US" sz="8000" b="1" dirty="0">
                <a:latin typeface="Times New Roman" panose="02020603050405020304" pitchFamily="18" charset="0"/>
                <a:cs typeface="Times New Roman" panose="02020603050405020304" pitchFamily="18" charset="0"/>
              </a:rPr>
              <a:t>Data Pre-Processing</a:t>
            </a:r>
            <a:endParaRPr lang="en-US" sz="9600" b="1" dirty="0">
              <a:latin typeface="Times New Roman" panose="02020603050405020304" pitchFamily="18" charset="0"/>
              <a:cs typeface="Times New Roman" panose="02020603050405020304" pitchFamily="18" charset="0"/>
            </a:endParaRPr>
          </a:p>
          <a:p>
            <a:pPr algn="just"/>
            <a:r>
              <a:rPr lang="en-US" sz="7200" dirty="0">
                <a:latin typeface="Times New Roman" panose="02020603050405020304" pitchFamily="18" charset="0"/>
                <a:cs typeface="Times New Roman" panose="02020603050405020304" pitchFamily="18" charset="0"/>
              </a:rPr>
              <a:t>Data Cleaning and Preprocessing:</a:t>
            </a:r>
          </a:p>
          <a:p>
            <a:pPr algn="just"/>
            <a:r>
              <a:rPr lang="en-US" sz="7200" dirty="0">
                <a:latin typeface="Times New Roman" panose="02020603050405020304" pitchFamily="18" charset="0"/>
                <a:cs typeface="Times New Roman" panose="02020603050405020304" pitchFamily="18" charset="0"/>
              </a:rPr>
              <a:t>1. Handling Missing Values and Duplicates:</a:t>
            </a:r>
          </a:p>
          <a:p>
            <a:pPr marL="0" indent="0" algn="just">
              <a:buNone/>
            </a:pPr>
            <a:r>
              <a:rPr lang="en-US" sz="7200" dirty="0">
                <a:latin typeface="Times New Roman" panose="02020603050405020304" pitchFamily="18" charset="0"/>
                <a:cs typeface="Times New Roman" panose="02020603050405020304" pitchFamily="18" charset="0"/>
              </a:rPr>
              <a:t>       - Rows containing missing values were dropped using Pandas to ensure data completeness.</a:t>
            </a:r>
          </a:p>
          <a:p>
            <a:pPr marL="0" indent="0" algn="just">
              <a:buNone/>
            </a:pPr>
            <a:r>
              <a:rPr lang="en-US" sz="7200" dirty="0">
                <a:latin typeface="Times New Roman" panose="02020603050405020304" pitchFamily="18" charset="0"/>
                <a:cs typeface="Times New Roman" panose="02020603050405020304" pitchFamily="18" charset="0"/>
              </a:rPr>
              <a:t>       - Duplicate rows were identified and removed, retaining only the first occurrence.</a:t>
            </a:r>
          </a:p>
          <a:p>
            <a:pPr algn="just"/>
            <a:r>
              <a:rPr lang="en-US" sz="7200" dirty="0">
                <a:latin typeface="Times New Roman" panose="02020603050405020304" pitchFamily="18" charset="0"/>
                <a:cs typeface="Times New Roman" panose="02020603050405020304" pitchFamily="18" charset="0"/>
              </a:rPr>
              <a:t>2. Outliers:</a:t>
            </a:r>
          </a:p>
          <a:p>
            <a:pPr marL="0" indent="0" algn="just">
              <a:buNone/>
            </a:pPr>
            <a:r>
              <a:rPr lang="en-US" sz="7200" dirty="0">
                <a:latin typeface="Times New Roman" panose="02020603050405020304" pitchFamily="18" charset="0"/>
                <a:cs typeface="Times New Roman" panose="02020603050405020304" pitchFamily="18" charset="0"/>
              </a:rPr>
              <a:t>      - Outliers in the "price" feature were identified and replaced with median values, ensuring robustness in the dataset.</a:t>
            </a:r>
          </a:p>
          <a:p>
            <a:pPr algn="just"/>
            <a:r>
              <a:rPr lang="en-US" sz="7200" dirty="0">
                <a:latin typeface="Times New Roman" panose="02020603050405020304" pitchFamily="18" charset="0"/>
                <a:cs typeface="Times New Roman" panose="02020603050405020304" pitchFamily="18" charset="0"/>
              </a:rPr>
              <a:t>3. Handling Categorical Data:</a:t>
            </a:r>
          </a:p>
          <a:p>
            <a:pPr marL="0" indent="0" algn="just">
              <a:buNone/>
            </a:pPr>
            <a:r>
              <a:rPr lang="en-US" sz="7200" dirty="0">
                <a:latin typeface="Times New Roman" panose="02020603050405020304" pitchFamily="18" charset="0"/>
                <a:cs typeface="Times New Roman" panose="02020603050405020304" pitchFamily="18" charset="0"/>
              </a:rPr>
              <a:t>       - Nominal categorical data columns were processed using "one-hot encoding", allowing for efficient handling of non-ordinal categorical variables.</a:t>
            </a:r>
          </a:p>
          <a:p>
            <a:pPr marL="0" indent="0" algn="just">
              <a:buNone/>
            </a:pPr>
            <a:r>
              <a:rPr lang="en-US" sz="7200" dirty="0">
                <a:latin typeface="Times New Roman" panose="02020603050405020304" pitchFamily="18" charset="0"/>
                <a:cs typeface="Times New Roman" panose="02020603050405020304" pitchFamily="18" charset="0"/>
              </a:rPr>
              <a:t>       - Ordinal categorical data columns were transformed using "label encoding", facilitating numerical representation while preserving the ordinal relationship between categories</a:t>
            </a:r>
            <a:r>
              <a:rPr lang="en-US" sz="5400" dirty="0">
                <a:latin typeface="Times New Roman" panose="02020603050405020304" pitchFamily="18"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14645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
            <a:extLst>
              <a:ext uri="{FF2B5EF4-FFF2-40B4-BE49-F238E27FC236}">
                <a16:creationId xmlns:a16="http://schemas.microsoft.com/office/drawing/2014/main" id="{28F2A41C-8CFB-960E-705B-1E6516775D9D}"/>
              </a:ext>
            </a:extLst>
          </p:cNvPr>
          <p:cNvPicPr>
            <a:picLocks noGrp="1"/>
          </p:cNvPicPr>
          <p:nvPr>
            <p:ph idx="1"/>
          </p:nvPr>
        </p:nvPicPr>
        <p:blipFill>
          <a:blip r:embed="rId2" cstate="print"/>
          <a:stretch>
            <a:fillRect/>
          </a:stretch>
        </p:blipFill>
        <p:spPr>
          <a:xfrm>
            <a:off x="1586574" y="472461"/>
            <a:ext cx="4986020" cy="5131926"/>
          </a:xfrm>
          <a:prstGeom prst="rect">
            <a:avLst/>
          </a:prstGeom>
        </p:spPr>
      </p:pic>
      <p:pic>
        <p:nvPicPr>
          <p:cNvPr id="5" name="Image 2">
            <a:extLst>
              <a:ext uri="{FF2B5EF4-FFF2-40B4-BE49-F238E27FC236}">
                <a16:creationId xmlns:a16="http://schemas.microsoft.com/office/drawing/2014/main" id="{AA69ACC2-F13D-3016-581B-F6C0C4365044}"/>
              </a:ext>
            </a:extLst>
          </p:cNvPr>
          <p:cNvPicPr>
            <a:picLocks/>
          </p:cNvPicPr>
          <p:nvPr/>
        </p:nvPicPr>
        <p:blipFill>
          <a:blip r:embed="rId3" cstate="print"/>
          <a:stretch>
            <a:fillRect/>
          </a:stretch>
        </p:blipFill>
        <p:spPr>
          <a:xfrm>
            <a:off x="6847635" y="472461"/>
            <a:ext cx="4986020" cy="5131926"/>
          </a:xfrm>
          <a:prstGeom prst="rect">
            <a:avLst/>
          </a:prstGeom>
        </p:spPr>
      </p:pic>
    </p:spTree>
    <p:extLst>
      <p:ext uri="{BB962C8B-B14F-4D97-AF65-F5344CB8AC3E}">
        <p14:creationId xmlns:p14="http://schemas.microsoft.com/office/powerpoint/2010/main" val="239412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Image 3">
            <a:extLst>
              <a:ext uri="{FF2B5EF4-FFF2-40B4-BE49-F238E27FC236}">
                <a16:creationId xmlns:a16="http://schemas.microsoft.com/office/drawing/2014/main" id="{E81C41BE-3821-3348-56E1-7953DECBF9E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91" y="1107869"/>
            <a:ext cx="5642129" cy="4791486"/>
          </a:xfrm>
          <a:prstGeom prst="rect">
            <a:avLst/>
          </a:prstGeom>
          <a:noFill/>
          <a:extLst>
            <a:ext uri="{909E8E84-426E-40DD-AFC4-6F175D3DCCD1}">
              <a14:hiddenFill xmlns:a14="http://schemas.microsoft.com/office/drawing/2010/main">
                <a:solidFill>
                  <a:srgbClr val="FFFFFF"/>
                </a:solidFill>
              </a14:hiddenFill>
            </a:ext>
          </a:extLst>
        </p:spPr>
      </p:pic>
      <p:pic>
        <p:nvPicPr>
          <p:cNvPr id="2053" name="Image 4">
            <a:extLst>
              <a:ext uri="{FF2B5EF4-FFF2-40B4-BE49-F238E27FC236}">
                <a16:creationId xmlns:a16="http://schemas.microsoft.com/office/drawing/2014/main" id="{95B85735-4BD2-4B54-EB53-9A17713DEA99}"/>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5238" y="1107869"/>
            <a:ext cx="5642129" cy="47914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DA3671A4-96FE-A002-C985-4E1819A80F2F}"/>
              </a:ext>
            </a:extLst>
          </p:cNvPr>
          <p:cNvSpPr>
            <a:spLocks noChangeArrowheads="1"/>
          </p:cNvSpPr>
          <p:nvPr/>
        </p:nvSpPr>
        <p:spPr bwMode="auto">
          <a:xfrm>
            <a:off x="0" y="4603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9E68836-1E61-33D4-9C94-CF08C2C8C000}"/>
              </a:ext>
            </a:extLst>
          </p:cNvPr>
          <p:cNvSpPr txBox="1"/>
          <p:nvPr/>
        </p:nvSpPr>
        <p:spPr>
          <a:xfrm>
            <a:off x="462117" y="226150"/>
            <a:ext cx="10766322" cy="646331"/>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Airline</a:t>
            </a:r>
            <a:r>
              <a:rPr lang="en-US" sz="1800" b="1" spc="1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vs</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Price: </a:t>
            </a:r>
            <a:r>
              <a:rPr lang="en-US" sz="1800" dirty="0">
                <a:effectLst/>
                <a:latin typeface="Times New Roman" panose="02020603050405020304" pitchFamily="18" charset="0"/>
                <a:ea typeface="Times New Roman" panose="02020603050405020304" pitchFamily="18" charset="0"/>
              </a:rPr>
              <a:t>Jet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Airways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median</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boxplot</a:t>
            </a:r>
            <a:r>
              <a:rPr lang="en-US" sz="1800" spc="1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visualizes</a:t>
            </a:r>
            <a:r>
              <a:rPr lang="en-US" sz="1800" spc="10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1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among different airlines</a:t>
            </a:r>
            <a:endParaRPr lang="en-US" dirty="0"/>
          </a:p>
        </p:txBody>
      </p:sp>
    </p:spTree>
    <p:extLst>
      <p:ext uri="{BB962C8B-B14F-4D97-AF65-F5344CB8AC3E}">
        <p14:creationId xmlns:p14="http://schemas.microsoft.com/office/powerpoint/2010/main" val="110644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5">
            <a:extLst>
              <a:ext uri="{FF2B5EF4-FFF2-40B4-BE49-F238E27FC236}">
                <a16:creationId xmlns:a16="http://schemas.microsoft.com/office/drawing/2014/main" id="{ECEFA001-FBAE-7B4C-7C58-2AE45F7120E2}"/>
              </a:ext>
            </a:extLst>
          </p:cNvPr>
          <p:cNvPicPr>
            <a:picLocks/>
          </p:cNvPicPr>
          <p:nvPr/>
        </p:nvPicPr>
        <p:blipFill>
          <a:blip r:embed="rId2" cstate="print"/>
          <a:stretch>
            <a:fillRect/>
          </a:stretch>
        </p:blipFill>
        <p:spPr>
          <a:xfrm>
            <a:off x="147484" y="784439"/>
            <a:ext cx="5840238" cy="5046090"/>
          </a:xfrm>
          <a:prstGeom prst="rect">
            <a:avLst/>
          </a:prstGeom>
        </p:spPr>
      </p:pic>
      <p:pic>
        <p:nvPicPr>
          <p:cNvPr id="5" name="Image 6">
            <a:extLst>
              <a:ext uri="{FF2B5EF4-FFF2-40B4-BE49-F238E27FC236}">
                <a16:creationId xmlns:a16="http://schemas.microsoft.com/office/drawing/2014/main" id="{C80674E2-B2DA-8BFD-4371-541AF0A2F144}"/>
              </a:ext>
            </a:extLst>
          </p:cNvPr>
          <p:cNvPicPr>
            <a:picLocks/>
          </p:cNvPicPr>
          <p:nvPr/>
        </p:nvPicPr>
        <p:blipFill>
          <a:blip r:embed="rId3" cstate="print"/>
          <a:stretch>
            <a:fillRect/>
          </a:stretch>
        </p:blipFill>
        <p:spPr>
          <a:xfrm>
            <a:off x="6204280" y="784439"/>
            <a:ext cx="5882005" cy="5046090"/>
          </a:xfrm>
          <a:prstGeom prst="rect">
            <a:avLst/>
          </a:prstGeom>
        </p:spPr>
      </p:pic>
      <p:sp>
        <p:nvSpPr>
          <p:cNvPr id="6" name="TextBox 5">
            <a:extLst>
              <a:ext uri="{FF2B5EF4-FFF2-40B4-BE49-F238E27FC236}">
                <a16:creationId xmlns:a16="http://schemas.microsoft.com/office/drawing/2014/main" id="{1629F987-5098-D81E-FC58-692416D85A11}"/>
              </a:ext>
            </a:extLst>
          </p:cNvPr>
          <p:cNvSpPr txBox="1"/>
          <p:nvPr/>
        </p:nvSpPr>
        <p:spPr>
          <a:xfrm>
            <a:off x="452283" y="104141"/>
            <a:ext cx="10913807" cy="923330"/>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Total</a:t>
            </a:r>
            <a:r>
              <a:rPr lang="en-US" sz="1800" b="1" spc="2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Stops</a:t>
            </a:r>
            <a:r>
              <a:rPr lang="en-US" sz="1800" b="1" spc="2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vs</a:t>
            </a:r>
            <a:r>
              <a:rPr lang="en-US" sz="1800" b="1" spc="19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Price:</a:t>
            </a:r>
            <a:r>
              <a:rPr lang="en-US" sz="1800" b="1"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Median</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increases</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higher</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number</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1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stops,</a:t>
            </a:r>
            <a:r>
              <a:rPr lang="en-US" sz="1800" spc="185" dirty="0">
                <a:effectLst/>
                <a:latin typeface="Times New Roman" panose="02020603050405020304" pitchFamily="18" charset="0"/>
                <a:ea typeface="Times New Roman" panose="02020603050405020304" pitchFamily="18" charset="0"/>
              </a:rPr>
              <a:t> as </a:t>
            </a:r>
            <a:r>
              <a:rPr lang="en-US" sz="1800" dirty="0">
                <a:effectLst/>
                <a:latin typeface="Times New Roman" panose="02020603050405020304" pitchFamily="18" charset="0"/>
                <a:ea typeface="Times New Roman" panose="02020603050405020304" pitchFamily="18" charset="0"/>
              </a:rPr>
              <a:t>demonstrated</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1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count plot and boxplot.</a:t>
            </a:r>
          </a:p>
          <a:p>
            <a:endParaRPr lang="en-US" dirty="0"/>
          </a:p>
        </p:txBody>
      </p:sp>
    </p:spTree>
    <p:extLst>
      <p:ext uri="{BB962C8B-B14F-4D97-AF65-F5344CB8AC3E}">
        <p14:creationId xmlns:p14="http://schemas.microsoft.com/office/powerpoint/2010/main" val="1913360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5DF48-5311-3630-5E88-EF13AB257ECE}"/>
              </a:ext>
            </a:extLst>
          </p:cNvPr>
          <p:cNvSpPr>
            <a:spLocks noGrp="1"/>
          </p:cNvSpPr>
          <p:nvPr>
            <p:ph type="title"/>
          </p:nvPr>
        </p:nvSpPr>
        <p:spPr>
          <a:xfrm>
            <a:off x="550606" y="127837"/>
            <a:ext cx="11061291" cy="1037288"/>
          </a:xfrm>
        </p:spPr>
        <p:txBody>
          <a:bodyPr>
            <a:normAutofit fontScale="90000"/>
          </a:bodyPr>
          <a:lstStyle/>
          <a:p>
            <a:r>
              <a:rPr lang="en-US" sz="1800" b="1" dirty="0">
                <a:effectLst/>
                <a:latin typeface="Times New Roman" panose="02020603050405020304" pitchFamily="18" charset="0"/>
                <a:ea typeface="Times New Roman" panose="02020603050405020304" pitchFamily="18" charset="0"/>
              </a:rPr>
              <a:t>Departure</a:t>
            </a:r>
            <a:r>
              <a:rPr lang="en-US" sz="1800" b="1" spc="-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City</a:t>
            </a:r>
            <a:r>
              <a:rPr lang="en-US" sz="1800" b="1" spc="-7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vs</a:t>
            </a:r>
            <a:r>
              <a:rPr lang="en-US" sz="1800" b="1" spc="-4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Price:</a:t>
            </a:r>
            <a:r>
              <a:rPr lang="en-US" sz="1800" b="1"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Bengaluru</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(Bangalore)</a:t>
            </a:r>
            <a:r>
              <a:rPr lang="en-US" sz="1800" spc="-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flight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count.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boxplot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shows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 variations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among</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departure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cities.</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Cochin</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has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highest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flight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count.</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boxplot</a:t>
            </a:r>
            <a:r>
              <a:rPr lang="en-US" sz="1800" spc="-6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reveals</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price</a:t>
            </a:r>
            <a:r>
              <a:rPr lang="en-US" sz="1800" spc="-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distribution across destination cities.</a:t>
            </a:r>
            <a:br>
              <a:rPr lang="en-US" sz="1800" dirty="0">
                <a:effectLst/>
                <a:latin typeface="Times New Roman" panose="02020603050405020304" pitchFamily="18" charset="0"/>
                <a:ea typeface="Times New Roman" panose="02020603050405020304" pitchFamily="18" charset="0"/>
              </a:rPr>
            </a:br>
            <a:endParaRPr lang="en-US" dirty="0"/>
          </a:p>
        </p:txBody>
      </p:sp>
      <p:pic>
        <p:nvPicPr>
          <p:cNvPr id="4" name="Image 7">
            <a:extLst>
              <a:ext uri="{FF2B5EF4-FFF2-40B4-BE49-F238E27FC236}">
                <a16:creationId xmlns:a16="http://schemas.microsoft.com/office/drawing/2014/main" id="{BF3C540B-7E33-4091-FD37-85F321C8C190}"/>
              </a:ext>
            </a:extLst>
          </p:cNvPr>
          <p:cNvPicPr>
            <a:picLocks/>
          </p:cNvPicPr>
          <p:nvPr/>
        </p:nvPicPr>
        <p:blipFill>
          <a:blip r:embed="rId2" cstate="print"/>
          <a:stretch>
            <a:fillRect/>
          </a:stretch>
        </p:blipFill>
        <p:spPr>
          <a:xfrm>
            <a:off x="196850" y="1033779"/>
            <a:ext cx="5801996" cy="4659097"/>
          </a:xfrm>
          <a:prstGeom prst="rect">
            <a:avLst/>
          </a:prstGeom>
        </p:spPr>
      </p:pic>
      <p:pic>
        <p:nvPicPr>
          <p:cNvPr id="5" name="Image 8">
            <a:extLst>
              <a:ext uri="{FF2B5EF4-FFF2-40B4-BE49-F238E27FC236}">
                <a16:creationId xmlns:a16="http://schemas.microsoft.com/office/drawing/2014/main" id="{81210C51-C06B-57D1-B372-9C5472EA3CF4}"/>
              </a:ext>
            </a:extLst>
          </p:cNvPr>
          <p:cNvPicPr>
            <a:picLocks/>
          </p:cNvPicPr>
          <p:nvPr/>
        </p:nvPicPr>
        <p:blipFill>
          <a:blip r:embed="rId3" cstate="print"/>
          <a:stretch>
            <a:fillRect/>
          </a:stretch>
        </p:blipFill>
        <p:spPr>
          <a:xfrm>
            <a:off x="6193155" y="1033778"/>
            <a:ext cx="5801995" cy="4659097"/>
          </a:xfrm>
          <a:prstGeom prst="rect">
            <a:avLst/>
          </a:prstGeom>
        </p:spPr>
      </p:pic>
    </p:spTree>
    <p:extLst>
      <p:ext uri="{BB962C8B-B14F-4D97-AF65-F5344CB8AC3E}">
        <p14:creationId xmlns:p14="http://schemas.microsoft.com/office/powerpoint/2010/main" val="5008560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700</TotalTime>
  <Words>1623</Words>
  <Application>Microsoft Office PowerPoint</Application>
  <PresentationFormat>Widescreen</PresentationFormat>
  <Paragraphs>128</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Cambria</vt:lpstr>
      <vt:lpstr>Courier New</vt:lpstr>
      <vt:lpstr>Google Sans Text</vt:lpstr>
      <vt:lpstr>Palatino Linotype</vt:lpstr>
      <vt:lpstr>Symbol</vt:lpstr>
      <vt:lpstr>Times New Roman</vt:lpstr>
      <vt:lpstr>Wingdings</vt:lpstr>
      <vt:lpstr>Gallery</vt:lpstr>
      <vt:lpstr>FLIGHT AIR PRICE PREDICTION </vt:lpstr>
      <vt:lpstr>PowerPoint Presentation</vt:lpstr>
      <vt:lpstr>PowerPoint Presentation</vt:lpstr>
      <vt:lpstr>DATA COLLECTION</vt:lpstr>
      <vt:lpstr>PowerPoint Presentation</vt:lpstr>
      <vt:lpstr>PowerPoint Presentation</vt:lpstr>
      <vt:lpstr>PowerPoint Presentation</vt:lpstr>
      <vt:lpstr>PowerPoint Presentation</vt:lpstr>
      <vt:lpstr>Departure City vs Price: Bengaluru (Bangalore) has the highest flight count. The boxplot shows price variations among departure cities. Cochin has the highest flight count. The boxplot reveals price distribution across destination cities. </vt:lpstr>
      <vt:lpstr>PowerPoint Presentation</vt:lpstr>
      <vt:lpstr>Feature selection:  Mutual information scores reveal feature importance. High scores, like Route2 and Duration, indicate strong relationships with the target variable. Mutual Information is performed to identify the most important features for predicting flight ticket prices. Correlation analysis is also conducted to identify relationships between features. </vt:lpstr>
      <vt:lpstr>PowerPoint Presentation</vt:lpstr>
      <vt:lpstr>PowerPoint Presentation</vt:lpstr>
      <vt:lpstr>Logistic Regression: Score: 7.3% Performance: R2 score of 27.8%, MAE of 2543.11, RMSE of 3365.75. Insight: Limited performance indicating model may not be suitable for this regression task. </vt:lpstr>
      <vt:lpstr>KNeighbors Regressor: Score: 76.7% Performance: R2 score of 64.9%, MAE of 1617.96, RMSE of 2344.24. Insight: Moderate performance, capturing some relationship but with higher errors compared to Random Forest. </vt:lpstr>
      <vt:lpstr>Decision Tree Regressor: Score: 96.1% Performance: R2 score of 70.9%, MAE of 1212.25, RMSE of 2135.89. Insight: High training score with decent R2 score, indicating potential overfitting. </vt:lpstr>
      <vt:lpstr>Gradient Boosting Regressor: Score: 77.8% Performance: R2 score of 77.2%, MAE of 1416.10, RMSE of 1889.86. Insight: Similar performance to Random Forest, capturing complex relationships with lower errors. </vt:lpstr>
      <vt:lpstr>PowerPoint Presentation</vt:lpstr>
      <vt:lpstr>PowerPoint Presentation</vt:lpstr>
      <vt:lpstr>PowerPoint Presentation</vt:lpstr>
      <vt:lpstr>Results and Analysis :  This research compared different regression models for predicting air ticket prices. Random Forest initially showed an R-squared score of 81%, which improved to 83.10% after fine-tuning its parameters. However, XGBoost outperformed Random Forest with an R-squared score of 85.36%. This comparison underscores the significance of selecting the appropriate model and carefully adjusting its parameters to achieve a more accurate and optimized system for predicting airline ticket prices.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Aasritha B</dc:creator>
  <cp:lastModifiedBy>shanker nayak</cp:lastModifiedBy>
  <cp:revision>4</cp:revision>
  <dcterms:created xsi:type="dcterms:W3CDTF">2025-04-30T01:38:41Z</dcterms:created>
  <dcterms:modified xsi:type="dcterms:W3CDTF">2025-05-02T00:10:13Z</dcterms:modified>
</cp:coreProperties>
</file>