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66" r:id="rId6"/>
    <p:sldId id="267" r:id="rId7"/>
    <p:sldId id="278" r:id="rId8"/>
    <p:sldId id="279" r:id="rId9"/>
    <p:sldId id="280" r:id="rId10"/>
    <p:sldId id="283" r:id="rId11"/>
    <p:sldId id="282" r:id="rId12"/>
    <p:sldId id="28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48" y="7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00" y="2384884"/>
            <a:ext cx="12000656" cy="2088232"/>
          </a:xfrm>
        </p:spPr>
        <p:txBody>
          <a:bodyPr>
            <a:normAutofit/>
          </a:bodyPr>
          <a:lstStyle/>
          <a:p>
            <a:r>
              <a:rPr lang="en-US" sz="4000" b="1" dirty="0"/>
              <a:t>Predictive Modeling and Analysis of Airfare trends &amp; Ticket Pricing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99859"/>
            <a:ext cx="9289032" cy="93630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SofiaPro"/>
              </a:rPr>
              <a:t>LEARNBAY DATA SCIENCE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SofiaPro"/>
              </a:rPr>
              <a:t>Batch - LB_DSC_10thMarch_WKDY_MR_2023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9594-7926-866F-BE65-D85F170DF6B4}"/>
              </a:ext>
            </a:extLst>
          </p:cNvPr>
          <p:cNvSpPr txBox="1"/>
          <p:nvPr/>
        </p:nvSpPr>
        <p:spPr>
          <a:xfrm>
            <a:off x="8904312" y="5266725"/>
            <a:ext cx="32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BY: Shankha Chattopadhyay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9ABAB-B8D4-D25D-BEF2-34916F16C664}"/>
              </a:ext>
            </a:extLst>
          </p:cNvPr>
          <p:cNvSpPr txBox="1"/>
          <p:nvPr/>
        </p:nvSpPr>
        <p:spPr>
          <a:xfrm>
            <a:off x="10391800" y="566683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Date: 27-07-2024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620688"/>
            <a:ext cx="7848872" cy="1261492"/>
          </a:xfrm>
        </p:spPr>
        <p:txBody>
          <a:bodyPr>
            <a:normAutofit/>
          </a:bodyPr>
          <a:lstStyle/>
          <a:p>
            <a:r>
              <a:rPr lang="en-IN" sz="4400" b="1" dirty="0"/>
              <a:t>Model Evaluation</a:t>
            </a:r>
            <a:endParaRPr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5ED016-72F0-8BBC-7D8F-F02169C5DC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63352" y="2421276"/>
            <a:ext cx="114224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Metrics used: Root Mean Squared Error (RMSE), Mean Absolute Percentage Error (MAPE), R-squared (R²).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 results for both training and testing datasets for each model. </a:t>
            </a:r>
          </a:p>
        </p:txBody>
      </p:sp>
    </p:spTree>
    <p:extLst>
      <p:ext uri="{BB962C8B-B14F-4D97-AF65-F5344CB8AC3E}">
        <p14:creationId xmlns:p14="http://schemas.microsoft.com/office/powerpoint/2010/main" val="249406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177" y="-171400"/>
            <a:ext cx="7848872" cy="901452"/>
          </a:xfrm>
        </p:spPr>
        <p:txBody>
          <a:bodyPr>
            <a:normAutofit/>
          </a:bodyPr>
          <a:lstStyle/>
          <a:p>
            <a:r>
              <a:rPr lang="en-IN" sz="4400" b="1" dirty="0"/>
              <a:t>Best Performing Model</a:t>
            </a:r>
            <a:endParaRPr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5ED016-72F0-8BBC-7D8F-F02169C5DC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23392" y="1052736"/>
            <a:ext cx="1142244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Random Forest Regressor: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Training RMSE: 644.76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Test RMSE: 1504.35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R-squared (Test): 0.8910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err="1"/>
              <a:t>XGBoost</a:t>
            </a:r>
            <a:r>
              <a:rPr lang="en-IN" sz="2800" b="1" dirty="0"/>
              <a:t> Regressor: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Training RMSE: 1225.19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Test RMSE: 1527.97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R-squared (Test): 0.8876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Best Performing Models:</a:t>
            </a:r>
            <a:r>
              <a:rPr lang="en-IN" sz="2800" dirty="0"/>
              <a:t> Random Forest Regressor and </a:t>
            </a:r>
            <a:r>
              <a:rPr lang="en-IN" sz="2800" dirty="0" err="1"/>
              <a:t>XGBoost</a:t>
            </a:r>
            <a:r>
              <a:rPr lang="en-IN" sz="2800" dirty="0"/>
              <a:t>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0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802604"/>
            <a:ext cx="7848872" cy="1261492"/>
          </a:xfrm>
        </p:spPr>
        <p:txBody>
          <a:bodyPr>
            <a:normAutofit/>
          </a:bodyPr>
          <a:lstStyle/>
          <a:p>
            <a:r>
              <a:rPr lang="en-IN" sz="4400" b="1" dirty="0"/>
              <a:t>Conclusion &amp; Future Work</a:t>
            </a:r>
            <a:endParaRPr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7689D9-E19D-CBA7-187E-50BE49274E9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07368" y="2060848"/>
            <a:ext cx="115932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Discuss how the model can be utilized by airlines and passengers.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potential improvements, such as incorporating additional features or using advanced machine learning techniques. </a:t>
            </a:r>
          </a:p>
        </p:txBody>
      </p:sp>
    </p:spTree>
    <p:extLst>
      <p:ext uri="{BB962C8B-B14F-4D97-AF65-F5344CB8AC3E}">
        <p14:creationId xmlns:p14="http://schemas.microsoft.com/office/powerpoint/2010/main" val="146178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D11C-CD7C-A769-CFAE-8A55B196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2564904"/>
            <a:ext cx="9144000" cy="1143000"/>
          </a:xfrm>
        </p:spPr>
        <p:txBody>
          <a:bodyPr/>
          <a:lstStyle/>
          <a:p>
            <a:r>
              <a:rPr lang="en-IN" dirty="0"/>
              <a:t>				Thankyou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2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CEA97A1C-8B53-E401-6019-E1DF9DF560D8}"/>
              </a:ext>
            </a:extLst>
          </p:cNvPr>
          <p:cNvSpPr txBox="1">
            <a:spLocks/>
          </p:cNvSpPr>
          <p:nvPr/>
        </p:nvSpPr>
        <p:spPr>
          <a:xfrm>
            <a:off x="426334" y="4186682"/>
            <a:ext cx="6948129" cy="197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35766B-71CB-11BD-3575-DFA17ADE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7" y="343571"/>
            <a:ext cx="11625300" cy="1846658"/>
          </a:xfrm>
        </p:spPr>
        <p:txBody>
          <a:bodyPr/>
          <a:lstStyle/>
          <a:p>
            <a:r>
              <a:rPr lang="en-IN" dirty="0"/>
              <a:t>				</a:t>
            </a:r>
            <a:r>
              <a:rPr lang="en-IN" sz="4400" dirty="0"/>
              <a:t>Introduction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537A7C3-F314-B557-B2AE-3C4AC25D9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156" y="2599610"/>
            <a:ext cx="1117449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Flight ticket prices can vary unpredictably.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scientists can predict prices with the right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includes flight ticket prices from March to June 2019.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9A04-BCB7-BB80-8B0B-0EF575A9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88" y="1124744"/>
            <a:ext cx="11017224" cy="52565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u="sng" dirty="0"/>
              <a:t>Problem </a:t>
            </a:r>
            <a:r>
              <a:rPr lang="en-US" sz="3200" b="1" u="sng" dirty="0" err="1"/>
              <a:t>Statement:</a:t>
            </a:r>
            <a:r>
              <a:rPr lang="en-US" sz="2400" dirty="0" err="1"/>
              <a:t>The</a:t>
            </a:r>
            <a:r>
              <a:rPr lang="en-US" sz="2400" dirty="0"/>
              <a:t> aviation industry in India is witnessing rapid growth, with multiple airlines operating flights across various cities. however the prices of air tickets are highly dynamic influenced by a multitude of factors such as demand timing airline reputation and more. For both airlines and passengers predicting these prices with accuracy is crucial for maximizing revenue and ensuring affordability.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projects into develop a robust mission learning model that accurately predicts the air tickets prices for flights within India by </a:t>
            </a:r>
            <a:r>
              <a:rPr lang="en-US" sz="2400" dirty="0" err="1"/>
              <a:t>analysing</a:t>
            </a:r>
            <a:r>
              <a:rPr lang="en-US" sz="2400" dirty="0"/>
              <a:t> data from different airlines and flight between various cities with the model will identify factors affecting ticket pricing and provide insights to enhance making processes for stockholders.</a:t>
            </a:r>
          </a:p>
          <a:p>
            <a:pPr algn="l" fontAlgn="base"/>
            <a:r>
              <a:rPr lang="en-US" sz="2800" b="1" i="0" u="sng" dirty="0">
                <a:solidFill>
                  <a:srgbClr val="9AA0A6"/>
                </a:solidFill>
                <a:effectLst/>
                <a:latin typeface="Inter"/>
              </a:rPr>
              <a:t>FEATURES</a:t>
            </a:r>
            <a:r>
              <a:rPr lang="en-US" sz="2800" b="1" i="0" dirty="0">
                <a:solidFill>
                  <a:srgbClr val="9AA0A6"/>
                </a:solidFill>
                <a:effectLst/>
                <a:latin typeface="Inter"/>
              </a:rPr>
              <a:t>: </a:t>
            </a:r>
            <a:r>
              <a:rPr lang="en-US" sz="2400" b="0" i="0" dirty="0" err="1">
                <a:solidFill>
                  <a:srgbClr val="9AA0A6"/>
                </a:solidFill>
                <a:effectLst/>
                <a:latin typeface="Inter"/>
              </a:rPr>
              <a:t>AirlineSource</a:t>
            </a:r>
            <a:r>
              <a:rPr lang="en-US" sz="2400" dirty="0">
                <a:solidFill>
                  <a:srgbClr val="9AA0A6"/>
                </a:solidFill>
                <a:latin typeface="Inter"/>
              </a:rPr>
              <a:t>, </a:t>
            </a:r>
            <a:r>
              <a:rPr lang="en-IN" sz="2400" b="0" i="0" dirty="0" err="1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Date_of_Journey</a:t>
            </a:r>
            <a:r>
              <a:rPr lang="en-US" sz="2400" dirty="0">
                <a:solidFill>
                  <a:srgbClr val="9AA0A6"/>
                </a:solidFill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Source</a:t>
            </a:r>
            <a:r>
              <a:rPr lang="en-US" sz="2400" dirty="0">
                <a:solidFill>
                  <a:srgbClr val="9AA0A6"/>
                </a:solidFill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Destination</a:t>
            </a:r>
            <a:r>
              <a:rPr lang="en-US" sz="2400" dirty="0">
                <a:solidFill>
                  <a:srgbClr val="9AA0A6"/>
                </a:solidFill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Route</a:t>
            </a:r>
            <a:r>
              <a:rPr lang="en-US" sz="2400" dirty="0">
                <a:solidFill>
                  <a:srgbClr val="9AA0A6"/>
                </a:solidFill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 err="1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Dep_Time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 err="1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Arrival_Time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, Duration, </a:t>
            </a:r>
            <a:r>
              <a:rPr lang="en-IN" sz="2400" b="0" i="0" dirty="0" err="1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Total_Stops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, </a:t>
            </a:r>
            <a:r>
              <a:rPr lang="en-IN" sz="2400" b="0" i="0" dirty="0" err="1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Additional_Info</a:t>
            </a:r>
            <a:r>
              <a:rPr lang="en-IN" sz="2400" b="0" i="0" dirty="0">
                <a:solidFill>
                  <a:srgbClr val="9AA0A6"/>
                </a:solidFill>
                <a:effectLst/>
                <a:highlight>
                  <a:srgbClr val="1C1D20"/>
                </a:highlight>
                <a:latin typeface="Inter"/>
              </a:rPr>
              <a:t>, Price.</a:t>
            </a:r>
            <a:endParaRPr lang="en-US" sz="2400" b="0" i="0" dirty="0">
              <a:solidFill>
                <a:srgbClr val="9AA0A6"/>
              </a:solidFill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D6DF2A-B257-E014-B73B-E6D98CE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-109872"/>
            <a:ext cx="6336704" cy="1173088"/>
          </a:xfrm>
        </p:spPr>
        <p:txBody>
          <a:bodyPr/>
          <a:lstStyle/>
          <a:p>
            <a:r>
              <a:rPr lang="en-US" sz="3600" b="1" dirty="0"/>
              <a:t>Dataset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85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39A-BB86-7569-0B95-30BD634E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340768"/>
            <a:ext cx="11377264" cy="476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Shape of Data: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Training Data: (10,683, 11)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BEF70-BF4D-5F07-D959-840A9630B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19536" y="260648"/>
            <a:ext cx="784931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Exploration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8069A-4767-427E-173C-7D9FB4E32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20600"/>
          <a:stretch/>
        </p:blipFill>
        <p:spPr>
          <a:xfrm>
            <a:off x="1343472" y="2503245"/>
            <a:ext cx="10608840" cy="40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-171400"/>
            <a:ext cx="8496944" cy="1440160"/>
          </a:xfrm>
        </p:spPr>
        <p:txBody>
          <a:bodyPr>
            <a:normAutofit/>
          </a:bodyPr>
          <a:lstStyle/>
          <a:p>
            <a:r>
              <a:rPr lang="en-IN" sz="4000" b="1" dirty="0"/>
              <a:t>Data Preprocessing</a:t>
            </a:r>
            <a:endParaRPr sz="4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74305F-C197-C132-FA00-8EFD02EF0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96688" y="1597729"/>
            <a:ext cx="1199937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Duplicates: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duplicate rows to ensure data quality.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Dropped rows with missing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day and month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Date_of_Journey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hour and minute.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total minutes.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Mapped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Total_Stops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numerical values.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648" y="836712"/>
            <a:ext cx="6120680" cy="784820"/>
          </a:xfrm>
        </p:spPr>
        <p:txBody>
          <a:bodyPr>
            <a:noAutofit/>
          </a:bodyPr>
          <a:lstStyle/>
          <a:p>
            <a:r>
              <a:rPr lang="en-IN" sz="4400" b="1" dirty="0"/>
              <a:t>Outlier Detection</a:t>
            </a:r>
            <a:endParaRPr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B3634-1BE1-E45D-2679-FA620DA9D1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3396" y="2132856"/>
            <a:ext cx="1022520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used: Interquartile Range (IQR).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and treated outliers in features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Total_Stops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044997-056B-03A7-7B88-5342B66AA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91544" y="260648"/>
            <a:ext cx="80884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Visualization &amp;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5C86B3-FF2A-4279-7A5A-95433AA6E5B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67408" y="1676420"/>
            <a:ext cx="978705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Counts: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Month-wise and airline-wise flight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Distributions: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Airlines.</a:t>
            </a: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Additional Information.</a:t>
            </a: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distribution histogram.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Correlations: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Duration.</a:t>
            </a: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Total Stops.</a:t>
            </a:r>
          </a:p>
          <a:p>
            <a:pPr marL="36576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by Month of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564" y="-10058"/>
            <a:ext cx="7848872" cy="1261492"/>
          </a:xfrm>
        </p:spPr>
        <p:txBody>
          <a:bodyPr>
            <a:normAutofit/>
          </a:bodyPr>
          <a:lstStyle/>
          <a:p>
            <a:r>
              <a:rPr lang="en-IN" sz="4400" b="1" dirty="0"/>
              <a:t>Feature Engineering</a:t>
            </a:r>
            <a:endParaRPr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19433E-8B71-D9EC-BF90-6944A98031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18184" y="1988840"/>
            <a:ext cx="115824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the data into categorical and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categorical features using Label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categorical and numerical features into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final_data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1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620688"/>
            <a:ext cx="7848872" cy="1261492"/>
          </a:xfrm>
        </p:spPr>
        <p:txBody>
          <a:bodyPr>
            <a:normAutofit/>
          </a:bodyPr>
          <a:lstStyle/>
          <a:p>
            <a:r>
              <a:rPr lang="en-IN" sz="4400" b="1" dirty="0"/>
              <a:t>Model Building</a:t>
            </a:r>
            <a:endParaRPr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A5CBD-6851-02E1-F5C3-82EC8DF7C1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45350" y="2636912"/>
            <a:ext cx="117013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Ridge, Lasso, K Neighbors, Decision Tree, Random Forest,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description of the model training process, including hyperparameter tuning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1586107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238</TotalTime>
  <Words>567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Candara</vt:lpstr>
      <vt:lpstr>Consolas</vt:lpstr>
      <vt:lpstr>Inter</vt:lpstr>
      <vt:lpstr>SofiaPro</vt:lpstr>
      <vt:lpstr>Tech Computer 16x9</vt:lpstr>
      <vt:lpstr>Predictive Modeling and Analysis of Airfare trends &amp; Ticket Pricing</vt:lpstr>
      <vt:lpstr>    Introduction</vt:lpstr>
      <vt:lpstr>Dataset Overview</vt:lpstr>
      <vt:lpstr>   Data Exploration </vt:lpstr>
      <vt:lpstr>Data Preprocessing</vt:lpstr>
      <vt:lpstr>Outlier Detection</vt:lpstr>
      <vt:lpstr> Data Visualization &amp; Insights </vt:lpstr>
      <vt:lpstr>Feature Engineering</vt:lpstr>
      <vt:lpstr>Model Building</vt:lpstr>
      <vt:lpstr>Model Evaluation</vt:lpstr>
      <vt:lpstr>Best Performing Model</vt:lpstr>
      <vt:lpstr>Conclusion &amp; Future Work</vt:lpstr>
      <vt:lpstr>    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Shankha Chattopadhyay</dc:creator>
  <cp:lastModifiedBy>Shankha Chattopadhyay</cp:lastModifiedBy>
  <cp:revision>11</cp:revision>
  <dcterms:created xsi:type="dcterms:W3CDTF">2024-07-27T15:22:39Z</dcterms:created>
  <dcterms:modified xsi:type="dcterms:W3CDTF">2024-08-22T18:19:26Z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