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2C83-F82F-43CF-8031-E18809FBD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7616-C5FD-464D-BA89-45D4C86AA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9211-A0FD-48EF-B9A9-449746E4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FEC7-687A-45D5-AF16-5932E585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17BA-19D3-4A07-8CF8-41C58246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2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A8DC-A633-48D2-A3C6-2FAA5CAF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839F-9F3C-4D69-9D33-CEE77C7EF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62BA-2120-4179-B12C-E1E171D7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FA5A9-8E05-41CA-B816-924D84E8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561D-5692-40F9-8CEB-6CC98C70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89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AF361-C14E-41CD-9EF4-7A9DF81C9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AC18D-E5A8-4A8A-AC75-2C412C68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6584-C21D-4AD4-8ABF-38BA2DEA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E368-8DDD-4788-83AE-3D6984E3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49C7-5394-45E2-B825-D59643AC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8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5933-FE01-4B1C-A87E-6ABF8665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5A79-F7B3-4AAB-B8F3-04D1AA87D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9711-CD78-41E6-8567-D23AD11A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670F-0EC3-4A8B-8B9C-83F42EA8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142A-0FCA-4997-95C5-FF3C38C5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2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D793-253D-4112-8095-9DD4940A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B868-DCC1-40C6-BABA-FDFCB8230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B277-8623-43C6-9436-F1C8EFE6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2C8C-62DD-4AC9-BF5D-3BACDBF6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3FB6-D3D5-49C1-90A1-0C0F622C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8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511-A811-4D0F-A964-A6D3D5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3069-2132-488F-8773-8F85D86E2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57B47-F06A-47A3-829C-B32B6DC95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624C-DB60-41C5-85AF-8904377E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29112-6BFE-4184-AF8B-7AA86335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3EE6D-0D8A-475C-8582-6E6722CC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1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9D05-1712-4CEC-9AF8-A5A4D5C5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1F8B-410E-4C74-8C05-A4239D59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6E761-6DDE-4AA4-982A-28EEC4EC4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4570B-3115-4D5B-AA10-1D09B69AC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E2215-1410-4FEE-ABB1-ED6593B6F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E0966-C6DC-4F77-AC87-BADAAA7B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CDB17-699B-462B-95F3-25CE201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84641-4BCA-45E9-B976-91BAC9B4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9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4951-0E29-4C8C-90FC-F4477ADA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FABAF-95A5-4316-B141-5A0CC941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2E1D7-F348-4397-9EE4-4BEABBD6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CCDF3-36C8-419A-AFF0-0E57CB64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6EE1C-3B12-43EA-8291-1E17F6BA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FE780-2E4B-495C-A60D-6AC14572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78A0E-BEB6-4134-AD7D-FD09C499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13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EACC-5854-448A-AC91-BB9BC94B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4F58-DDBD-4FCE-B02B-FE91A5AB0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503D2-08D9-4F85-961D-B9F4897F6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6F00-067F-4E7A-A7A4-0F5F815A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512EE-AE97-4280-880B-7FC893A8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64D95-AEE0-4505-9C01-D8167013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4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2729-E123-4EEA-99AD-2B7B3BDD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FCC36-BFA3-433F-BF3D-04FC96C4F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D657C-7197-4DA7-BC8F-D3876135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A2198-79ED-41BE-A08C-4AA68489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31C0E-CFD3-4831-AC7B-29B448BC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CBE5A-5EC6-4FF3-A36E-90E08E79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1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78B13-4558-47FD-B7E6-9C71E9E9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75EE-345B-4A69-99D1-9FC0D0FC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044E-B9BC-4A38-8E2C-C3D87B48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88C-8C41-459C-A924-1C28314C7151}" type="datetimeFigureOut">
              <a:rPr lang="en-IN" smtClean="0"/>
              <a:t>03-10-2018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726E-217A-4894-B775-B3DF887A7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5613-99C9-4AE2-BCC6-17846C120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1813-4DDE-4BD2-9C53-DAB53E7A6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2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fingerprint-png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net-informations.com/q/faq/autocombo.html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692F01-8531-4B00-82B8-66865D734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9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AF7B4D-4861-4338-82AA-C7BECEAC283E}"/>
              </a:ext>
            </a:extLst>
          </p:cNvPr>
          <p:cNvSpPr/>
          <p:nvPr/>
        </p:nvSpPr>
        <p:spPr>
          <a:xfrm>
            <a:off x="4865569" y="2637322"/>
            <a:ext cx="2719137" cy="468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056E3-DCA3-4457-9752-3482F30E7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12" y="116898"/>
            <a:ext cx="2017591" cy="136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C0329-88BA-426E-B10A-2F44234F8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4" y="116898"/>
            <a:ext cx="2914650" cy="847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30C7D-57BC-4F39-8779-AEF3ED2F444D}"/>
              </a:ext>
            </a:extLst>
          </p:cNvPr>
          <p:cNvSpPr txBox="1"/>
          <p:nvPr/>
        </p:nvSpPr>
        <p:spPr>
          <a:xfrm>
            <a:off x="3575785" y="265238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User ID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DB1F9-F419-444D-AD4B-53477366362B}"/>
              </a:ext>
            </a:extLst>
          </p:cNvPr>
          <p:cNvSpPr/>
          <p:nvPr/>
        </p:nvSpPr>
        <p:spPr>
          <a:xfrm>
            <a:off x="4865569" y="3286679"/>
            <a:ext cx="2719137" cy="39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A2316-6945-40E4-87EB-310E6BF47CD7}"/>
              </a:ext>
            </a:extLst>
          </p:cNvPr>
          <p:cNvSpPr txBox="1"/>
          <p:nvPr/>
        </p:nvSpPr>
        <p:spPr>
          <a:xfrm>
            <a:off x="3575785" y="3301737"/>
            <a:ext cx="114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Password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6BF845-DCA1-453E-B843-33E4C49E7C46}"/>
              </a:ext>
            </a:extLst>
          </p:cNvPr>
          <p:cNvSpPr/>
          <p:nvPr/>
        </p:nvSpPr>
        <p:spPr>
          <a:xfrm>
            <a:off x="6009354" y="4144618"/>
            <a:ext cx="1575352" cy="4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BAC09-FC0C-49B0-B21E-94B2EE1616C5}"/>
              </a:ext>
            </a:extLst>
          </p:cNvPr>
          <p:cNvSpPr txBox="1"/>
          <p:nvPr/>
        </p:nvSpPr>
        <p:spPr>
          <a:xfrm>
            <a:off x="3592777" y="4267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/>
              <a:t>Forgot Password?</a:t>
            </a:r>
          </a:p>
        </p:txBody>
      </p:sp>
    </p:spTree>
    <p:extLst>
      <p:ext uri="{BB962C8B-B14F-4D97-AF65-F5344CB8AC3E}">
        <p14:creationId xmlns:p14="http://schemas.microsoft.com/office/powerpoint/2010/main" val="7388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6C0329-88BA-426E-B10A-2F44234F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4" y="116898"/>
            <a:ext cx="2914650" cy="8477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9C31F2-F9E2-45ED-91FC-757F4B026648}"/>
              </a:ext>
            </a:extLst>
          </p:cNvPr>
          <p:cNvSpPr/>
          <p:nvPr/>
        </p:nvSpPr>
        <p:spPr>
          <a:xfrm>
            <a:off x="425752" y="940462"/>
            <a:ext cx="11532253" cy="7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				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C897A-09AB-4FD6-BC36-6343BCD3AEF0}"/>
              </a:ext>
            </a:extLst>
          </p:cNvPr>
          <p:cNvSpPr txBox="1"/>
          <p:nvPr/>
        </p:nvSpPr>
        <p:spPr>
          <a:xfrm>
            <a:off x="10454640" y="138028"/>
            <a:ext cx="17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and Time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381F2-7623-4DE9-905E-DE270E4A32B7}"/>
              </a:ext>
            </a:extLst>
          </p:cNvPr>
          <p:cNvSpPr txBox="1"/>
          <p:nvPr/>
        </p:nvSpPr>
        <p:spPr>
          <a:xfrm>
            <a:off x="2911668" y="1123962"/>
            <a:ext cx="30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Dr &lt;name of doctor&gt;</a:t>
            </a:r>
            <a:endParaRPr lang="en-IN" dirty="0"/>
          </a:p>
        </p:txBody>
      </p:sp>
      <p:sp>
        <p:nvSpPr>
          <p:cNvPr id="14" name="Flowchart: Extract 13">
            <a:extLst>
              <a:ext uri="{FF2B5EF4-FFF2-40B4-BE49-F238E27FC236}">
                <a16:creationId xmlns:a16="http://schemas.microsoft.com/office/drawing/2014/main" id="{C584175D-7F3B-432B-B976-1A7228B4C996}"/>
              </a:ext>
            </a:extLst>
          </p:cNvPr>
          <p:cNvSpPr/>
          <p:nvPr/>
        </p:nvSpPr>
        <p:spPr>
          <a:xfrm>
            <a:off x="1198346" y="1617975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F114C-427D-4C16-ADF3-D818AD12C42B}"/>
              </a:ext>
            </a:extLst>
          </p:cNvPr>
          <p:cNvSpPr txBox="1"/>
          <p:nvPr/>
        </p:nvSpPr>
        <p:spPr>
          <a:xfrm>
            <a:off x="10185293" y="977315"/>
            <a:ext cx="2357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Change Password</a:t>
            </a:r>
          </a:p>
          <a:p>
            <a:r>
              <a:rPr lang="en-US" sz="1400" dirty="0"/>
              <a:t>Edit Profile</a:t>
            </a:r>
          </a:p>
          <a:p>
            <a:r>
              <a:rPr lang="en-US" sz="1400" dirty="0"/>
              <a:t>Logout</a:t>
            </a:r>
            <a:endParaRPr lang="en-IN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A2B57-0A26-4630-A3BA-D301ED6EA45C}"/>
              </a:ext>
            </a:extLst>
          </p:cNvPr>
          <p:cNvSpPr/>
          <p:nvPr/>
        </p:nvSpPr>
        <p:spPr>
          <a:xfrm>
            <a:off x="3569186" y="1859412"/>
            <a:ext cx="1718109" cy="370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E2198-D337-4E49-93A1-A3B3D81B97B8}"/>
              </a:ext>
            </a:extLst>
          </p:cNvPr>
          <p:cNvSpPr txBox="1"/>
          <p:nvPr/>
        </p:nvSpPr>
        <p:spPr>
          <a:xfrm>
            <a:off x="1797171" y="1841305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Patient ID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174B5-1FF1-4D15-A26C-350BFADCFAFC}"/>
              </a:ext>
            </a:extLst>
          </p:cNvPr>
          <p:cNvSpPr txBox="1"/>
          <p:nvPr/>
        </p:nvSpPr>
        <p:spPr>
          <a:xfrm>
            <a:off x="5402446" y="1860654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F4C90A-2D9B-4D97-A59C-3F9D4DD53A00}"/>
              </a:ext>
            </a:extLst>
          </p:cNvPr>
          <p:cNvSpPr/>
          <p:nvPr/>
        </p:nvSpPr>
        <p:spPr>
          <a:xfrm>
            <a:off x="3664372" y="2446962"/>
            <a:ext cx="1718109" cy="370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2BCD1-E7A6-4363-BA8E-2D8BE0260135}"/>
              </a:ext>
            </a:extLst>
          </p:cNvPr>
          <p:cNvSpPr txBox="1"/>
          <p:nvPr/>
        </p:nvSpPr>
        <p:spPr>
          <a:xfrm>
            <a:off x="1648436" y="2448203"/>
            <a:ext cx="20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Patient Name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90EAD-735C-477F-9E97-4C94C8CE0A99}"/>
              </a:ext>
            </a:extLst>
          </p:cNvPr>
          <p:cNvSpPr/>
          <p:nvPr/>
        </p:nvSpPr>
        <p:spPr>
          <a:xfrm>
            <a:off x="6987940" y="2436556"/>
            <a:ext cx="1159845" cy="320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68297-7B9C-4FA5-B76E-EEA3D82F2221}"/>
              </a:ext>
            </a:extLst>
          </p:cNvPr>
          <p:cNvSpPr txBox="1"/>
          <p:nvPr/>
        </p:nvSpPr>
        <p:spPr>
          <a:xfrm>
            <a:off x="5535794" y="2435699"/>
            <a:ext cx="13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of Birth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03D7A-7B51-4A7D-91CC-72E6F4CF6F02}"/>
              </a:ext>
            </a:extLst>
          </p:cNvPr>
          <p:cNvSpPr/>
          <p:nvPr/>
        </p:nvSpPr>
        <p:spPr>
          <a:xfrm>
            <a:off x="10018987" y="2411736"/>
            <a:ext cx="1718109" cy="370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F4EA1B-65FC-474D-A85F-F68EE7AE61A8}"/>
              </a:ext>
            </a:extLst>
          </p:cNvPr>
          <p:cNvSpPr txBox="1"/>
          <p:nvPr/>
        </p:nvSpPr>
        <p:spPr>
          <a:xfrm>
            <a:off x="8346734" y="243569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Number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29448-CA04-415D-9404-F0FA8494F908}"/>
              </a:ext>
            </a:extLst>
          </p:cNvPr>
          <p:cNvSpPr/>
          <p:nvPr/>
        </p:nvSpPr>
        <p:spPr>
          <a:xfrm>
            <a:off x="7762535" y="1859413"/>
            <a:ext cx="1718109" cy="370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C811D7-CE5E-41BC-A32A-E5A5C3C61042}"/>
              </a:ext>
            </a:extLst>
          </p:cNvPr>
          <p:cNvSpPr txBox="1"/>
          <p:nvPr/>
        </p:nvSpPr>
        <p:spPr>
          <a:xfrm>
            <a:off x="5921743" y="1871443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Aadhaar Number</a:t>
            </a:r>
            <a:endParaRPr lang="en-IN" dirty="0"/>
          </a:p>
        </p:txBody>
      </p:sp>
      <p:pic>
        <p:nvPicPr>
          <p:cNvPr id="26" name="Graphic 25" descr="Home">
            <a:extLst>
              <a:ext uri="{FF2B5EF4-FFF2-40B4-BE49-F238E27FC236}">
                <a16:creationId xmlns:a16="http://schemas.microsoft.com/office/drawing/2014/main" id="{7AC50F29-F951-49F4-A9E6-BEF32368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853" y="937029"/>
            <a:ext cx="689810" cy="689810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E13F986F-94BB-41F0-B261-2E7D220FF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7106" y="899977"/>
            <a:ext cx="803766" cy="8037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8AADDCC-50E3-426E-95FE-C454F5298795}"/>
              </a:ext>
            </a:extLst>
          </p:cNvPr>
          <p:cNvSpPr txBox="1"/>
          <p:nvPr/>
        </p:nvSpPr>
        <p:spPr>
          <a:xfrm>
            <a:off x="6432989" y="1099236"/>
            <a:ext cx="17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Estate Name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581BF-36D3-4722-832F-4F2000A7082D}"/>
              </a:ext>
            </a:extLst>
          </p:cNvPr>
          <p:cNvSpPr/>
          <p:nvPr/>
        </p:nvSpPr>
        <p:spPr>
          <a:xfrm>
            <a:off x="402070" y="3078294"/>
            <a:ext cx="1904892" cy="4909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8B19F4-269A-4933-8AE3-D74C5D45B2F4}"/>
              </a:ext>
            </a:extLst>
          </p:cNvPr>
          <p:cNvSpPr/>
          <p:nvPr/>
        </p:nvSpPr>
        <p:spPr>
          <a:xfrm>
            <a:off x="420939" y="1797915"/>
            <a:ext cx="1099932" cy="49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 Search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384448-2E1D-4E60-98A8-D6EBE8C0D36E}"/>
              </a:ext>
            </a:extLst>
          </p:cNvPr>
          <p:cNvSpPr/>
          <p:nvPr/>
        </p:nvSpPr>
        <p:spPr>
          <a:xfrm>
            <a:off x="420939" y="2446970"/>
            <a:ext cx="1099932" cy="49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 Search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342ED7-7DAF-47A4-96FB-DD9D1498B4CF}"/>
              </a:ext>
            </a:extLst>
          </p:cNvPr>
          <p:cNvSpPr txBox="1"/>
          <p:nvPr/>
        </p:nvSpPr>
        <p:spPr>
          <a:xfrm>
            <a:off x="2747844" y="3244334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 Patient</a:t>
            </a:r>
            <a:endParaRPr lang="en-IN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AC534A-F59B-4D87-B820-1C13FDEF5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31714"/>
              </p:ext>
            </p:extLst>
          </p:nvPr>
        </p:nvGraphicFramePr>
        <p:xfrm>
          <a:off x="402069" y="3906375"/>
          <a:ext cx="11369630" cy="106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63">
                  <a:extLst>
                    <a:ext uri="{9D8B030D-6E8A-4147-A177-3AD203B41FA5}">
                      <a16:colId xmlns:a16="http://schemas.microsoft.com/office/drawing/2014/main" val="3468492144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3951613240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2986054902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983500161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197144788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599575448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592460638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3170205462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2180365349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2451737512"/>
                    </a:ext>
                  </a:extLst>
                </a:gridCol>
              </a:tblGrid>
              <a:tr h="677347">
                <a:tc>
                  <a:txBody>
                    <a:bodyPr/>
                    <a:lstStyle/>
                    <a:p>
                      <a:r>
                        <a:rPr lang="en-IN" dirty="0"/>
                        <a:t>Patient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Aadhar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69443"/>
                  </a:ext>
                </a:extLst>
              </a:tr>
              <a:tr h="387056">
                <a:tc>
                  <a:txBody>
                    <a:bodyPr/>
                    <a:lstStyle/>
                    <a:p>
                      <a:r>
                        <a:rPr lang="en-IN" dirty="0"/>
                        <a:t>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9122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8B6D5FA-9776-4C8C-9A5C-EA972620D863}"/>
              </a:ext>
            </a:extLst>
          </p:cNvPr>
          <p:cNvSpPr/>
          <p:nvPr/>
        </p:nvSpPr>
        <p:spPr>
          <a:xfrm>
            <a:off x="10688855" y="4630988"/>
            <a:ext cx="914404" cy="22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Register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0A9D3E-1C7D-411B-8541-23C8FE027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428514" y="1691208"/>
            <a:ext cx="469251" cy="651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6EAD7E-FC10-4B64-96F0-BA657C42F5A9}"/>
              </a:ext>
            </a:extLst>
          </p:cNvPr>
          <p:cNvSpPr txBox="1"/>
          <p:nvPr/>
        </p:nvSpPr>
        <p:spPr>
          <a:xfrm>
            <a:off x="10223837" y="1798363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Biometric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5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6C0329-88BA-426E-B10A-2F44234F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4" y="116898"/>
            <a:ext cx="2914650" cy="8477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9C31F2-F9E2-45ED-91FC-757F4B026648}"/>
              </a:ext>
            </a:extLst>
          </p:cNvPr>
          <p:cNvSpPr/>
          <p:nvPr/>
        </p:nvSpPr>
        <p:spPr>
          <a:xfrm>
            <a:off x="425752" y="940462"/>
            <a:ext cx="11532253" cy="7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				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C897A-09AB-4FD6-BC36-6343BCD3AEF0}"/>
              </a:ext>
            </a:extLst>
          </p:cNvPr>
          <p:cNvSpPr txBox="1"/>
          <p:nvPr/>
        </p:nvSpPr>
        <p:spPr>
          <a:xfrm>
            <a:off x="10454640" y="138028"/>
            <a:ext cx="17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and Time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381F2-7623-4DE9-905E-DE270E4A32B7}"/>
              </a:ext>
            </a:extLst>
          </p:cNvPr>
          <p:cNvSpPr txBox="1"/>
          <p:nvPr/>
        </p:nvSpPr>
        <p:spPr>
          <a:xfrm>
            <a:off x="2911668" y="1123962"/>
            <a:ext cx="30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Dr &lt;name of doctor&gt;</a:t>
            </a:r>
            <a:endParaRPr lang="en-IN" dirty="0"/>
          </a:p>
        </p:txBody>
      </p:sp>
      <p:sp>
        <p:nvSpPr>
          <p:cNvPr id="14" name="Flowchart: Extract 13">
            <a:extLst>
              <a:ext uri="{FF2B5EF4-FFF2-40B4-BE49-F238E27FC236}">
                <a16:creationId xmlns:a16="http://schemas.microsoft.com/office/drawing/2014/main" id="{C584175D-7F3B-432B-B976-1A7228B4C996}"/>
              </a:ext>
            </a:extLst>
          </p:cNvPr>
          <p:cNvSpPr/>
          <p:nvPr/>
        </p:nvSpPr>
        <p:spPr>
          <a:xfrm>
            <a:off x="1198346" y="1617975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F114C-427D-4C16-ADF3-D818AD12C42B}"/>
              </a:ext>
            </a:extLst>
          </p:cNvPr>
          <p:cNvSpPr txBox="1"/>
          <p:nvPr/>
        </p:nvSpPr>
        <p:spPr>
          <a:xfrm>
            <a:off x="10185293" y="977315"/>
            <a:ext cx="2357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Change Password</a:t>
            </a:r>
          </a:p>
          <a:p>
            <a:r>
              <a:rPr lang="en-US" sz="1400" dirty="0"/>
              <a:t>Edit Profile</a:t>
            </a:r>
          </a:p>
          <a:p>
            <a:r>
              <a:rPr lang="en-US" sz="1400" dirty="0"/>
              <a:t>Logout</a:t>
            </a:r>
            <a:endParaRPr lang="en-IN" sz="1400" dirty="0"/>
          </a:p>
        </p:txBody>
      </p:sp>
      <p:pic>
        <p:nvPicPr>
          <p:cNvPr id="26" name="Graphic 25" descr="Home">
            <a:extLst>
              <a:ext uri="{FF2B5EF4-FFF2-40B4-BE49-F238E27FC236}">
                <a16:creationId xmlns:a16="http://schemas.microsoft.com/office/drawing/2014/main" id="{7AC50F29-F951-49F4-A9E6-BEF32368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853" y="937029"/>
            <a:ext cx="689810" cy="689810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E13F986F-94BB-41F0-B261-2E7D220FF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7106" y="899977"/>
            <a:ext cx="803766" cy="8037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8AADDCC-50E3-426E-95FE-C454F5298795}"/>
              </a:ext>
            </a:extLst>
          </p:cNvPr>
          <p:cNvSpPr txBox="1"/>
          <p:nvPr/>
        </p:nvSpPr>
        <p:spPr>
          <a:xfrm>
            <a:off x="6432989" y="1099236"/>
            <a:ext cx="17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Estate Name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AC534A-F59B-4D87-B820-1C13FDEF5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40568"/>
              </p:ext>
            </p:extLst>
          </p:nvPr>
        </p:nvGraphicFramePr>
        <p:xfrm>
          <a:off x="511876" y="2840454"/>
          <a:ext cx="11369630" cy="145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63">
                  <a:extLst>
                    <a:ext uri="{9D8B030D-6E8A-4147-A177-3AD203B41FA5}">
                      <a16:colId xmlns:a16="http://schemas.microsoft.com/office/drawing/2014/main" val="3468492144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3951613240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2986054902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983500161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197144788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599575448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592460638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3170205462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2180365349"/>
                    </a:ext>
                  </a:extLst>
                </a:gridCol>
                <a:gridCol w="1136963">
                  <a:extLst>
                    <a:ext uri="{9D8B030D-6E8A-4147-A177-3AD203B41FA5}">
                      <a16:colId xmlns:a16="http://schemas.microsoft.com/office/drawing/2014/main" val="2451737512"/>
                    </a:ext>
                  </a:extLst>
                </a:gridCol>
              </a:tblGrid>
              <a:tr h="677347">
                <a:tc>
                  <a:txBody>
                    <a:bodyPr/>
                    <a:lstStyle/>
                    <a:p>
                      <a:r>
                        <a:rPr lang="en-IN" dirty="0"/>
                        <a:t>Patient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Aadhar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69443"/>
                  </a:ext>
                </a:extLst>
              </a:tr>
              <a:tr h="387056">
                <a:tc>
                  <a:txBody>
                    <a:bodyPr/>
                    <a:lstStyle/>
                    <a:p>
                      <a:r>
                        <a:rPr lang="en-IN" dirty="0"/>
                        <a:t>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xxxx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91220"/>
                  </a:ext>
                </a:extLst>
              </a:tr>
              <a:tr h="387056">
                <a:tc>
                  <a:txBody>
                    <a:bodyPr/>
                    <a:lstStyle/>
                    <a:p>
                      <a:r>
                        <a:rPr lang="en-IN" dirty="0"/>
                        <a:t>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xxxyy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436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8B6D5FA-9776-4C8C-9A5C-EA972620D863}"/>
              </a:ext>
            </a:extLst>
          </p:cNvPr>
          <p:cNvSpPr/>
          <p:nvPr/>
        </p:nvSpPr>
        <p:spPr>
          <a:xfrm>
            <a:off x="10885368" y="3601087"/>
            <a:ext cx="914404" cy="22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Open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FBF20F-96B7-44C3-8235-CF00187D49F5}"/>
              </a:ext>
            </a:extLst>
          </p:cNvPr>
          <p:cNvSpPr/>
          <p:nvPr/>
        </p:nvSpPr>
        <p:spPr>
          <a:xfrm>
            <a:off x="10885368" y="3971041"/>
            <a:ext cx="914404" cy="22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Open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82E5F-BA1B-44AB-8CE7-DD9F4DEB5262}"/>
              </a:ext>
            </a:extLst>
          </p:cNvPr>
          <p:cNvSpPr txBox="1"/>
          <p:nvPr/>
        </p:nvSpPr>
        <p:spPr>
          <a:xfrm>
            <a:off x="3101354" y="2287621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Temporary Workers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2D672A-1AA9-4457-A0D2-73805EC39563}"/>
              </a:ext>
            </a:extLst>
          </p:cNvPr>
          <p:cNvSpPr txBox="1"/>
          <p:nvPr/>
        </p:nvSpPr>
        <p:spPr>
          <a:xfrm>
            <a:off x="659745" y="2287621"/>
            <a:ext cx="205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Permanent Workers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767039-29C0-43C8-8456-11F01ACCCE40}"/>
              </a:ext>
            </a:extLst>
          </p:cNvPr>
          <p:cNvSpPr txBox="1"/>
          <p:nvPr/>
        </p:nvSpPr>
        <p:spPr>
          <a:xfrm>
            <a:off x="5563817" y="2287621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Dependents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4DE7A5-67B8-472F-8D98-3AF81091C219}"/>
              </a:ext>
            </a:extLst>
          </p:cNvPr>
          <p:cNvSpPr txBox="1"/>
          <p:nvPr/>
        </p:nvSpPr>
        <p:spPr>
          <a:xfrm>
            <a:off x="7501703" y="2287621"/>
            <a:ext cx="140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Non Workers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5E57F-4883-4ECC-8129-2245EBEC525A}"/>
              </a:ext>
            </a:extLst>
          </p:cNvPr>
          <p:cNvSpPr txBox="1"/>
          <p:nvPr/>
        </p:nvSpPr>
        <p:spPr>
          <a:xfrm>
            <a:off x="654933" y="1875275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0555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6C0329-88BA-426E-B10A-2F44234F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4" y="116898"/>
            <a:ext cx="2914650" cy="8477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3FA4BA-0ED3-476F-8477-9C320C9E7FBD}"/>
              </a:ext>
            </a:extLst>
          </p:cNvPr>
          <p:cNvSpPr/>
          <p:nvPr/>
        </p:nvSpPr>
        <p:spPr>
          <a:xfrm>
            <a:off x="493510" y="1756525"/>
            <a:ext cx="11277772" cy="7619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Patient ID : ……………………	Pres ID:……… Type:  ……………   Patient Name: ……………………		 Age: ……………… </a:t>
            </a:r>
          </a:p>
          <a:p>
            <a:r>
              <a:rPr lang="en-US" u="sng" dirty="0"/>
              <a:t>Health Profile </a:t>
            </a:r>
            <a:r>
              <a:rPr lang="en-US" dirty="0"/>
              <a:t>                                    </a:t>
            </a:r>
            <a:r>
              <a:rPr lang="en-US" u="sng" dirty="0"/>
              <a:t>Demographic and Contact Information</a:t>
            </a:r>
            <a:r>
              <a:rPr lang="en-US" dirty="0"/>
              <a:t>                              	</a:t>
            </a:r>
            <a:r>
              <a:rPr lang="en-US" u="sng" dirty="0"/>
              <a:t>Last Prescription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032909-D327-4028-8775-4C8C6EA1397C}"/>
              </a:ext>
            </a:extLst>
          </p:cNvPr>
          <p:cNvSpPr/>
          <p:nvPr/>
        </p:nvSpPr>
        <p:spPr>
          <a:xfrm>
            <a:off x="425752" y="940462"/>
            <a:ext cx="11532253" cy="73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				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713D1-C489-48FC-BF44-D3A8B36291BB}"/>
              </a:ext>
            </a:extLst>
          </p:cNvPr>
          <p:cNvSpPr txBox="1"/>
          <p:nvPr/>
        </p:nvSpPr>
        <p:spPr>
          <a:xfrm>
            <a:off x="2911668" y="1123962"/>
            <a:ext cx="30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Dr &lt;name of doctor&gt;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5DE7C2-B5A5-4728-BF1F-ADED10552C63}"/>
              </a:ext>
            </a:extLst>
          </p:cNvPr>
          <p:cNvSpPr txBox="1"/>
          <p:nvPr/>
        </p:nvSpPr>
        <p:spPr>
          <a:xfrm>
            <a:off x="10185293" y="977315"/>
            <a:ext cx="2357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Change Password</a:t>
            </a:r>
          </a:p>
          <a:p>
            <a:r>
              <a:rPr lang="en-US" sz="1400" dirty="0"/>
              <a:t>Edit Profile</a:t>
            </a:r>
          </a:p>
          <a:p>
            <a:r>
              <a:rPr lang="en-US" sz="1400" dirty="0"/>
              <a:t>Logout</a:t>
            </a:r>
            <a:endParaRPr lang="en-IN" sz="1400" dirty="0"/>
          </a:p>
        </p:txBody>
      </p:sp>
      <p:pic>
        <p:nvPicPr>
          <p:cNvPr id="25" name="Graphic 24" descr="Home">
            <a:extLst>
              <a:ext uri="{FF2B5EF4-FFF2-40B4-BE49-F238E27FC236}">
                <a16:creationId xmlns:a16="http://schemas.microsoft.com/office/drawing/2014/main" id="{41571232-E3A7-4B0E-BCE5-FF6ABBBD3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853" y="937029"/>
            <a:ext cx="689810" cy="689810"/>
          </a:xfrm>
          <a:prstGeom prst="rect">
            <a:avLst/>
          </a:prstGeom>
        </p:spPr>
      </p:pic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45586AF5-86C4-4F58-A1C9-9A92B4DE6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7106" y="899977"/>
            <a:ext cx="803766" cy="8037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D1E566-002C-495A-AE8B-BC1D7F99D3DD}"/>
              </a:ext>
            </a:extLst>
          </p:cNvPr>
          <p:cNvSpPr txBox="1"/>
          <p:nvPr/>
        </p:nvSpPr>
        <p:spPr>
          <a:xfrm>
            <a:off x="6432989" y="1099236"/>
            <a:ext cx="17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Estate Name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42BEC1-87DC-432E-8C34-6E9A2A910D02}"/>
              </a:ext>
            </a:extLst>
          </p:cNvPr>
          <p:cNvSpPr/>
          <p:nvPr/>
        </p:nvSpPr>
        <p:spPr>
          <a:xfrm>
            <a:off x="552992" y="3075509"/>
            <a:ext cx="11277771" cy="3529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9FF239-0D3B-44A9-89CB-7AADC11ED1A1}"/>
              </a:ext>
            </a:extLst>
          </p:cNvPr>
          <p:cNvSpPr txBox="1"/>
          <p:nvPr/>
        </p:nvSpPr>
        <p:spPr>
          <a:xfrm>
            <a:off x="573720" y="299089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Signs and Symptoms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906C5D-2521-4253-9ACF-A1304CEBA56B}"/>
              </a:ext>
            </a:extLst>
          </p:cNvPr>
          <p:cNvSpPr txBox="1"/>
          <p:nvPr/>
        </p:nvSpPr>
        <p:spPr>
          <a:xfrm>
            <a:off x="6393548" y="3046715"/>
            <a:ext cx="212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Investigations/ Tests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EE5E234-468A-48AB-A8D7-05978CE02DC2}"/>
              </a:ext>
            </a:extLst>
          </p:cNvPr>
          <p:cNvSpPr/>
          <p:nvPr/>
        </p:nvSpPr>
        <p:spPr>
          <a:xfrm>
            <a:off x="9554137" y="5912917"/>
            <a:ext cx="2140897" cy="461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to Pharmacy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FE619C-16BF-435C-8E9F-AFC109480AB2}"/>
              </a:ext>
            </a:extLst>
          </p:cNvPr>
          <p:cNvSpPr txBox="1"/>
          <p:nvPr/>
        </p:nvSpPr>
        <p:spPr>
          <a:xfrm>
            <a:off x="493510" y="2528931"/>
            <a:ext cx="311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GENERAL CONSULTATION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D821B-5BD3-407B-8D4B-5059338F0C12}"/>
              </a:ext>
            </a:extLst>
          </p:cNvPr>
          <p:cNvSpPr txBox="1"/>
          <p:nvPr/>
        </p:nvSpPr>
        <p:spPr>
          <a:xfrm>
            <a:off x="624108" y="492086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Medicines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BFEA0-4C18-4988-92B5-0D48389E86AE}"/>
              </a:ext>
            </a:extLst>
          </p:cNvPr>
          <p:cNvSpPr txBox="1"/>
          <p:nvPr/>
        </p:nvSpPr>
        <p:spPr>
          <a:xfrm>
            <a:off x="579617" y="4008012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Diagnosis List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32DCF1-ACE6-44AF-89D4-15DADA14166E}"/>
              </a:ext>
            </a:extLst>
          </p:cNvPr>
          <p:cNvSpPr txBox="1"/>
          <p:nvPr/>
        </p:nvSpPr>
        <p:spPr>
          <a:xfrm>
            <a:off x="6488365" y="3918683"/>
            <a:ext cx="157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Report Upload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39AB81-7550-4EEF-AE00-88F7588C4960}"/>
              </a:ext>
            </a:extLst>
          </p:cNvPr>
          <p:cNvSpPr txBox="1"/>
          <p:nvPr/>
        </p:nvSpPr>
        <p:spPr>
          <a:xfrm>
            <a:off x="6512532" y="4605985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Final Summary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0ACD9F-40AF-491F-ACBF-F7E73FAAED17}"/>
              </a:ext>
            </a:extLst>
          </p:cNvPr>
          <p:cNvSpPr txBox="1"/>
          <p:nvPr/>
        </p:nvSpPr>
        <p:spPr>
          <a:xfrm>
            <a:off x="8482074" y="3918683"/>
            <a:ext cx="137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View/ Add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3ECA52-5748-49C3-AFF5-82C6A339317E}"/>
              </a:ext>
            </a:extLst>
          </p:cNvPr>
          <p:cNvSpPr txBox="1"/>
          <p:nvPr/>
        </p:nvSpPr>
        <p:spPr>
          <a:xfrm>
            <a:off x="9432734" y="2500359"/>
            <a:ext cx="311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>
                    <a:lumMod val="50000"/>
                  </a:schemeClr>
                </a:solidFill>
              </a:rPr>
              <a:t>VACCINATION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98CC49-AAD7-435B-873E-58B78697220A}"/>
              </a:ext>
            </a:extLst>
          </p:cNvPr>
          <p:cNvSpPr txBox="1"/>
          <p:nvPr/>
        </p:nvSpPr>
        <p:spPr>
          <a:xfrm>
            <a:off x="4836526" y="2527498"/>
            <a:ext cx="311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>
                    <a:lumMod val="50000"/>
                  </a:schemeClr>
                </a:solidFill>
              </a:rPr>
              <a:t>PREGNANCY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EE35B-9066-43C4-842F-BEDA64E2F0D4}"/>
              </a:ext>
            </a:extLst>
          </p:cNvPr>
          <p:cNvSpPr/>
          <p:nvPr/>
        </p:nvSpPr>
        <p:spPr>
          <a:xfrm>
            <a:off x="2798048" y="3041074"/>
            <a:ext cx="2073422" cy="336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highlight>
                  <a:srgbClr val="C0C0C0"/>
                </a:highlight>
              </a:rPr>
              <a:t>Cough, Cold, Fever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E3AFC5-0FCF-42D9-A7E7-56DE5D3B68A9}"/>
              </a:ext>
            </a:extLst>
          </p:cNvPr>
          <p:cNvSpPr txBox="1"/>
          <p:nvPr/>
        </p:nvSpPr>
        <p:spPr>
          <a:xfrm>
            <a:off x="2727407" y="333443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Add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6C0D71-0026-4810-97F3-DA7D21D0287B}"/>
              </a:ext>
            </a:extLst>
          </p:cNvPr>
          <p:cNvSpPr/>
          <p:nvPr/>
        </p:nvSpPr>
        <p:spPr>
          <a:xfrm>
            <a:off x="2530040" y="4039892"/>
            <a:ext cx="1177256" cy="333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highlight>
                  <a:srgbClr val="C0C0C0"/>
                </a:highlight>
              </a:rPr>
              <a:t>Viral Fever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04F8C8-F669-4AA4-B6B4-F2387DC9349A}"/>
              </a:ext>
            </a:extLst>
          </p:cNvPr>
          <p:cNvSpPr txBox="1"/>
          <p:nvPr/>
        </p:nvSpPr>
        <p:spPr>
          <a:xfrm>
            <a:off x="2876035" y="448037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Add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C33793F-46B7-46C4-BF76-B0B6315A01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528" t="35790" r="17855" b="52699"/>
          <a:stretch/>
        </p:blipFill>
        <p:spPr>
          <a:xfrm>
            <a:off x="3458927" y="4567974"/>
            <a:ext cx="2220543" cy="2536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A67AF4D-56B6-4224-A909-44BD1F7538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528" t="35790" r="18483" b="16050"/>
          <a:stretch/>
        </p:blipFill>
        <p:spPr>
          <a:xfrm>
            <a:off x="3304380" y="3416047"/>
            <a:ext cx="2281632" cy="11009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C1EDAC-CC0D-44B4-8883-9D2E7FDED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24068"/>
              </p:ext>
            </p:extLst>
          </p:nvPr>
        </p:nvGraphicFramePr>
        <p:xfrm>
          <a:off x="1943872" y="5059464"/>
          <a:ext cx="373559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899">
                  <a:extLst>
                    <a:ext uri="{9D8B030D-6E8A-4147-A177-3AD203B41FA5}">
                      <a16:colId xmlns:a16="http://schemas.microsoft.com/office/drawing/2014/main" val="1028332065"/>
                    </a:ext>
                  </a:extLst>
                </a:gridCol>
                <a:gridCol w="933899">
                  <a:extLst>
                    <a:ext uri="{9D8B030D-6E8A-4147-A177-3AD203B41FA5}">
                      <a16:colId xmlns:a16="http://schemas.microsoft.com/office/drawing/2014/main" val="3367568282"/>
                    </a:ext>
                  </a:extLst>
                </a:gridCol>
                <a:gridCol w="933899">
                  <a:extLst>
                    <a:ext uri="{9D8B030D-6E8A-4147-A177-3AD203B41FA5}">
                      <a16:colId xmlns:a16="http://schemas.microsoft.com/office/drawing/2014/main" val="1392032583"/>
                    </a:ext>
                  </a:extLst>
                </a:gridCol>
                <a:gridCol w="933899">
                  <a:extLst>
                    <a:ext uri="{9D8B030D-6E8A-4147-A177-3AD203B41FA5}">
                      <a16:colId xmlns:a16="http://schemas.microsoft.com/office/drawing/2014/main" val="3991666885"/>
                    </a:ext>
                  </a:extLst>
                </a:gridCol>
              </a:tblGrid>
              <a:tr h="214270">
                <a:tc>
                  <a:txBody>
                    <a:bodyPr/>
                    <a:lstStyle/>
                    <a:p>
                      <a:r>
                        <a:rPr lang="en-IN" sz="1000" dirty="0"/>
                        <a:t>24-09-18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Calpol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81219"/>
                  </a:ext>
                </a:extLst>
              </a:tr>
              <a:tr h="214270">
                <a:tc>
                  <a:txBody>
                    <a:bodyPr/>
                    <a:lstStyle/>
                    <a:p>
                      <a:r>
                        <a:rPr lang="en-IN" sz="1000" dirty="0"/>
                        <a:t>24-09-18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err="1"/>
                        <a:t>Boroline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Apply Locally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3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62931"/>
                  </a:ext>
                </a:extLst>
              </a:tr>
              <a:tr h="214270">
                <a:tc>
                  <a:txBody>
                    <a:bodyPr/>
                    <a:lstStyle/>
                    <a:p>
                      <a:r>
                        <a:rPr lang="en-IN" sz="1000" dirty="0"/>
                        <a:t>24-09-18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ABC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10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6609"/>
                  </a:ext>
                </a:extLst>
              </a:tr>
              <a:tr h="123046">
                <a:tc>
                  <a:txBody>
                    <a:bodyPr/>
                    <a:lstStyle/>
                    <a:p>
                      <a:r>
                        <a:rPr lang="en-IN" sz="1000" dirty="0"/>
                        <a:t>24-09-18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err="1"/>
                        <a:t>Injec</a:t>
                      </a:r>
                      <a:r>
                        <a:rPr lang="en-IN" sz="10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IV 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91903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9EF5BB04-88D2-45E5-8C2A-89C391B4F218}"/>
              </a:ext>
            </a:extLst>
          </p:cNvPr>
          <p:cNvSpPr txBox="1"/>
          <p:nvPr/>
        </p:nvSpPr>
        <p:spPr>
          <a:xfrm>
            <a:off x="10963515" y="3572317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Add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754DDF-C442-4DA6-9BA3-8F963BD30A38}"/>
              </a:ext>
            </a:extLst>
          </p:cNvPr>
          <p:cNvSpPr txBox="1"/>
          <p:nvPr/>
        </p:nvSpPr>
        <p:spPr>
          <a:xfrm>
            <a:off x="2876035" y="601026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Add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517F1A9-C770-4024-A1D1-FE5C96B63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366"/>
              </p:ext>
            </p:extLst>
          </p:nvPr>
        </p:nvGraphicFramePr>
        <p:xfrm>
          <a:off x="8519771" y="3034246"/>
          <a:ext cx="200111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556">
                  <a:extLst>
                    <a:ext uri="{9D8B030D-6E8A-4147-A177-3AD203B41FA5}">
                      <a16:colId xmlns:a16="http://schemas.microsoft.com/office/drawing/2014/main" val="1028332065"/>
                    </a:ext>
                  </a:extLst>
                </a:gridCol>
                <a:gridCol w="1000556">
                  <a:extLst>
                    <a:ext uri="{9D8B030D-6E8A-4147-A177-3AD203B41FA5}">
                      <a16:colId xmlns:a16="http://schemas.microsoft.com/office/drawing/2014/main" val="3367568282"/>
                    </a:ext>
                  </a:extLst>
                </a:gridCol>
              </a:tblGrid>
              <a:tr h="135560">
                <a:tc>
                  <a:txBody>
                    <a:bodyPr/>
                    <a:lstStyle/>
                    <a:p>
                      <a:r>
                        <a:rPr lang="en-IN" sz="1000" dirty="0"/>
                        <a:t>24-09-18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err="1"/>
                        <a:t>Bllood</a:t>
                      </a:r>
                      <a:r>
                        <a:rPr lang="en-IN" sz="1000" dirty="0"/>
                        <a:t> 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81219"/>
                  </a:ext>
                </a:extLst>
              </a:tr>
              <a:tr h="135560">
                <a:tc>
                  <a:txBody>
                    <a:bodyPr/>
                    <a:lstStyle/>
                    <a:p>
                      <a:r>
                        <a:rPr lang="en-IN" sz="1000" dirty="0"/>
                        <a:t>24-09-18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Chest </a:t>
                      </a:r>
                      <a:r>
                        <a:rPr lang="en-IN" sz="1000" dirty="0" err="1"/>
                        <a:t>XRay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629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99FAA5E-FD42-46C7-8CB3-CF076CD14320}"/>
              </a:ext>
            </a:extLst>
          </p:cNvPr>
          <p:cNvSpPr/>
          <p:nvPr/>
        </p:nvSpPr>
        <p:spPr>
          <a:xfrm>
            <a:off x="8482074" y="4478272"/>
            <a:ext cx="2351160" cy="536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A72CC-4C43-4AD2-ADF8-A7BE4B839735}"/>
              </a:ext>
            </a:extLst>
          </p:cNvPr>
          <p:cNvSpPr/>
          <p:nvPr/>
        </p:nvSpPr>
        <p:spPr>
          <a:xfrm>
            <a:off x="6646244" y="5262499"/>
            <a:ext cx="235923" cy="2165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8B6A5B-C974-466D-930B-F53CFCE469E7}"/>
              </a:ext>
            </a:extLst>
          </p:cNvPr>
          <p:cNvSpPr txBox="1"/>
          <p:nvPr/>
        </p:nvSpPr>
        <p:spPr>
          <a:xfrm>
            <a:off x="6913819" y="51778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Sick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F41099-4EF3-4211-BD50-D12D023C87D4}"/>
              </a:ext>
            </a:extLst>
          </p:cNvPr>
          <p:cNvSpPr/>
          <p:nvPr/>
        </p:nvSpPr>
        <p:spPr>
          <a:xfrm>
            <a:off x="7558287" y="5202617"/>
            <a:ext cx="392284" cy="3197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2A538C-4B14-4D9E-ACC7-6EE55EBBFF54}"/>
              </a:ext>
            </a:extLst>
          </p:cNvPr>
          <p:cNvSpPr txBox="1"/>
          <p:nvPr/>
        </p:nvSpPr>
        <p:spPr>
          <a:xfrm>
            <a:off x="7975545" y="5179121"/>
            <a:ext cx="73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Days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41AD46-E37E-4542-8B57-C86A9799A1F1}"/>
              </a:ext>
            </a:extLst>
          </p:cNvPr>
          <p:cNvSpPr/>
          <p:nvPr/>
        </p:nvSpPr>
        <p:spPr>
          <a:xfrm>
            <a:off x="6633468" y="5631600"/>
            <a:ext cx="235923" cy="2165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83DBB1-BD2E-42AE-A327-A5FD51AC84B3}"/>
              </a:ext>
            </a:extLst>
          </p:cNvPr>
          <p:cNvSpPr txBox="1"/>
          <p:nvPr/>
        </p:nvSpPr>
        <p:spPr>
          <a:xfrm>
            <a:off x="6894365" y="552295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Admit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BA6853-F4C1-4B8A-A649-BBA9E1F30197}"/>
              </a:ext>
            </a:extLst>
          </p:cNvPr>
          <p:cNvSpPr/>
          <p:nvPr/>
        </p:nvSpPr>
        <p:spPr>
          <a:xfrm>
            <a:off x="6642609" y="6005656"/>
            <a:ext cx="235923" cy="2165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34E692-7407-4F2D-A051-C7FD228DE861}"/>
              </a:ext>
            </a:extLst>
          </p:cNvPr>
          <p:cNvSpPr txBox="1"/>
          <p:nvPr/>
        </p:nvSpPr>
        <p:spPr>
          <a:xfrm>
            <a:off x="6910184" y="5920969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Observation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8CA5AA-B6C7-48DD-9E82-1E5989EDE615}"/>
              </a:ext>
            </a:extLst>
          </p:cNvPr>
          <p:cNvSpPr/>
          <p:nvPr/>
        </p:nvSpPr>
        <p:spPr>
          <a:xfrm>
            <a:off x="9554138" y="5281497"/>
            <a:ext cx="235923" cy="2165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D94CA6-C685-4BC3-8DDD-BDC43C6B3958}"/>
              </a:ext>
            </a:extLst>
          </p:cNvPr>
          <p:cNvSpPr txBox="1"/>
          <p:nvPr/>
        </p:nvSpPr>
        <p:spPr>
          <a:xfrm>
            <a:off x="9821713" y="5196810"/>
            <a:ext cx="19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Accident Approval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D54E12-1972-4226-9055-269F4A706D82}"/>
              </a:ext>
            </a:extLst>
          </p:cNvPr>
          <p:cNvSpPr txBox="1"/>
          <p:nvPr/>
        </p:nvSpPr>
        <p:spPr>
          <a:xfrm>
            <a:off x="10454640" y="138028"/>
            <a:ext cx="17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and Time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22B0D6-9699-437F-BC4B-2C2F4269496B}"/>
              </a:ext>
            </a:extLst>
          </p:cNvPr>
          <p:cNvSpPr txBox="1"/>
          <p:nvPr/>
        </p:nvSpPr>
        <p:spPr>
          <a:xfrm>
            <a:off x="8711124" y="597110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9335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193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Bidisha Sen</dc:creator>
  <cp:lastModifiedBy>Bidisha Sen</cp:lastModifiedBy>
  <cp:revision>25</cp:revision>
  <dcterms:created xsi:type="dcterms:W3CDTF">2018-09-11T14:23:16Z</dcterms:created>
  <dcterms:modified xsi:type="dcterms:W3CDTF">2018-10-03T12:27:01Z</dcterms:modified>
</cp:coreProperties>
</file>