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60" r:id="rId4"/>
    <p:sldId id="267" r:id="rId5"/>
    <p:sldId id="281" r:id="rId6"/>
    <p:sldId id="262" r:id="rId7"/>
    <p:sldId id="268" r:id="rId8"/>
    <p:sldId id="269" r:id="rId9"/>
    <p:sldId id="265" r:id="rId10"/>
    <p:sldId id="282" r:id="rId11"/>
    <p:sldId id="283" r:id="rId12"/>
    <p:sldId id="284" r:id="rId13"/>
    <p:sldId id="285" r:id="rId14"/>
    <p:sldId id="286" r:id="rId15"/>
    <p:sldId id="270" r:id="rId16"/>
    <p:sldId id="271" r:id="rId17"/>
    <p:sldId id="272" r:id="rId18"/>
    <p:sldId id="273" r:id="rId19"/>
    <p:sldId id="274" r:id="rId20"/>
    <p:sldId id="275" r:id="rId21"/>
    <p:sldId id="276" r:id="rId22"/>
    <p:sldId id="277" r:id="rId23"/>
    <p:sldId id="278" r:id="rId24"/>
    <p:sldId id="279" r:id="rId25"/>
    <p:sldId id="2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01-07-2018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01-07-2018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01-07-2018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01-07-2018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01-07-2018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01-07-2018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01-07-2018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01-07-2018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01-07-2018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GRAMENER CASE STUDY</a:t>
            </a:r>
            <a:br>
              <a:rPr lang="en-IN" sz="2800" dirty="0"/>
            </a:br>
            <a:r>
              <a:rPr lang="en-IN" sz="2800" dirty="0"/>
              <a:t/>
            </a: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fontScale="92500" lnSpcReduction="20000"/>
          </a:bodyPr>
          <a:lstStyle/>
          <a:p>
            <a:pPr algn="l"/>
            <a:r>
              <a:rPr lang="en-IN" sz="1200" dirty="0"/>
              <a:t> </a:t>
            </a:r>
            <a:r>
              <a:rPr lang="en-IN" sz="1800" dirty="0"/>
              <a:t>Group Name:</a:t>
            </a:r>
          </a:p>
          <a:p>
            <a:pPr marL="457200" indent="-457200" algn="l">
              <a:buFont typeface="+mj-lt"/>
              <a:buAutoNum type="arabicPeriod"/>
            </a:pPr>
            <a:r>
              <a:rPr lang="en-IN" sz="1800" dirty="0"/>
              <a:t> </a:t>
            </a:r>
            <a:r>
              <a:rPr lang="en-IN" sz="1800" dirty="0" err="1" smtClean="0"/>
              <a:t>Shankhadeep</a:t>
            </a:r>
            <a:r>
              <a:rPr lang="en-IN" sz="1800" dirty="0" smtClean="0"/>
              <a:t> </a:t>
            </a:r>
            <a:r>
              <a:rPr lang="en-IN" sz="1800" dirty="0" err="1" smtClean="0"/>
              <a:t>Ghosal</a:t>
            </a:r>
            <a:endParaRPr lang="en-IN" sz="1800" dirty="0"/>
          </a:p>
          <a:p>
            <a:pPr marL="457200" indent="-457200" algn="l">
              <a:buFont typeface="+mj-lt"/>
              <a:buAutoNum type="arabicPeriod"/>
            </a:pPr>
            <a:r>
              <a:rPr lang="en-IN" sz="1800" dirty="0"/>
              <a:t> </a:t>
            </a:r>
            <a:r>
              <a:rPr lang="en-IN" sz="1800" dirty="0" smtClean="0"/>
              <a:t>Praveen Kumar Telugu</a:t>
            </a:r>
            <a:endParaRPr lang="en-IN" sz="1800" dirty="0"/>
          </a:p>
          <a:p>
            <a:pPr marL="457200" indent="-457200" algn="l">
              <a:buFont typeface="+mj-lt"/>
              <a:buAutoNum type="arabicPeriod"/>
            </a:pPr>
            <a:r>
              <a:rPr lang="en-IN" sz="1800" dirty="0"/>
              <a:t> </a:t>
            </a:r>
            <a:r>
              <a:rPr lang="en-IN" sz="1800" dirty="0" smtClean="0"/>
              <a:t>Vishnu </a:t>
            </a:r>
            <a:r>
              <a:rPr lang="en-IN" sz="1800" dirty="0" err="1" smtClean="0"/>
              <a:t>Vardhan</a:t>
            </a:r>
            <a:r>
              <a:rPr lang="en-IN" sz="1800" dirty="0" smtClean="0"/>
              <a:t> Reddy</a:t>
            </a:r>
            <a:endParaRPr lang="en-IN" sz="1800" dirty="0"/>
          </a:p>
          <a:p>
            <a:pPr marL="457200" indent="-457200" algn="l">
              <a:buFont typeface="+mj-lt"/>
              <a:buAutoNum type="arabicPeriod"/>
            </a:pPr>
            <a:r>
              <a:rPr lang="en-IN" sz="1800" dirty="0"/>
              <a:t> </a:t>
            </a:r>
            <a:r>
              <a:rPr lang="en-IN" sz="1800" dirty="0" smtClean="0"/>
              <a:t>Amar </a:t>
            </a:r>
            <a:r>
              <a:rPr lang="en-IN" sz="1800" dirty="0" err="1" smtClean="0"/>
              <a:t>Mallick</a:t>
            </a:r>
            <a:endParaRPr lang="en-IN" sz="1800" dirty="0" smtClean="0"/>
          </a:p>
          <a:p>
            <a:pPr algn="l"/>
            <a:endParaRPr lang="en-IN" sz="1800" dirty="0"/>
          </a:p>
          <a:p>
            <a:pPr marL="457200" indent="-457200" algn="l">
              <a:buFont typeface="+mj-lt"/>
              <a:buAutoNum type="arabicPeriod"/>
            </a:pP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smtClean="0"/>
              <a:t>Univariate Analysis-Ordered Categorical Variables</a:t>
            </a:r>
            <a:endParaRPr lang="en-IN" sz="3200" dirty="0"/>
          </a:p>
        </p:txBody>
      </p:sp>
      <p:pic>
        <p:nvPicPr>
          <p:cNvPr id="8" name="Content Placeholder 7"/>
          <p:cNvPicPr>
            <a:picLocks noGrp="1"/>
          </p:cNvPicPr>
          <p:nvPr>
            <p:ph idx="1"/>
          </p:nvPr>
        </p:nvPicPr>
        <p:blipFill>
          <a:blip r:embed="rId2"/>
          <a:stretch>
            <a:fillRect/>
          </a:stretch>
        </p:blipFill>
        <p:spPr>
          <a:xfrm>
            <a:off x="1136469" y="1496218"/>
            <a:ext cx="9102235" cy="4840188"/>
          </a:xfrm>
          <a:prstGeom prst="rect">
            <a:avLst/>
          </a:prstGeom>
        </p:spPr>
      </p:pic>
    </p:spTree>
    <p:extLst>
      <p:ext uri="{BB962C8B-B14F-4D97-AF65-F5344CB8AC3E}">
        <p14:creationId xmlns:p14="http://schemas.microsoft.com/office/powerpoint/2010/main" val="1650585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Univariate Analysis-Ordered Categorical Variables</a:t>
            </a:r>
            <a:endParaRPr lang="en-IN" sz="3200" dirty="0"/>
          </a:p>
        </p:txBody>
      </p:sp>
      <p:pic>
        <p:nvPicPr>
          <p:cNvPr id="4" name="Content Placeholder 3"/>
          <p:cNvPicPr>
            <a:picLocks noGrp="1"/>
          </p:cNvPicPr>
          <p:nvPr>
            <p:ph idx="1"/>
          </p:nvPr>
        </p:nvPicPr>
        <p:blipFill>
          <a:blip r:embed="rId2"/>
          <a:stretch>
            <a:fillRect/>
          </a:stretch>
        </p:blipFill>
        <p:spPr>
          <a:xfrm>
            <a:off x="1326524" y="1790162"/>
            <a:ext cx="8860665" cy="4687911"/>
          </a:xfrm>
          <a:prstGeom prst="rect">
            <a:avLst/>
          </a:prstGeom>
        </p:spPr>
      </p:pic>
    </p:spTree>
    <p:extLst>
      <p:ext uri="{BB962C8B-B14F-4D97-AF65-F5344CB8AC3E}">
        <p14:creationId xmlns:p14="http://schemas.microsoft.com/office/powerpoint/2010/main" val="212191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Univariate Analysis-Un ordered categorical variables</a:t>
            </a:r>
            <a:endParaRPr lang="en-IN" sz="3200" dirty="0"/>
          </a:p>
        </p:txBody>
      </p:sp>
      <p:pic>
        <p:nvPicPr>
          <p:cNvPr id="4" name="Content Placeholder 3"/>
          <p:cNvPicPr>
            <a:picLocks noGrp="1"/>
          </p:cNvPicPr>
          <p:nvPr>
            <p:ph idx="1"/>
          </p:nvPr>
        </p:nvPicPr>
        <p:blipFill>
          <a:blip r:embed="rId2"/>
          <a:stretch>
            <a:fillRect/>
          </a:stretch>
        </p:blipFill>
        <p:spPr>
          <a:xfrm>
            <a:off x="1378039" y="1854199"/>
            <a:ext cx="9072247" cy="3825383"/>
          </a:xfrm>
          <a:prstGeom prst="rect">
            <a:avLst/>
          </a:prstGeom>
        </p:spPr>
      </p:pic>
      <p:sp>
        <p:nvSpPr>
          <p:cNvPr id="5" name="TextBox 4"/>
          <p:cNvSpPr txBox="1"/>
          <p:nvPr/>
        </p:nvSpPr>
        <p:spPr>
          <a:xfrm>
            <a:off x="1506828" y="6024686"/>
            <a:ext cx="9427335" cy="523220"/>
          </a:xfrm>
          <a:prstGeom prst="rect">
            <a:avLst/>
          </a:prstGeom>
          <a:noFill/>
        </p:spPr>
        <p:txBody>
          <a:bodyPr wrap="square" rtlCol="0">
            <a:spAutoFit/>
          </a:bodyPr>
          <a:lstStyle/>
          <a:p>
            <a:r>
              <a:rPr lang="en-IN" sz="1400" dirty="0"/>
              <a:t>From above unordered categorical variable plots it shows that </a:t>
            </a:r>
            <a:r>
              <a:rPr lang="en-IN" sz="1400" b="1" dirty="0" err="1"/>
              <a:t>pymnt_plan</a:t>
            </a:r>
            <a:r>
              <a:rPr lang="en-IN" sz="1400" b="1" dirty="0"/>
              <a:t>, </a:t>
            </a:r>
            <a:r>
              <a:rPr lang="en-IN" sz="1400" b="1" dirty="0" err="1"/>
              <a:t>application_type</a:t>
            </a:r>
            <a:r>
              <a:rPr lang="en-IN" sz="1400" b="1" dirty="0"/>
              <a:t> and </a:t>
            </a:r>
            <a:endParaRPr lang="en-IN" sz="1400" dirty="0"/>
          </a:p>
          <a:p>
            <a:r>
              <a:rPr lang="en-IN" sz="1400" b="1" dirty="0" err="1"/>
              <a:t>Initial_list_status</a:t>
            </a:r>
            <a:r>
              <a:rPr lang="en-IN" sz="1400" dirty="0"/>
              <a:t> can be excluded as there is one category which cannot influence whether the loan can be defaulted or not</a:t>
            </a:r>
            <a:endParaRPr lang="en-IN" sz="1400" dirty="0"/>
          </a:p>
        </p:txBody>
      </p:sp>
    </p:spTree>
    <p:extLst>
      <p:ext uri="{BB962C8B-B14F-4D97-AF65-F5344CB8AC3E}">
        <p14:creationId xmlns:p14="http://schemas.microsoft.com/office/powerpoint/2010/main" val="449005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Univariate Analysis-Metric Variables</a:t>
            </a:r>
            <a:br>
              <a:rPr lang="en-US" dirty="0" smtClean="0"/>
            </a:br>
            <a:endParaRPr lang="en-IN" dirty="0"/>
          </a:p>
        </p:txBody>
      </p:sp>
      <p:pic>
        <p:nvPicPr>
          <p:cNvPr id="4" name="Content Placeholder 3"/>
          <p:cNvPicPr>
            <a:picLocks noGrp="1"/>
          </p:cNvPicPr>
          <p:nvPr>
            <p:ph idx="1"/>
          </p:nvPr>
        </p:nvPicPr>
        <p:blipFill>
          <a:blip r:embed="rId2"/>
          <a:stretch>
            <a:fillRect/>
          </a:stretch>
        </p:blipFill>
        <p:spPr>
          <a:xfrm>
            <a:off x="1236372" y="1496219"/>
            <a:ext cx="8538693" cy="4737156"/>
          </a:xfrm>
          <a:prstGeom prst="rect">
            <a:avLst/>
          </a:prstGeom>
        </p:spPr>
      </p:pic>
    </p:spTree>
    <p:extLst>
      <p:ext uri="{BB962C8B-B14F-4D97-AF65-F5344CB8AC3E}">
        <p14:creationId xmlns:p14="http://schemas.microsoft.com/office/powerpoint/2010/main" val="1957704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Univariate Analysis-Metric Variables</a:t>
            </a:r>
            <a:br>
              <a:rPr lang="en-US" dirty="0"/>
            </a:br>
            <a:endParaRPr lang="en-IN" dirty="0"/>
          </a:p>
        </p:txBody>
      </p:sp>
      <p:pic>
        <p:nvPicPr>
          <p:cNvPr id="4" name="Content Placeholder 3"/>
          <p:cNvPicPr>
            <a:picLocks noGrp="1"/>
          </p:cNvPicPr>
          <p:nvPr>
            <p:ph idx="1"/>
          </p:nvPr>
        </p:nvPicPr>
        <p:blipFill>
          <a:blip r:embed="rId2"/>
          <a:stretch>
            <a:fillRect/>
          </a:stretch>
        </p:blipFill>
        <p:spPr>
          <a:xfrm>
            <a:off x="1275008" y="1596980"/>
            <a:ext cx="8976575" cy="4602208"/>
          </a:xfrm>
          <a:prstGeom prst="rect">
            <a:avLst/>
          </a:prstGeom>
        </p:spPr>
      </p:pic>
    </p:spTree>
    <p:extLst>
      <p:ext uri="{BB962C8B-B14F-4D97-AF65-F5344CB8AC3E}">
        <p14:creationId xmlns:p14="http://schemas.microsoft.com/office/powerpoint/2010/main" val="84734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248194"/>
            <a:ext cx="9313817" cy="856138"/>
          </a:xfrm>
        </p:spPr>
        <p:txBody>
          <a:bodyPr>
            <a:normAutofit/>
          </a:bodyPr>
          <a:lstStyle/>
          <a:p>
            <a:r>
              <a:rPr lang="en-US" dirty="0" smtClean="0"/>
              <a:t>Segmented Univariate Analysis</a:t>
            </a:r>
            <a:endParaRPr lang="en-US" dirty="0"/>
          </a:p>
        </p:txBody>
      </p:sp>
      <p:pic>
        <p:nvPicPr>
          <p:cNvPr id="4" name="Content Placeholder 3"/>
          <p:cNvPicPr>
            <a:picLocks noGrp="1" noChangeAspect="1"/>
          </p:cNvPicPr>
          <p:nvPr>
            <p:ph idx="1"/>
          </p:nvPr>
        </p:nvPicPr>
        <p:blipFill>
          <a:blip r:embed="rId2"/>
          <a:stretch>
            <a:fillRect/>
          </a:stretch>
        </p:blipFill>
        <p:spPr>
          <a:xfrm>
            <a:off x="1136469" y="1496218"/>
            <a:ext cx="10340184" cy="5044541"/>
          </a:xfrm>
          <a:prstGeom prst="rect">
            <a:avLst/>
          </a:prstGeom>
        </p:spPr>
      </p:pic>
    </p:spTree>
    <p:extLst>
      <p:ext uri="{BB962C8B-B14F-4D97-AF65-F5344CB8AC3E}">
        <p14:creationId xmlns:p14="http://schemas.microsoft.com/office/powerpoint/2010/main" val="1996259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114" y="341501"/>
            <a:ext cx="9313817" cy="856138"/>
          </a:xfrm>
        </p:spPr>
        <p:txBody>
          <a:bodyPr/>
          <a:lstStyle/>
          <a:p>
            <a:r>
              <a:rPr lang="en-US" dirty="0"/>
              <a:t>Segmented Univariate Analysis</a:t>
            </a:r>
            <a:endParaRPr lang="en-US" dirty="0"/>
          </a:p>
        </p:txBody>
      </p:sp>
      <p:pic>
        <p:nvPicPr>
          <p:cNvPr id="4" name="Content Placeholder 3"/>
          <p:cNvPicPr>
            <a:picLocks noGrp="1" noChangeAspect="1"/>
          </p:cNvPicPr>
          <p:nvPr>
            <p:ph idx="1"/>
          </p:nvPr>
        </p:nvPicPr>
        <p:blipFill>
          <a:blip r:embed="rId2"/>
          <a:stretch>
            <a:fillRect/>
          </a:stretch>
        </p:blipFill>
        <p:spPr>
          <a:xfrm>
            <a:off x="1211114" y="1751823"/>
            <a:ext cx="10180170" cy="4344988"/>
          </a:xfrm>
          <a:prstGeom prst="rect">
            <a:avLst/>
          </a:prstGeom>
        </p:spPr>
      </p:pic>
    </p:spTree>
    <p:extLst>
      <p:ext uri="{BB962C8B-B14F-4D97-AF65-F5344CB8AC3E}">
        <p14:creationId xmlns:p14="http://schemas.microsoft.com/office/powerpoint/2010/main" val="2189122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800" y="304178"/>
            <a:ext cx="9313817" cy="856138"/>
          </a:xfrm>
        </p:spPr>
        <p:txBody>
          <a:bodyPr/>
          <a:lstStyle/>
          <a:p>
            <a:r>
              <a:rPr lang="en-US" dirty="0"/>
              <a:t>Segmented Univariate Analysis</a:t>
            </a:r>
            <a:endParaRPr lang="en-US" dirty="0"/>
          </a:p>
        </p:txBody>
      </p:sp>
      <p:sp>
        <p:nvSpPr>
          <p:cNvPr id="3" name="Content Placeholder 2"/>
          <p:cNvSpPr>
            <a:spLocks noGrp="1"/>
          </p:cNvSpPr>
          <p:nvPr>
            <p:ph idx="1"/>
          </p:nvPr>
        </p:nvSpPr>
        <p:spPr>
          <a:xfrm>
            <a:off x="404949" y="1380932"/>
            <a:ext cx="11168742" cy="4818256"/>
          </a:xfrm>
        </p:spPr>
        <p:txBody>
          <a:bodyPr/>
          <a:lstStyle/>
          <a:p>
            <a:endParaRPr lang="en-US" dirty="0"/>
          </a:p>
        </p:txBody>
      </p:sp>
      <p:pic>
        <p:nvPicPr>
          <p:cNvPr id="4" name="Picture 3"/>
          <p:cNvPicPr>
            <a:picLocks noChangeAspect="1"/>
          </p:cNvPicPr>
          <p:nvPr/>
        </p:nvPicPr>
        <p:blipFill>
          <a:blip r:embed="rId2"/>
          <a:stretch>
            <a:fillRect/>
          </a:stretch>
        </p:blipFill>
        <p:spPr>
          <a:xfrm>
            <a:off x="404949" y="1380932"/>
            <a:ext cx="10963469" cy="4603765"/>
          </a:xfrm>
          <a:prstGeom prst="rect">
            <a:avLst/>
          </a:prstGeom>
        </p:spPr>
      </p:pic>
    </p:spTree>
    <p:extLst>
      <p:ext uri="{BB962C8B-B14F-4D97-AF65-F5344CB8AC3E}">
        <p14:creationId xmlns:p14="http://schemas.microsoft.com/office/powerpoint/2010/main" val="4037906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Segmented Univariate Analysis</a:t>
            </a:r>
            <a:endParaRPr lang="en-US" dirty="0"/>
          </a:p>
        </p:txBody>
      </p:sp>
      <p:pic>
        <p:nvPicPr>
          <p:cNvPr id="4" name="Picture 3"/>
          <p:cNvPicPr>
            <a:picLocks noChangeAspect="1"/>
          </p:cNvPicPr>
          <p:nvPr/>
        </p:nvPicPr>
        <p:blipFill>
          <a:blip r:embed="rId2"/>
          <a:stretch>
            <a:fillRect/>
          </a:stretch>
        </p:blipFill>
        <p:spPr>
          <a:xfrm>
            <a:off x="6634065" y="1638742"/>
            <a:ext cx="4939626" cy="4776627"/>
          </a:xfrm>
          <a:prstGeom prst="rect">
            <a:avLst/>
          </a:prstGeom>
        </p:spPr>
      </p:pic>
      <p:pic>
        <p:nvPicPr>
          <p:cNvPr id="5" name="Picture 4"/>
          <p:cNvPicPr>
            <a:picLocks noChangeAspect="1"/>
          </p:cNvPicPr>
          <p:nvPr/>
        </p:nvPicPr>
        <p:blipFill>
          <a:blip r:embed="rId3"/>
          <a:stretch>
            <a:fillRect/>
          </a:stretch>
        </p:blipFill>
        <p:spPr>
          <a:xfrm>
            <a:off x="1051502" y="1445489"/>
            <a:ext cx="4714816" cy="4969880"/>
          </a:xfrm>
          <a:prstGeom prst="rect">
            <a:avLst/>
          </a:prstGeom>
        </p:spPr>
      </p:pic>
    </p:spTree>
    <p:extLst>
      <p:ext uri="{BB962C8B-B14F-4D97-AF65-F5344CB8AC3E}">
        <p14:creationId xmlns:p14="http://schemas.microsoft.com/office/powerpoint/2010/main" val="3951750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Segmented Univariate Analysis</a:t>
            </a:r>
            <a:endParaRPr lang="en-US" dirty="0"/>
          </a:p>
        </p:txBody>
      </p:sp>
      <p:pic>
        <p:nvPicPr>
          <p:cNvPr id="4" name="Picture 3"/>
          <p:cNvPicPr>
            <a:picLocks noChangeAspect="1"/>
          </p:cNvPicPr>
          <p:nvPr/>
        </p:nvPicPr>
        <p:blipFill>
          <a:blip r:embed="rId2"/>
          <a:stretch>
            <a:fillRect/>
          </a:stretch>
        </p:blipFill>
        <p:spPr>
          <a:xfrm>
            <a:off x="1136469" y="1707501"/>
            <a:ext cx="9862009" cy="4701655"/>
          </a:xfrm>
          <a:prstGeom prst="rect">
            <a:avLst/>
          </a:prstGeom>
        </p:spPr>
      </p:pic>
    </p:spTree>
    <p:extLst>
      <p:ext uri="{BB962C8B-B14F-4D97-AF65-F5344CB8AC3E}">
        <p14:creationId xmlns:p14="http://schemas.microsoft.com/office/powerpoint/2010/main" val="108421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1800" dirty="0"/>
              <a:t>A</a:t>
            </a:r>
            <a:r>
              <a:rPr lang="en-US" sz="1800" dirty="0" smtClean="0"/>
              <a:t> </a:t>
            </a:r>
            <a:r>
              <a:rPr lang="en-US" sz="1800" b="1" dirty="0"/>
              <a:t>consumer finance company </a:t>
            </a:r>
            <a:r>
              <a:rPr lang="en-US" sz="1800" dirty="0"/>
              <a:t>which </a:t>
            </a:r>
            <a:r>
              <a:rPr lang="en-US" sz="1800" dirty="0" smtClean="0"/>
              <a:t>specializes </a:t>
            </a:r>
            <a:r>
              <a:rPr lang="en-US" sz="1800" dirty="0"/>
              <a:t>in lending various types of loans to urban customers. </a:t>
            </a:r>
            <a:r>
              <a:rPr lang="en-US" sz="1800" dirty="0"/>
              <a:t>This company is the largest online loan marketplace, facilitating personal loans, business loans, and financing of medical procedures. Borrowers can easily access lower interest rate loans through a fast online </a:t>
            </a:r>
            <a:r>
              <a:rPr lang="en-US" sz="1800" dirty="0" smtClean="0"/>
              <a:t>interface. </a:t>
            </a:r>
            <a:r>
              <a:rPr lang="en-US" sz="1800" dirty="0" smtClean="0"/>
              <a:t>When </a:t>
            </a:r>
            <a:r>
              <a:rPr lang="en-US" sz="1800" dirty="0"/>
              <a:t>the company receives a loan application, the company has to make a decision for loan approval based on the applicant’s profile. Two </a:t>
            </a:r>
            <a:r>
              <a:rPr lang="en-US" sz="1800" b="1" dirty="0"/>
              <a:t>types of risks</a:t>
            </a:r>
            <a:r>
              <a:rPr lang="en-US" sz="1800" dirty="0"/>
              <a:t> are associated with the bank’s decision:</a:t>
            </a:r>
          </a:p>
          <a:p>
            <a:r>
              <a:rPr lang="en-US" sz="1800" dirty="0"/>
              <a:t>If the applicant is</a:t>
            </a:r>
            <a:r>
              <a:rPr lang="en-US" sz="1800" b="1" dirty="0"/>
              <a:t> likely to repay the loan</a:t>
            </a:r>
            <a:r>
              <a:rPr lang="en-US" sz="1800" dirty="0"/>
              <a:t>, then not approving the loan results in a </a:t>
            </a:r>
            <a:r>
              <a:rPr lang="en-US" sz="1800" b="1" dirty="0"/>
              <a:t>loss of business</a:t>
            </a:r>
            <a:r>
              <a:rPr lang="en-US" sz="1800" dirty="0"/>
              <a:t> to the company</a:t>
            </a:r>
          </a:p>
          <a:p>
            <a:r>
              <a:rPr lang="en-US" sz="1800" dirty="0"/>
              <a:t>If the applicant is </a:t>
            </a:r>
            <a:r>
              <a:rPr lang="en-US" sz="1800" b="1" dirty="0"/>
              <a:t>not likely to repay the loan,</a:t>
            </a:r>
            <a:r>
              <a:rPr lang="en-US" sz="1800" dirty="0"/>
              <a:t> i.e. he/she is likely to default, then approving the loan may lead to a </a:t>
            </a:r>
            <a:r>
              <a:rPr lang="en-US" sz="1800" b="1" dirty="0"/>
              <a:t>financial loss</a:t>
            </a:r>
            <a:r>
              <a:rPr lang="en-US" sz="1800" dirty="0"/>
              <a:t> for the </a:t>
            </a:r>
            <a:r>
              <a:rPr lang="en-US" sz="1800" dirty="0" smtClean="0"/>
              <a:t>company</a:t>
            </a:r>
          </a:p>
          <a:p>
            <a:r>
              <a:rPr lang="en-US" sz="1800" dirty="0"/>
              <a:t>When a person applies for a loan,</a:t>
            </a:r>
            <a:r>
              <a:rPr lang="en-US" sz="1800" b="1" dirty="0"/>
              <a:t> </a:t>
            </a:r>
            <a:r>
              <a:rPr lang="en-US" sz="1800" dirty="0"/>
              <a:t>there are</a:t>
            </a:r>
            <a:r>
              <a:rPr lang="en-US" sz="1800" b="1" dirty="0"/>
              <a:t> two types of decisions</a:t>
            </a:r>
            <a:r>
              <a:rPr lang="en-US" sz="1800" dirty="0"/>
              <a:t> that could be taken by the company:</a:t>
            </a:r>
          </a:p>
          <a:p>
            <a:r>
              <a:rPr lang="en-US" sz="1800" b="1" dirty="0"/>
              <a:t>Loan accepted:</a:t>
            </a:r>
            <a:r>
              <a:rPr lang="en-US" sz="1800" dirty="0"/>
              <a:t> If the company approves the loan, there are 3 possible scenarios described below:</a:t>
            </a:r>
          </a:p>
          <a:p>
            <a:pPr lvl="1"/>
            <a:r>
              <a:rPr lang="en-US" sz="1800" b="1" dirty="0"/>
              <a:t>Fully paid</a:t>
            </a:r>
            <a:r>
              <a:rPr lang="en-US" sz="1800" dirty="0"/>
              <a:t>: Applicant has fully paid the loan (the principal and the interest rate)</a:t>
            </a:r>
          </a:p>
          <a:p>
            <a:pPr lvl="1"/>
            <a:r>
              <a:rPr lang="en-US" sz="1800" b="1" dirty="0"/>
              <a:t>Current</a:t>
            </a:r>
            <a:r>
              <a:rPr lang="en-US" sz="1800" dirty="0"/>
              <a:t>: Applicant is in the process of paying the instalments, i.e. the tenure of the loan is not yet completed. These candidates are not labelled as 'defaulted'.</a:t>
            </a:r>
          </a:p>
          <a:p>
            <a:pPr lvl="1"/>
            <a:r>
              <a:rPr lang="en-US" sz="1800" b="1" dirty="0"/>
              <a:t>Charged-off</a:t>
            </a:r>
            <a:r>
              <a:rPr lang="en-US" sz="1800" dirty="0"/>
              <a:t>: Applicant has not paid the instalments in due time for a long period of time, i.e. he/she has </a:t>
            </a:r>
            <a:r>
              <a:rPr lang="en-US" sz="1800" b="1" dirty="0"/>
              <a:t>defaulted </a:t>
            </a:r>
            <a:r>
              <a:rPr lang="en-US" sz="1800" dirty="0"/>
              <a:t>on the loan </a:t>
            </a:r>
          </a:p>
          <a:p>
            <a:r>
              <a:rPr lang="en-US" sz="1800" b="1" dirty="0"/>
              <a:t>Loan rejected</a:t>
            </a:r>
            <a:r>
              <a:rPr lang="en-US" sz="1800" dirty="0"/>
              <a:t>: The company had rejected the loan (because the candidate does not meet their requirements etc.). Since the loan was rejected, there is no transactional history of those applicants with the company and so this data is not available with the company (and thus in this dataset)</a:t>
            </a:r>
          </a:p>
          <a:p>
            <a:endParaRPr lang="en-US" sz="1800" dirty="0"/>
          </a:p>
          <a:p>
            <a:pPr marL="0" indent="0">
              <a:buNone/>
            </a:pPr>
            <a:endParaRPr lang="en-IN" sz="1800" dirty="0"/>
          </a:p>
        </p:txBody>
      </p:sp>
      <p:sp>
        <p:nvSpPr>
          <p:cNvPr id="5" name="Title 1"/>
          <p:cNvSpPr>
            <a:spLocks noGrp="1"/>
          </p:cNvSpPr>
          <p:nvPr>
            <p:ph type="title"/>
          </p:nvPr>
        </p:nvSpPr>
        <p:spPr>
          <a:xfrm>
            <a:off x="1108477" y="322839"/>
            <a:ext cx="9313817" cy="856138"/>
          </a:xfrm>
        </p:spPr>
        <p:txBody>
          <a:bodyPr>
            <a:normAutofit fontScale="90000"/>
          </a:bodyPr>
          <a:lstStyle/>
          <a:p>
            <a:r>
              <a:rPr lang="en-IN" b="1" dirty="0"/>
              <a:t> </a:t>
            </a:r>
            <a:r>
              <a:rPr lang="en-US" sz="4400" b="1" dirty="0" smtClean="0"/>
              <a:t>Business </a:t>
            </a:r>
            <a:r>
              <a:rPr lang="en-US" sz="4400" b="1" dirty="0"/>
              <a:t>Understanding</a:t>
            </a:r>
            <a:r>
              <a:rPr lang="en-US" sz="2800" b="1" dirty="0"/>
              <a:t/>
            </a:r>
            <a:br>
              <a:rPr lang="en-US" sz="2800" b="1" dirty="0"/>
            </a:br>
            <a:endParaRPr lang="en-IN" sz="2800" dirty="0"/>
          </a:p>
        </p:txBody>
      </p:sp>
    </p:spTree>
    <p:extLst>
      <p:ext uri="{BB962C8B-B14F-4D97-AF65-F5344CB8AC3E}">
        <p14:creationId xmlns:p14="http://schemas.microsoft.com/office/powerpoint/2010/main" val="2118598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Bi-Variate Analysis</a:t>
            </a:r>
            <a:endParaRPr lang="en-US" dirty="0"/>
          </a:p>
        </p:txBody>
      </p:sp>
      <p:sp>
        <p:nvSpPr>
          <p:cNvPr id="3" name="Content Placeholder 2"/>
          <p:cNvSpPr>
            <a:spLocks noGrp="1"/>
          </p:cNvSpPr>
          <p:nvPr>
            <p:ph idx="1"/>
          </p:nvPr>
        </p:nvSpPr>
        <p:spPr>
          <a:xfrm>
            <a:off x="404949" y="2009104"/>
            <a:ext cx="5557969" cy="4190083"/>
          </a:xfrm>
        </p:spPr>
        <p:txBody>
          <a:bodyPr>
            <a:normAutofit fontScale="92500" lnSpcReduction="10000"/>
          </a:bodyPr>
          <a:lstStyle/>
          <a:p>
            <a:pPr marL="0" indent="0">
              <a:buNone/>
            </a:pPr>
            <a:r>
              <a:rPr lang="en-US" sz="1800" dirty="0" smtClean="0"/>
              <a:t>This is Correlation among below columns</a:t>
            </a:r>
          </a:p>
          <a:p>
            <a:pPr marL="0" indent="0">
              <a:buNone/>
            </a:pPr>
            <a:r>
              <a:rPr lang="en-US" sz="1800" b="1" dirty="0" smtClean="0"/>
              <a:t>&gt;0</a:t>
            </a:r>
            <a:r>
              <a:rPr lang="en-US" sz="1800" dirty="0" smtClean="0"/>
              <a:t> indicates positively correlated</a:t>
            </a:r>
          </a:p>
          <a:p>
            <a:pPr marL="0" indent="0">
              <a:buNone/>
            </a:pPr>
            <a:r>
              <a:rPr lang="en-US" sz="1800" b="1" dirty="0" smtClean="0"/>
              <a:t>&lt;0</a:t>
            </a:r>
            <a:r>
              <a:rPr lang="en-US" sz="1800" dirty="0" smtClean="0"/>
              <a:t> indicates negatively correlated</a:t>
            </a:r>
          </a:p>
          <a:p>
            <a:pPr marL="0" indent="0">
              <a:buNone/>
            </a:pPr>
            <a:r>
              <a:rPr lang="en-US" sz="1800" b="1" dirty="0" smtClean="0"/>
              <a:t>=0</a:t>
            </a:r>
            <a:r>
              <a:rPr lang="en-US" sz="1800" dirty="0" smtClean="0"/>
              <a:t> indicates neutral correlation</a:t>
            </a:r>
            <a:endParaRPr lang="en-US" sz="1800" dirty="0" smtClean="0"/>
          </a:p>
          <a:p>
            <a:r>
              <a:rPr lang="en-US" sz="1800" dirty="0" err="1" smtClean="0"/>
              <a:t>int_rate</a:t>
            </a:r>
            <a:endParaRPr lang="en-US" sz="1800" dirty="0" smtClean="0"/>
          </a:p>
          <a:p>
            <a:r>
              <a:rPr lang="en-US" sz="1800" dirty="0" err="1"/>
              <a:t>s</a:t>
            </a:r>
            <a:r>
              <a:rPr lang="en-US" sz="1800" dirty="0" err="1" smtClean="0"/>
              <a:t>ubgrade_n</a:t>
            </a:r>
            <a:endParaRPr lang="en-US" sz="1800" dirty="0" smtClean="0"/>
          </a:p>
          <a:p>
            <a:r>
              <a:rPr lang="en-US" sz="1800" dirty="0" err="1" smtClean="0"/>
              <a:t>loan_amnt</a:t>
            </a:r>
            <a:endParaRPr lang="en-US" sz="1800" dirty="0" smtClean="0"/>
          </a:p>
          <a:p>
            <a:r>
              <a:rPr lang="en-US" sz="1800" dirty="0" smtClean="0"/>
              <a:t>Installment</a:t>
            </a:r>
          </a:p>
          <a:p>
            <a:r>
              <a:rPr lang="en-US" sz="1800" dirty="0" smtClean="0"/>
              <a:t>revol_util</a:t>
            </a:r>
          </a:p>
          <a:p>
            <a:r>
              <a:rPr lang="en-US" sz="1800" dirty="0" err="1" smtClean="0"/>
              <a:t>Annual_inc</a:t>
            </a:r>
            <a:endParaRPr lang="en-US" sz="1800" dirty="0" smtClean="0"/>
          </a:p>
          <a:p>
            <a:r>
              <a:rPr lang="en-US" sz="1800" dirty="0" err="1" smtClean="0"/>
              <a:t>dti</a:t>
            </a:r>
            <a:endParaRPr lang="en-US" sz="1800" dirty="0" smtClean="0"/>
          </a:p>
          <a:p>
            <a:r>
              <a:rPr lang="en-US" sz="1800" dirty="0" smtClean="0"/>
              <a:t>d</a:t>
            </a:r>
            <a:r>
              <a:rPr lang="en-US" sz="1800" dirty="0" smtClean="0"/>
              <a:t>elinq_2yrs</a:t>
            </a:r>
          </a:p>
          <a:p>
            <a:pPr marL="0" indent="0">
              <a:buNone/>
            </a:pPr>
            <a:endParaRPr lang="en-US" sz="1800" dirty="0"/>
          </a:p>
        </p:txBody>
      </p:sp>
      <p:pic>
        <p:nvPicPr>
          <p:cNvPr id="4" name="Picture 3"/>
          <p:cNvPicPr>
            <a:picLocks noChangeAspect="1"/>
          </p:cNvPicPr>
          <p:nvPr/>
        </p:nvPicPr>
        <p:blipFill>
          <a:blip r:embed="rId2"/>
          <a:stretch>
            <a:fillRect/>
          </a:stretch>
        </p:blipFill>
        <p:spPr>
          <a:xfrm>
            <a:off x="6919621" y="1633725"/>
            <a:ext cx="4958248" cy="4786662"/>
          </a:xfrm>
          <a:prstGeom prst="rect">
            <a:avLst/>
          </a:prstGeom>
        </p:spPr>
      </p:pic>
    </p:spTree>
    <p:extLst>
      <p:ext uri="{BB962C8B-B14F-4D97-AF65-F5344CB8AC3E}">
        <p14:creationId xmlns:p14="http://schemas.microsoft.com/office/powerpoint/2010/main" val="4104206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Bi-Variate Analysis</a:t>
            </a:r>
            <a:endParaRPr lang="en-US" dirty="0"/>
          </a:p>
        </p:txBody>
      </p:sp>
      <p:pic>
        <p:nvPicPr>
          <p:cNvPr id="5" name="Picture 4"/>
          <p:cNvPicPr>
            <a:picLocks noChangeAspect="1"/>
          </p:cNvPicPr>
          <p:nvPr/>
        </p:nvPicPr>
        <p:blipFill>
          <a:blip r:embed="rId2"/>
          <a:stretch>
            <a:fillRect/>
          </a:stretch>
        </p:blipFill>
        <p:spPr>
          <a:xfrm>
            <a:off x="1039197" y="1653550"/>
            <a:ext cx="9942934" cy="4894983"/>
          </a:xfrm>
          <a:prstGeom prst="rect">
            <a:avLst/>
          </a:prstGeom>
        </p:spPr>
      </p:pic>
    </p:spTree>
    <p:extLst>
      <p:ext uri="{BB962C8B-B14F-4D97-AF65-F5344CB8AC3E}">
        <p14:creationId xmlns:p14="http://schemas.microsoft.com/office/powerpoint/2010/main" val="146842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Bi-Variate </a:t>
            </a:r>
            <a:r>
              <a:rPr lang="en-US" dirty="0" smtClean="0"/>
              <a:t>Analysis</a:t>
            </a:r>
            <a:endParaRPr lang="en-US" dirty="0"/>
          </a:p>
        </p:txBody>
      </p:sp>
      <p:pic>
        <p:nvPicPr>
          <p:cNvPr id="4" name="Picture 3"/>
          <p:cNvPicPr>
            <a:picLocks noChangeAspect="1"/>
          </p:cNvPicPr>
          <p:nvPr/>
        </p:nvPicPr>
        <p:blipFill>
          <a:blip r:embed="rId2"/>
          <a:stretch>
            <a:fillRect/>
          </a:stretch>
        </p:blipFill>
        <p:spPr>
          <a:xfrm>
            <a:off x="1007705" y="1496218"/>
            <a:ext cx="10748866" cy="5070517"/>
          </a:xfrm>
          <a:prstGeom prst="rect">
            <a:avLst/>
          </a:prstGeom>
        </p:spPr>
      </p:pic>
    </p:spTree>
    <p:extLst>
      <p:ext uri="{BB962C8B-B14F-4D97-AF65-F5344CB8AC3E}">
        <p14:creationId xmlns:p14="http://schemas.microsoft.com/office/powerpoint/2010/main" val="252194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Bi-Variate </a:t>
            </a:r>
            <a:r>
              <a:rPr lang="en-US" dirty="0" smtClean="0"/>
              <a:t>Analysis</a:t>
            </a:r>
            <a:endParaRPr lang="en-US" dirty="0"/>
          </a:p>
        </p:txBody>
      </p:sp>
      <p:pic>
        <p:nvPicPr>
          <p:cNvPr id="4" name="Picture 3"/>
          <p:cNvPicPr>
            <a:picLocks noChangeAspect="1"/>
          </p:cNvPicPr>
          <p:nvPr/>
        </p:nvPicPr>
        <p:blipFill>
          <a:blip r:embed="rId2"/>
          <a:stretch>
            <a:fillRect/>
          </a:stretch>
        </p:blipFill>
        <p:spPr>
          <a:xfrm>
            <a:off x="587148" y="2034074"/>
            <a:ext cx="10575457" cy="4095153"/>
          </a:xfrm>
          <a:prstGeom prst="rect">
            <a:avLst/>
          </a:prstGeom>
        </p:spPr>
      </p:pic>
    </p:spTree>
    <p:extLst>
      <p:ext uri="{BB962C8B-B14F-4D97-AF65-F5344CB8AC3E}">
        <p14:creationId xmlns:p14="http://schemas.microsoft.com/office/powerpoint/2010/main" val="408314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469" y="313509"/>
            <a:ext cx="9313817" cy="856138"/>
          </a:xfrm>
        </p:spPr>
        <p:txBody>
          <a:bodyPr>
            <a:normAutofit/>
          </a:bodyPr>
          <a:lstStyle/>
          <a:p>
            <a:r>
              <a:rPr lang="en-US" dirty="0"/>
              <a:t>Bi-Variate </a:t>
            </a:r>
            <a:r>
              <a:rPr lang="en-US" dirty="0" smtClean="0"/>
              <a:t>Analysis</a:t>
            </a:r>
            <a:endParaRPr lang="en-US" dirty="0"/>
          </a:p>
        </p:txBody>
      </p:sp>
      <p:pic>
        <p:nvPicPr>
          <p:cNvPr id="4" name="Picture 3"/>
          <p:cNvPicPr>
            <a:picLocks noChangeAspect="1"/>
          </p:cNvPicPr>
          <p:nvPr/>
        </p:nvPicPr>
        <p:blipFill>
          <a:blip r:embed="rId2"/>
          <a:stretch>
            <a:fillRect/>
          </a:stretch>
        </p:blipFill>
        <p:spPr>
          <a:xfrm>
            <a:off x="681817" y="1455576"/>
            <a:ext cx="10926870" cy="4921898"/>
          </a:xfrm>
          <a:prstGeom prst="rect">
            <a:avLst/>
          </a:prstGeom>
        </p:spPr>
      </p:pic>
    </p:spTree>
    <p:extLst>
      <p:ext uri="{BB962C8B-B14F-4D97-AF65-F5344CB8AC3E}">
        <p14:creationId xmlns:p14="http://schemas.microsoft.com/office/powerpoint/2010/main" val="655565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Inferences</a:t>
            </a:r>
            <a:endParaRPr lang="en-IN" dirty="0"/>
          </a:p>
        </p:txBody>
      </p:sp>
      <p:sp>
        <p:nvSpPr>
          <p:cNvPr id="3" name="Content Placeholder 2"/>
          <p:cNvSpPr>
            <a:spLocks noGrp="1"/>
          </p:cNvSpPr>
          <p:nvPr>
            <p:ph idx="1"/>
          </p:nvPr>
        </p:nvSpPr>
        <p:spPr/>
        <p:txBody>
          <a:bodyPr>
            <a:normAutofit/>
          </a:bodyPr>
          <a:lstStyle/>
          <a:p>
            <a:pPr marL="0" indent="0">
              <a:buNone/>
            </a:pPr>
            <a:r>
              <a:rPr lang="en-IN" sz="1800" dirty="0" smtClean="0"/>
              <a:t>Below variables </a:t>
            </a:r>
            <a:r>
              <a:rPr lang="en-IN" sz="1800" dirty="0"/>
              <a:t>that effect the charge off Vs Fully paid loans</a:t>
            </a:r>
          </a:p>
          <a:p>
            <a:r>
              <a:rPr lang="en-IN" sz="1800" dirty="0" smtClean="0"/>
              <a:t> </a:t>
            </a:r>
            <a:r>
              <a:rPr lang="en-IN" sz="1800" dirty="0" err="1" smtClean="0"/>
              <a:t>sub_grade</a:t>
            </a:r>
            <a:endParaRPr lang="en-IN" sz="1800" dirty="0"/>
          </a:p>
          <a:p>
            <a:r>
              <a:rPr lang="en-IN" sz="1800" dirty="0" smtClean="0"/>
              <a:t>purpose</a:t>
            </a:r>
            <a:endParaRPr lang="en-IN" sz="1800" dirty="0"/>
          </a:p>
          <a:p>
            <a:r>
              <a:rPr lang="en-IN" sz="1800" dirty="0" smtClean="0"/>
              <a:t>term </a:t>
            </a:r>
            <a:endParaRPr lang="en-IN" sz="1800" dirty="0"/>
          </a:p>
          <a:p>
            <a:r>
              <a:rPr lang="en-IN" sz="1800" dirty="0" err="1" smtClean="0"/>
              <a:t>home_ownership</a:t>
            </a:r>
            <a:r>
              <a:rPr lang="en-IN" sz="1800" dirty="0" smtClean="0"/>
              <a:t> </a:t>
            </a:r>
            <a:endParaRPr lang="en-IN" sz="1800" dirty="0"/>
          </a:p>
          <a:p>
            <a:r>
              <a:rPr lang="en-IN" sz="1800" dirty="0" err="1" smtClean="0"/>
              <a:t>verification_status</a:t>
            </a:r>
            <a:endParaRPr lang="en-IN" sz="1800" dirty="0"/>
          </a:p>
          <a:p>
            <a:r>
              <a:rPr lang="en-IN" sz="1800" dirty="0" smtClean="0"/>
              <a:t>public </a:t>
            </a:r>
            <a:r>
              <a:rPr lang="en-IN" sz="1800" dirty="0"/>
              <a:t>bankruptcy records</a:t>
            </a:r>
          </a:p>
          <a:p>
            <a:r>
              <a:rPr lang="en-IN" sz="1800" dirty="0" err="1" smtClean="0"/>
              <a:t>revol_util_range</a:t>
            </a:r>
            <a:endParaRPr lang="en-IN" sz="1800" dirty="0"/>
          </a:p>
          <a:p>
            <a:r>
              <a:rPr lang="en-IN" sz="1800" dirty="0" err="1" smtClean="0"/>
              <a:t>loan_amnt_range</a:t>
            </a:r>
            <a:r>
              <a:rPr lang="en-IN" sz="1800" dirty="0" smtClean="0"/>
              <a:t> </a:t>
            </a:r>
          </a:p>
          <a:p>
            <a:pPr marL="0" indent="0">
              <a:buNone/>
            </a:pPr>
            <a:r>
              <a:rPr lang="en-US" sz="1800" dirty="0"/>
              <a:t> </a:t>
            </a:r>
            <a:r>
              <a:rPr lang="en-US" sz="1800" dirty="0" smtClean="0"/>
              <a:t>                     Above variables will help us to predict whether the borrower is likely to default or not.</a:t>
            </a:r>
            <a:endParaRPr lang="en-IN" sz="1800" dirty="0" smtClean="0"/>
          </a:p>
          <a:p>
            <a:endParaRPr lang="en-IN" sz="1800" dirty="0"/>
          </a:p>
        </p:txBody>
      </p:sp>
    </p:spTree>
    <p:extLst>
      <p:ext uri="{BB962C8B-B14F-4D97-AF65-F5344CB8AC3E}">
        <p14:creationId xmlns:p14="http://schemas.microsoft.com/office/powerpoint/2010/main" val="4278257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808" y="248194"/>
            <a:ext cx="9313817" cy="856138"/>
          </a:xfrm>
        </p:spPr>
        <p:txBody>
          <a:bodyPr>
            <a:normAutofit/>
          </a:bodyPr>
          <a:lstStyle/>
          <a:p>
            <a:r>
              <a:rPr lang="en-IN" b="1" dirty="0"/>
              <a:t> </a:t>
            </a:r>
            <a:r>
              <a:rPr lang="en-US" b="1" dirty="0" smtClean="0"/>
              <a:t>Business Objectives</a:t>
            </a:r>
            <a:endParaRPr lang="en-IN" dirty="0"/>
          </a:p>
        </p:txBody>
      </p:sp>
      <p:sp>
        <p:nvSpPr>
          <p:cNvPr id="3" name="Content Placeholder 2"/>
          <p:cNvSpPr>
            <a:spLocks noGrp="1"/>
          </p:cNvSpPr>
          <p:nvPr>
            <p:ph idx="1"/>
          </p:nvPr>
        </p:nvSpPr>
        <p:spPr/>
        <p:txBody>
          <a:bodyPr>
            <a:normAutofit/>
          </a:bodyPr>
          <a:lstStyle/>
          <a:p>
            <a:pPr marL="0" indent="0">
              <a:buNone/>
            </a:pPr>
            <a:r>
              <a:rPr lang="en-US" sz="1800" dirty="0" smtClean="0"/>
              <a:t>Like </a:t>
            </a:r>
            <a:r>
              <a:rPr lang="en-US" sz="1800" dirty="0"/>
              <a:t>most other lending companies, lending loans to ‘risky’ applicants is the largest source of financial loss (called credit loss). The credit loss is the amount of money lost by the lender when the borrower refuses to pay or runs away with the money owed. In other words, borrowers who </a:t>
            </a:r>
            <a:r>
              <a:rPr lang="en-US" sz="1800" b="1" dirty="0"/>
              <a:t>default</a:t>
            </a:r>
            <a:r>
              <a:rPr lang="en-US" sz="1800" dirty="0"/>
              <a:t> cause the largest amount of loss to the lenders. In this case, the customers labelled as 'charged-off' are the 'defaulters'. </a:t>
            </a:r>
            <a:endParaRPr lang="en-US" sz="1800" dirty="0" smtClean="0"/>
          </a:p>
          <a:p>
            <a:pPr marL="0" indent="0">
              <a:buNone/>
            </a:pPr>
            <a:endParaRPr lang="en-US" sz="1800" dirty="0" smtClean="0"/>
          </a:p>
          <a:p>
            <a:pPr lvl="0"/>
            <a:r>
              <a:rPr lang="en-IN" sz="1800" dirty="0"/>
              <a:t>If one is able to identify these risky loan applicants, then such loans can be reduced thereby cutting down the amount of credit loss. Identification of such applicants using EDA is the aim of this case study</a:t>
            </a:r>
            <a:r>
              <a:rPr lang="en-IN" sz="1800" dirty="0" smtClean="0"/>
              <a:t>.</a:t>
            </a:r>
            <a:endParaRPr lang="en-IN" sz="1800" dirty="0"/>
          </a:p>
          <a:p>
            <a:r>
              <a:rPr lang="en-IN" sz="1800" dirty="0"/>
              <a:t>In other words, the company wants to understand the </a:t>
            </a:r>
            <a:r>
              <a:rPr lang="en-IN" sz="1800" b="1" dirty="0"/>
              <a:t>driving factors (or driver variables) </a:t>
            </a:r>
            <a:r>
              <a:rPr lang="en-IN" sz="1800" dirty="0"/>
              <a:t>behind loan default, i.e. the variables which are strong indicators of default.  The company can utilise this knowledge for its portfolio and risk assessment</a:t>
            </a:r>
            <a:endParaRPr lang="en-IN" sz="1800" dirty="0"/>
          </a:p>
        </p:txBody>
      </p:sp>
    </p:spTree>
    <p:extLst>
      <p:ext uri="{BB962C8B-B14F-4D97-AF65-F5344CB8AC3E}">
        <p14:creationId xmlns:p14="http://schemas.microsoft.com/office/powerpoint/2010/main" val="1302983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b="1" dirty="0" smtClean="0"/>
              <a:t>Data Cleaning and preparation</a:t>
            </a:r>
            <a:endParaRPr lang="en-IN" sz="2800" dirty="0"/>
          </a:p>
        </p:txBody>
      </p:sp>
      <p:pic>
        <p:nvPicPr>
          <p:cNvPr id="4" name="Content Placeholder 3"/>
          <p:cNvPicPr>
            <a:picLocks noGrp="1" noChangeAspect="1"/>
          </p:cNvPicPr>
          <p:nvPr>
            <p:ph idx="1"/>
          </p:nvPr>
        </p:nvPicPr>
        <p:blipFill>
          <a:blip r:embed="rId2"/>
          <a:stretch>
            <a:fillRect/>
          </a:stretch>
        </p:blipFill>
        <p:spPr>
          <a:xfrm>
            <a:off x="1136469" y="2162110"/>
            <a:ext cx="10222985" cy="4344988"/>
          </a:xfrm>
          <a:prstGeom prst="rect">
            <a:avLst/>
          </a:prstGeom>
        </p:spPr>
      </p:pic>
      <p:sp>
        <p:nvSpPr>
          <p:cNvPr id="5" name="TextBox 4"/>
          <p:cNvSpPr txBox="1"/>
          <p:nvPr/>
        </p:nvSpPr>
        <p:spPr>
          <a:xfrm>
            <a:off x="1136469" y="1496218"/>
            <a:ext cx="10200225" cy="646331"/>
          </a:xfrm>
          <a:prstGeom prst="rect">
            <a:avLst/>
          </a:prstGeom>
          <a:noFill/>
        </p:spPr>
        <p:txBody>
          <a:bodyPr wrap="square" rtlCol="0">
            <a:spAutoFit/>
          </a:bodyPr>
          <a:lstStyle/>
          <a:p>
            <a:r>
              <a:rPr lang="en-US" dirty="0" smtClean="0"/>
              <a:t>In the data set total 39717 observations and 111 variables are present. A snippet of that large data set is given below :</a:t>
            </a:r>
            <a:endParaRPr lang="en-US" dirty="0"/>
          </a:p>
        </p:txBody>
      </p:sp>
    </p:spTree>
    <p:extLst>
      <p:ext uri="{BB962C8B-B14F-4D97-AF65-F5344CB8AC3E}">
        <p14:creationId xmlns:p14="http://schemas.microsoft.com/office/powerpoint/2010/main" val="56751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smtClean="0"/>
              <a:t/>
            </a:r>
            <a:br>
              <a:rPr lang="en-IN" sz="3100" b="1" dirty="0" smtClean="0"/>
            </a:br>
            <a:r>
              <a:rPr lang="en-IN" sz="3100" b="1" dirty="0" smtClean="0"/>
              <a:t>Data </a:t>
            </a:r>
            <a:r>
              <a:rPr lang="en-IN" sz="3100" b="1" dirty="0"/>
              <a:t>Cleaning and </a:t>
            </a:r>
            <a:r>
              <a:rPr lang="en-IN" sz="3100" b="1" dirty="0" smtClean="0"/>
              <a:t>preparation</a:t>
            </a:r>
            <a:br>
              <a:rPr lang="en-IN" sz="3100" b="1" dirty="0" smtClean="0"/>
            </a:br>
            <a:r>
              <a:rPr lang="en-US" sz="2800" dirty="0" smtClean="0"/>
              <a:t/>
            </a:r>
            <a:br>
              <a:rPr lang="en-US" sz="2800" dirty="0" smtClean="0"/>
            </a:br>
            <a:r>
              <a:rPr lang="en-US" sz="2800" dirty="0"/>
              <a:t> </a:t>
            </a:r>
            <a:r>
              <a:rPr lang="en-US" sz="2800" dirty="0" smtClean="0"/>
              <a:t>                          NA Percentages in total values</a:t>
            </a:r>
            <a:endParaRPr lang="en-IN" sz="2800" dirty="0"/>
          </a:p>
        </p:txBody>
      </p:sp>
      <p:pic>
        <p:nvPicPr>
          <p:cNvPr id="4" name="Content Placeholder 3"/>
          <p:cNvPicPr>
            <a:picLocks noGrp="1"/>
          </p:cNvPicPr>
          <p:nvPr>
            <p:ph idx="1"/>
          </p:nvPr>
        </p:nvPicPr>
        <p:blipFill>
          <a:blip r:embed="rId2"/>
          <a:stretch>
            <a:fillRect/>
          </a:stretch>
        </p:blipFill>
        <p:spPr>
          <a:xfrm>
            <a:off x="1588881" y="1777285"/>
            <a:ext cx="7993001" cy="4718117"/>
          </a:xfrm>
          <a:prstGeom prst="rect">
            <a:avLst/>
          </a:prstGeom>
        </p:spPr>
      </p:pic>
    </p:spTree>
    <p:extLst>
      <p:ext uri="{BB962C8B-B14F-4D97-AF65-F5344CB8AC3E}">
        <p14:creationId xmlns:p14="http://schemas.microsoft.com/office/powerpoint/2010/main" val="2974548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t>There are many columns with only a single unique value- e.g. NA, 0, F etc. Lets us drop, all such columns as they will not be useful for EDA or visualization.</a:t>
            </a:r>
          </a:p>
          <a:p>
            <a:endParaRPr lang="en-US" sz="1800" dirty="0" smtClean="0"/>
          </a:p>
          <a:p>
            <a:r>
              <a:rPr lang="en-US" sz="1800" dirty="0" smtClean="0"/>
              <a:t>As a next step we should also drop columns which only have 0 or NA's as their unique values</a:t>
            </a:r>
          </a:p>
          <a:p>
            <a:endParaRPr lang="en-US" sz="1800" dirty="0" smtClean="0"/>
          </a:p>
          <a:p>
            <a:r>
              <a:rPr lang="en-US" sz="1800" dirty="0" smtClean="0"/>
              <a:t>We will drop all of those column which are having more than 15% NA data of total records as those column are not fit for analysis.</a:t>
            </a:r>
          </a:p>
          <a:p>
            <a:r>
              <a:rPr lang="en-US" sz="1800" dirty="0" smtClean="0"/>
              <a:t>After dropping column based on the above constraints now 46 columns are there for analysis.</a:t>
            </a:r>
          </a:p>
          <a:p>
            <a:pPr marL="0" indent="0">
              <a:buNone/>
            </a:pPr>
            <a:endParaRPr lang="en-US" sz="1800" dirty="0" smtClean="0"/>
          </a:p>
          <a:p>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b="1" dirty="0" smtClean="0"/>
              <a:t>Data Cleaning and </a:t>
            </a:r>
            <a:r>
              <a:rPr lang="en-IN" b="1" dirty="0"/>
              <a:t>preparation</a:t>
            </a:r>
            <a:endParaRPr lang="en-IN" dirty="0"/>
          </a:p>
        </p:txBody>
      </p:sp>
      <p:pic>
        <p:nvPicPr>
          <p:cNvPr id="4" name="Picture 3"/>
          <p:cNvPicPr>
            <a:picLocks noChangeAspect="1"/>
          </p:cNvPicPr>
          <p:nvPr/>
        </p:nvPicPr>
        <p:blipFill>
          <a:blip r:embed="rId2"/>
          <a:stretch>
            <a:fillRect/>
          </a:stretch>
        </p:blipFill>
        <p:spPr>
          <a:xfrm>
            <a:off x="8709194" y="4830471"/>
            <a:ext cx="2748798" cy="922662"/>
          </a:xfrm>
          <a:prstGeom prst="rect">
            <a:avLst/>
          </a:prstGeom>
        </p:spPr>
      </p:pic>
      <p:pic>
        <p:nvPicPr>
          <p:cNvPr id="10" name="Picture 9"/>
          <p:cNvPicPr/>
          <p:nvPr/>
        </p:nvPicPr>
        <p:blipFill>
          <a:blip r:embed="rId3"/>
          <a:stretch>
            <a:fillRect/>
          </a:stretch>
        </p:blipFill>
        <p:spPr>
          <a:xfrm>
            <a:off x="837127" y="4830472"/>
            <a:ext cx="6168980" cy="922661"/>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271" y="1521316"/>
            <a:ext cx="11168742" cy="5336684"/>
          </a:xfrm>
        </p:spPr>
        <p:txBody>
          <a:bodyPr>
            <a:normAutofit lnSpcReduction="10000"/>
          </a:bodyPr>
          <a:lstStyle/>
          <a:p>
            <a:pPr marL="0" indent="0">
              <a:buNone/>
            </a:pPr>
            <a:r>
              <a:rPr lang="en-IN" sz="1800" dirty="0" smtClean="0"/>
              <a:t>As there almost 46 columns are there, we checked all those columns by 10 columns at a time.</a:t>
            </a:r>
          </a:p>
          <a:p>
            <a:r>
              <a:rPr lang="en-US" sz="1800" dirty="0" smtClean="0"/>
              <a:t>From </a:t>
            </a:r>
            <a:r>
              <a:rPr lang="en-US" sz="1800" b="1" dirty="0" err="1" smtClean="0"/>
              <a:t>loan_df$term</a:t>
            </a:r>
            <a:r>
              <a:rPr lang="en-US" sz="1800" dirty="0" smtClean="0"/>
              <a:t> data, we derived </a:t>
            </a:r>
            <a:r>
              <a:rPr lang="en-US" sz="1800" b="1" dirty="0" err="1" smtClean="0"/>
              <a:t>term_year</a:t>
            </a:r>
            <a:r>
              <a:rPr lang="en-US" sz="1800" dirty="0" smtClean="0"/>
              <a:t> which is a new </a:t>
            </a:r>
            <a:r>
              <a:rPr lang="en-US" sz="1800" dirty="0"/>
              <a:t>derived </a:t>
            </a:r>
            <a:r>
              <a:rPr lang="en-US" sz="1800" dirty="0" smtClean="0"/>
              <a:t>column.</a:t>
            </a:r>
          </a:p>
          <a:p>
            <a:pPr marL="0" indent="0">
              <a:buNone/>
            </a:pPr>
            <a:endParaRPr lang="en-IN" sz="1800" dirty="0" smtClean="0"/>
          </a:p>
          <a:p>
            <a:pPr marL="0" indent="0">
              <a:buNone/>
            </a:pPr>
            <a:endParaRPr lang="en-IN" sz="1800" dirty="0" smtClean="0"/>
          </a:p>
          <a:p>
            <a:pPr marL="0" indent="0">
              <a:buNone/>
            </a:pPr>
            <a:endParaRPr lang="en-IN" sz="1800" dirty="0"/>
          </a:p>
          <a:p>
            <a:pPr marL="0" indent="0">
              <a:buNone/>
            </a:pPr>
            <a:endParaRPr lang="en-IN" sz="1800" dirty="0" smtClean="0"/>
          </a:p>
          <a:p>
            <a:r>
              <a:rPr lang="en-IN" sz="1800" b="1" dirty="0" err="1" smtClean="0"/>
              <a:t>loan_df$int_rate</a:t>
            </a:r>
            <a:r>
              <a:rPr lang="en-IN" sz="1800" dirty="0" smtClean="0"/>
              <a:t> data, we cleaned the data by removing “%” from the data.</a:t>
            </a:r>
          </a:p>
          <a:p>
            <a:r>
              <a:rPr lang="en-US" sz="1800" b="1" dirty="0" err="1" smtClean="0"/>
              <a:t>Desc</a:t>
            </a:r>
            <a:r>
              <a:rPr lang="en-US" sz="1800" dirty="0" smtClean="0"/>
              <a:t> </a:t>
            </a:r>
            <a:r>
              <a:rPr lang="en-US" sz="1800" dirty="0"/>
              <a:t>and </a:t>
            </a:r>
            <a:r>
              <a:rPr lang="en-US" sz="1800" b="1" dirty="0"/>
              <a:t>URL</a:t>
            </a:r>
            <a:r>
              <a:rPr lang="en-US" sz="1800" dirty="0"/>
              <a:t> is </a:t>
            </a:r>
            <a:r>
              <a:rPr lang="en-US" sz="1800" dirty="0" smtClean="0"/>
              <a:t>irrelevant </a:t>
            </a:r>
            <a:r>
              <a:rPr lang="en-US" sz="1800" dirty="0"/>
              <a:t>in this analysis so </a:t>
            </a:r>
            <a:r>
              <a:rPr lang="en-US" sz="1800" dirty="0" smtClean="0"/>
              <a:t>we are dropping </a:t>
            </a:r>
            <a:r>
              <a:rPr lang="en-US" sz="1800" dirty="0"/>
              <a:t>the </a:t>
            </a:r>
            <a:r>
              <a:rPr lang="en-US" sz="1800" dirty="0" smtClean="0"/>
              <a:t>column.</a:t>
            </a:r>
          </a:p>
          <a:p>
            <a:r>
              <a:rPr lang="en-IN" sz="1800" b="1" dirty="0" err="1" smtClean="0"/>
              <a:t>loan_df$emp_length</a:t>
            </a:r>
            <a:r>
              <a:rPr lang="en-IN" sz="1800" dirty="0" smtClean="0"/>
              <a:t> is having inconsistent data. In some places it is having years or year. We removed years/year from the data and made it categorical data. As Example : &lt;1 , 10+ etc.</a:t>
            </a:r>
          </a:p>
          <a:p>
            <a:r>
              <a:rPr lang="en-IN" sz="1800" dirty="0" smtClean="0"/>
              <a:t>From </a:t>
            </a:r>
            <a:r>
              <a:rPr lang="en-IN" sz="1800" b="1" dirty="0" err="1" smtClean="0"/>
              <a:t>Loan_df$issue_d</a:t>
            </a:r>
            <a:r>
              <a:rPr lang="en-IN" sz="1800" dirty="0" smtClean="0"/>
              <a:t> ,we derived </a:t>
            </a:r>
            <a:r>
              <a:rPr lang="en-IN" sz="1800" b="1" dirty="0" err="1" smtClean="0"/>
              <a:t>issue_d_year</a:t>
            </a:r>
            <a:r>
              <a:rPr lang="en-IN" sz="1800" dirty="0" smtClean="0"/>
              <a:t>. From this we will analyse </a:t>
            </a:r>
            <a:r>
              <a:rPr lang="en-IN" sz="1800" b="1" dirty="0" err="1" smtClean="0"/>
              <a:t>loan_status</a:t>
            </a:r>
            <a:r>
              <a:rPr lang="en-IN" sz="1800" dirty="0" smtClean="0"/>
              <a:t> distribution over different years.</a:t>
            </a:r>
          </a:p>
          <a:p>
            <a:r>
              <a:rPr lang="en-US" sz="1800" dirty="0" smtClean="0"/>
              <a:t>We have built </a:t>
            </a:r>
            <a:r>
              <a:rPr lang="en-US" sz="1800" dirty="0"/>
              <a:t>a separate column for </a:t>
            </a:r>
            <a:r>
              <a:rPr lang="en-US" sz="1800" b="1" dirty="0" err="1"/>
              <a:t>sub_grade</a:t>
            </a:r>
            <a:r>
              <a:rPr lang="en-US" sz="1800" dirty="0"/>
              <a:t> for the numerical </a:t>
            </a:r>
            <a:r>
              <a:rPr lang="en-US" sz="1800" dirty="0" smtClean="0"/>
              <a:t>value.</a:t>
            </a:r>
          </a:p>
          <a:p>
            <a:r>
              <a:rPr lang="en-IN" sz="1800" b="1" dirty="0" err="1" smtClean="0"/>
              <a:t>Loan_amnt_range</a:t>
            </a:r>
            <a:r>
              <a:rPr lang="en-IN" sz="1800" dirty="0" smtClean="0"/>
              <a:t> is a derived column from </a:t>
            </a:r>
            <a:r>
              <a:rPr lang="en-IN" sz="1800" b="1" dirty="0" err="1" smtClean="0"/>
              <a:t>loan_amnt</a:t>
            </a:r>
            <a:endParaRPr lang="en-IN" sz="1800" b="1" dirty="0" smtClean="0"/>
          </a:p>
          <a:p>
            <a:r>
              <a:rPr lang="en-US" sz="1800" dirty="0"/>
              <a:t>based on the mean and median value we can say that data is evenly </a:t>
            </a:r>
            <a:r>
              <a:rPr lang="en-US" sz="1800" dirty="0" smtClean="0"/>
              <a:t>distributed .We </a:t>
            </a:r>
            <a:r>
              <a:rPr lang="en-US" sz="1800" dirty="0"/>
              <a:t>are going </a:t>
            </a:r>
            <a:r>
              <a:rPr lang="en-US" sz="1800" dirty="0" smtClean="0"/>
              <a:t>to consider </a:t>
            </a:r>
            <a:r>
              <a:rPr lang="en-US" sz="1800" dirty="0"/>
              <a:t>median for </a:t>
            </a:r>
            <a:r>
              <a:rPr lang="en-US" sz="1800" dirty="0" smtClean="0"/>
              <a:t>replacement of NA values </a:t>
            </a:r>
            <a:r>
              <a:rPr lang="en-US" sz="1800" dirty="0"/>
              <a:t>in </a:t>
            </a:r>
            <a:r>
              <a:rPr lang="en-US" sz="1800" b="1" dirty="0" err="1"/>
              <a:t>loan_df$revol_util</a:t>
            </a:r>
            <a:endParaRPr lang="en-IN" sz="1800" b="1" dirty="0"/>
          </a:p>
        </p:txBody>
      </p:sp>
      <p:sp>
        <p:nvSpPr>
          <p:cNvPr id="6" name="Title 1"/>
          <p:cNvSpPr>
            <a:spLocks noGrp="1"/>
          </p:cNvSpPr>
          <p:nvPr>
            <p:ph type="title"/>
          </p:nvPr>
        </p:nvSpPr>
        <p:spPr>
          <a:xfrm>
            <a:off x="1136469" y="640080"/>
            <a:ext cx="9313817" cy="856138"/>
          </a:xfrm>
        </p:spPr>
        <p:txBody>
          <a:bodyPr>
            <a:normAutofit/>
          </a:bodyPr>
          <a:lstStyle/>
          <a:p>
            <a:r>
              <a:rPr lang="en-IN" b="1" dirty="0"/>
              <a:t> Data Cleaning and preparation</a:t>
            </a:r>
            <a:endParaRPr lang="en-IN" dirty="0"/>
          </a:p>
        </p:txBody>
      </p:sp>
      <p:pic>
        <p:nvPicPr>
          <p:cNvPr id="2" name="Picture 1"/>
          <p:cNvPicPr>
            <a:picLocks noChangeAspect="1"/>
          </p:cNvPicPr>
          <p:nvPr/>
        </p:nvPicPr>
        <p:blipFill>
          <a:blip r:embed="rId2"/>
          <a:stretch>
            <a:fillRect/>
          </a:stretch>
        </p:blipFill>
        <p:spPr>
          <a:xfrm>
            <a:off x="892667" y="2429264"/>
            <a:ext cx="10267950" cy="1047750"/>
          </a:xfrm>
          <a:prstGeom prst="rect">
            <a:avLst/>
          </a:prstGeom>
        </p:spPr>
      </p:pic>
    </p:spTree>
    <p:extLst>
      <p:ext uri="{BB962C8B-B14F-4D97-AF65-F5344CB8AC3E}">
        <p14:creationId xmlns:p14="http://schemas.microsoft.com/office/powerpoint/2010/main" val="373355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7586" y="1854926"/>
            <a:ext cx="11168742" cy="4545874"/>
          </a:xfrm>
        </p:spPr>
        <p:txBody>
          <a:bodyPr>
            <a:normAutofit/>
          </a:bodyPr>
          <a:lstStyle/>
          <a:p>
            <a:r>
              <a:rPr lang="en-US" sz="1800" b="1" dirty="0"/>
              <a:t>earliest_cr_line</a:t>
            </a:r>
            <a:r>
              <a:rPr lang="en-US" sz="1800" dirty="0"/>
              <a:t> data cleaning </a:t>
            </a:r>
            <a:r>
              <a:rPr lang="en-US" sz="1800" dirty="0" smtClean="0"/>
              <a:t>: set </a:t>
            </a:r>
            <a:r>
              <a:rPr lang="en-US" sz="1800" dirty="0"/>
              <a:t>all the date 1st of that </a:t>
            </a:r>
            <a:r>
              <a:rPr lang="en-US" sz="1800" dirty="0" smtClean="0"/>
              <a:t>month.</a:t>
            </a:r>
          </a:p>
          <a:p>
            <a:r>
              <a:rPr lang="en-US" sz="1800" dirty="0" smtClean="0"/>
              <a:t>From </a:t>
            </a:r>
            <a:r>
              <a:rPr lang="en-US" sz="1800" b="1" dirty="0" smtClean="0"/>
              <a:t>revol_util</a:t>
            </a:r>
            <a:r>
              <a:rPr lang="en-US" sz="1800" dirty="0" smtClean="0"/>
              <a:t> data we removed “%”</a:t>
            </a:r>
          </a:p>
          <a:p>
            <a:r>
              <a:rPr lang="en-US" sz="1800" b="1" dirty="0" err="1" smtClean="0"/>
              <a:t>last_pymnt_d</a:t>
            </a:r>
            <a:r>
              <a:rPr lang="en-US" sz="1800" dirty="0"/>
              <a:t>, </a:t>
            </a:r>
            <a:r>
              <a:rPr lang="en-US" sz="1800" b="1" dirty="0" err="1" smtClean="0"/>
              <a:t>next_pymnt_d</a:t>
            </a:r>
            <a:r>
              <a:rPr lang="en-US" sz="1800" dirty="0"/>
              <a:t>, </a:t>
            </a:r>
            <a:r>
              <a:rPr lang="en-US" sz="1800" b="1" dirty="0" err="1" smtClean="0"/>
              <a:t>last_credit_pull_d</a:t>
            </a:r>
            <a:r>
              <a:rPr lang="en-US" sz="1800" dirty="0" smtClean="0"/>
              <a:t> for these columns we converted the data into proper data format.</a:t>
            </a:r>
          </a:p>
          <a:p>
            <a:pPr marL="0" indent="0">
              <a:buNone/>
            </a:pPr>
            <a:r>
              <a:rPr lang="en-US" sz="1800" b="1" dirty="0" smtClean="0"/>
              <a:t>Outliers checking:</a:t>
            </a:r>
            <a:endParaRPr lang="en-US" sz="1800" b="1" dirty="0"/>
          </a:p>
          <a:p>
            <a:pPr marL="0" indent="0">
              <a:buNone/>
            </a:pPr>
            <a:r>
              <a:rPr lang="en-US" sz="1800" dirty="0" smtClean="0"/>
              <a:t>For </a:t>
            </a:r>
            <a:r>
              <a:rPr lang="en-US" sz="1800" dirty="0"/>
              <a:t>a given continuous variable, outliers are those observations </a:t>
            </a:r>
            <a:endParaRPr lang="en-US" sz="1800" dirty="0" smtClean="0"/>
          </a:p>
          <a:p>
            <a:pPr marL="0" indent="0">
              <a:buNone/>
            </a:pPr>
            <a:r>
              <a:rPr lang="en-US" sz="1800" dirty="0" smtClean="0"/>
              <a:t>that lie </a:t>
            </a:r>
            <a:r>
              <a:rPr lang="en-US" sz="1800" dirty="0"/>
              <a:t>outside 1.5 * </a:t>
            </a:r>
            <a:r>
              <a:rPr lang="en-US" sz="1800" dirty="0" smtClean="0"/>
              <a:t>IQR, where </a:t>
            </a:r>
            <a:r>
              <a:rPr lang="en-US" sz="1800" dirty="0"/>
              <a:t>IQR, the ‘Inter Quartile Range’ </a:t>
            </a:r>
            <a:endParaRPr lang="en-US" sz="1800" dirty="0" smtClean="0"/>
          </a:p>
          <a:p>
            <a:pPr marL="0" indent="0">
              <a:buNone/>
            </a:pPr>
            <a:r>
              <a:rPr lang="en-US" sz="1800" dirty="0" smtClean="0"/>
              <a:t>is </a:t>
            </a:r>
            <a:r>
              <a:rPr lang="en-US" sz="1800" dirty="0"/>
              <a:t>the difference between 75th and 25th quartiles. </a:t>
            </a:r>
          </a:p>
          <a:p>
            <a:pPr marL="0" indent="0">
              <a:buNone/>
            </a:pPr>
            <a:r>
              <a:rPr lang="en-US" sz="1800" dirty="0" smtClean="0"/>
              <a:t>Look </a:t>
            </a:r>
            <a:r>
              <a:rPr lang="en-US" sz="1800" dirty="0"/>
              <a:t>at the points outside the whiskers in below box plot.</a:t>
            </a:r>
          </a:p>
          <a:p>
            <a:pPr marL="0" indent="0">
              <a:buNone/>
            </a:pPr>
            <a:endParaRPr lang="en-US" sz="1800" dirty="0" smtClean="0"/>
          </a:p>
          <a:p>
            <a:pPr marL="0" indent="0">
              <a:buNone/>
            </a:pPr>
            <a:endParaRPr lang="en-US" sz="1800" dirty="0" smtClean="0"/>
          </a:p>
          <a:p>
            <a:pPr marL="0" indent="0">
              <a:buNone/>
            </a:pP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 Data Cleaning and preparation</a:t>
            </a:r>
            <a:endParaRPr lang="en-IN" dirty="0"/>
          </a:p>
        </p:txBody>
      </p:sp>
    </p:spTree>
    <p:extLst>
      <p:ext uri="{BB962C8B-B14F-4D97-AF65-F5344CB8AC3E}">
        <p14:creationId xmlns:p14="http://schemas.microsoft.com/office/powerpoint/2010/main" val="105781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IN" b="1" dirty="0"/>
              <a:t> </a:t>
            </a:r>
            <a:endParaRPr lang="en-IN" sz="2800" dirty="0"/>
          </a:p>
        </p:txBody>
      </p:sp>
      <p:sp>
        <p:nvSpPr>
          <p:cNvPr id="3" name="Text Placeholder 2"/>
          <p:cNvSpPr>
            <a:spLocks noGrp="1"/>
          </p:cNvSpPr>
          <p:nvPr>
            <p:ph type="body" idx="1"/>
          </p:nvPr>
        </p:nvSpPr>
        <p:spPr>
          <a:xfrm>
            <a:off x="1215165" y="665972"/>
            <a:ext cx="10515600" cy="723486"/>
          </a:xfrm>
        </p:spPr>
        <p:txBody>
          <a:bodyPr>
            <a:normAutofit fontScale="47500" lnSpcReduction="20000"/>
          </a:bodyPr>
          <a:lstStyle/>
          <a:p>
            <a:r>
              <a:rPr lang="en-IN" sz="6400" b="1" dirty="0">
                <a:solidFill>
                  <a:schemeClr val="tx1"/>
                </a:solidFill>
                <a:ea typeface="+mj-ea"/>
              </a:rPr>
              <a:t>Data Cleaning and preparation</a:t>
            </a:r>
            <a:r>
              <a:rPr lang="en-US" sz="6400" b="1" dirty="0">
                <a:solidFill>
                  <a:schemeClr val="tx1"/>
                </a:solidFill>
                <a:ea typeface="+mj-ea"/>
              </a:rPr>
              <a:t>                                                </a:t>
            </a:r>
          </a:p>
          <a:p>
            <a:r>
              <a:rPr lang="en-US" dirty="0" smtClean="0"/>
              <a:t>                                                                                                               </a:t>
            </a:r>
            <a:r>
              <a:rPr lang="en-US" b="1" dirty="0" smtClean="0"/>
              <a:t> Handling Outliers</a:t>
            </a:r>
          </a:p>
          <a:p>
            <a:endParaRPr lang="en-IN" dirty="0"/>
          </a:p>
        </p:txBody>
      </p:sp>
      <p:pic>
        <p:nvPicPr>
          <p:cNvPr id="4" name="Content Placeholder 3"/>
          <p:cNvPicPr>
            <a:picLocks noGrp="1" noChangeAspect="1"/>
          </p:cNvPicPr>
          <p:nvPr>
            <p:ph idx="4294967295"/>
          </p:nvPr>
        </p:nvPicPr>
        <p:blipFill>
          <a:blip r:embed="rId2"/>
          <a:stretch>
            <a:fillRect/>
          </a:stretch>
        </p:blipFill>
        <p:spPr>
          <a:xfrm>
            <a:off x="0" y="4014788"/>
            <a:ext cx="4337050" cy="2771775"/>
          </a:xfrm>
          <a:prstGeom prst="rect">
            <a:avLst/>
          </a:prstGeom>
        </p:spPr>
      </p:pic>
      <p:pic>
        <p:nvPicPr>
          <p:cNvPr id="2" name="Picture 1"/>
          <p:cNvPicPr>
            <a:picLocks noChangeAspect="1"/>
          </p:cNvPicPr>
          <p:nvPr/>
        </p:nvPicPr>
        <p:blipFill>
          <a:blip r:embed="rId3"/>
          <a:stretch>
            <a:fillRect/>
          </a:stretch>
        </p:blipFill>
        <p:spPr>
          <a:xfrm>
            <a:off x="753914" y="1496218"/>
            <a:ext cx="4972076" cy="2332653"/>
          </a:xfrm>
          <a:prstGeom prst="rect">
            <a:avLst/>
          </a:prstGeom>
        </p:spPr>
      </p:pic>
      <p:pic>
        <p:nvPicPr>
          <p:cNvPr id="6" name="Picture 5"/>
          <p:cNvPicPr>
            <a:picLocks noChangeAspect="1"/>
          </p:cNvPicPr>
          <p:nvPr/>
        </p:nvPicPr>
        <p:blipFill>
          <a:blip r:embed="rId4"/>
          <a:stretch>
            <a:fillRect/>
          </a:stretch>
        </p:blipFill>
        <p:spPr>
          <a:xfrm>
            <a:off x="5793377" y="3972150"/>
            <a:ext cx="5190842" cy="2814525"/>
          </a:xfrm>
          <a:prstGeom prst="rect">
            <a:avLst/>
          </a:prstGeom>
        </p:spPr>
      </p:pic>
      <p:sp>
        <p:nvSpPr>
          <p:cNvPr id="7" name="TextBox 6"/>
          <p:cNvSpPr txBox="1"/>
          <p:nvPr/>
        </p:nvSpPr>
        <p:spPr>
          <a:xfrm>
            <a:off x="6232849" y="1496218"/>
            <a:ext cx="4534677" cy="1754326"/>
          </a:xfrm>
          <a:prstGeom prst="rect">
            <a:avLst/>
          </a:prstGeom>
          <a:noFill/>
        </p:spPr>
        <p:txBody>
          <a:bodyPr wrap="square" rtlCol="0">
            <a:spAutoFit/>
          </a:bodyPr>
          <a:lstStyle/>
          <a:p>
            <a:r>
              <a:rPr lang="en-US" dirty="0" smtClean="0"/>
              <a:t>Loan_amnt outliers check</a:t>
            </a:r>
          </a:p>
          <a:p>
            <a:endParaRPr lang="en-US" dirty="0"/>
          </a:p>
          <a:p>
            <a:r>
              <a:rPr lang="en-US" dirty="0" err="1" smtClean="0"/>
              <a:t>Annual_inc</a:t>
            </a:r>
            <a:r>
              <a:rPr lang="en-US" dirty="0" smtClean="0"/>
              <a:t> outliers check</a:t>
            </a:r>
          </a:p>
          <a:p>
            <a:endParaRPr lang="en-US" dirty="0"/>
          </a:p>
          <a:p>
            <a:r>
              <a:rPr lang="en-US" dirty="0" err="1" smtClean="0"/>
              <a:t>funded_amnt_inv</a:t>
            </a:r>
            <a:r>
              <a:rPr lang="en-US" dirty="0" smtClean="0"/>
              <a:t> </a:t>
            </a:r>
            <a:r>
              <a:rPr lang="en-US" dirty="0"/>
              <a:t>outliers check</a:t>
            </a:r>
          </a:p>
          <a:p>
            <a:endParaRPr lang="en-US" dirty="0"/>
          </a:p>
        </p:txBody>
      </p:sp>
      <p:cxnSp>
        <p:nvCxnSpPr>
          <p:cNvPr id="9" name="Straight Arrow Connector 8"/>
          <p:cNvCxnSpPr/>
          <p:nvPr/>
        </p:nvCxnSpPr>
        <p:spPr>
          <a:xfrm flipH="1">
            <a:off x="5402424" y="1670180"/>
            <a:ext cx="830425" cy="177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flipH="1">
            <a:off x="5725990" y="2373381"/>
            <a:ext cx="506859" cy="172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199984" y="2929812"/>
            <a:ext cx="177281" cy="1042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TotalTime>
  <Words>642</Words>
  <Application>Microsoft Office PowerPoint</Application>
  <PresentationFormat>Widescreen</PresentationFormat>
  <Paragraphs>103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GRAMENER CASE STUDY  SUBMISSION </vt:lpstr>
      <vt:lpstr> Business Understanding </vt:lpstr>
      <vt:lpstr> Business Objectives</vt:lpstr>
      <vt:lpstr> Data Cleaning and preparation</vt:lpstr>
      <vt:lpstr> Data Cleaning and preparation                             NA Percentages in total values</vt:lpstr>
      <vt:lpstr> Data Cleaning and preparation</vt:lpstr>
      <vt:lpstr> Data Cleaning and preparation</vt:lpstr>
      <vt:lpstr> Data Cleaning and preparation</vt:lpstr>
      <vt:lpstr> </vt:lpstr>
      <vt:lpstr>Univariate Analysis-Ordered Categorical Variables</vt:lpstr>
      <vt:lpstr>Univariate Analysis-Ordered Categorical Variables</vt:lpstr>
      <vt:lpstr>Univariate Analysis-Un ordered categorical variables</vt:lpstr>
      <vt:lpstr>Univariate Analysis-Metric Variables </vt:lpstr>
      <vt:lpstr>Univariate Analysis-Metric Variables </vt:lpstr>
      <vt:lpstr>Segmented Univariate Analysis</vt:lpstr>
      <vt:lpstr>Segmented Univariate Analysis</vt:lpstr>
      <vt:lpstr>Segmented Univariate Analysis</vt:lpstr>
      <vt:lpstr>Segmented Univariate Analysis</vt:lpstr>
      <vt:lpstr>Segmented Univariate Analysis</vt:lpstr>
      <vt:lpstr>Bi-Variate Analysis</vt:lpstr>
      <vt:lpstr>Bi-Variate Analysis</vt:lpstr>
      <vt:lpstr>Bi-Variate Analysis</vt:lpstr>
      <vt:lpstr>Bi-Variate Analysis</vt:lpstr>
      <vt:lpstr>Bi-Variate Analysis</vt:lpstr>
      <vt:lpstr>Inferences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praveen kumar telugu</cp:lastModifiedBy>
  <cp:revision>48</cp:revision>
  <dcterms:created xsi:type="dcterms:W3CDTF">2016-06-09T08:16:28Z</dcterms:created>
  <dcterms:modified xsi:type="dcterms:W3CDTF">2018-07-01T17:46:30Z</dcterms:modified>
</cp:coreProperties>
</file>