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450068" y="326136"/>
            <a:ext cx="1406652" cy="3794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178307"/>
            <a:ext cx="1267968" cy="8138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41882" y="855979"/>
            <a:ext cx="950823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6685" y="2368169"/>
            <a:ext cx="9358629" cy="3120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3819" y="1749069"/>
            <a:ext cx="9327515" cy="2797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1900"/>
              </a:lnSpc>
              <a:spcBef>
                <a:spcPts val="100"/>
              </a:spcBef>
            </a:pPr>
            <a:r>
              <a:rPr dirty="0" sz="1600" spc="-120">
                <a:latin typeface="Arial"/>
                <a:cs typeface="Arial"/>
              </a:rPr>
              <a:t>Spark </a:t>
            </a:r>
            <a:r>
              <a:rPr dirty="0" sz="1600" spc="-60">
                <a:latin typeface="Arial"/>
                <a:cs typeface="Arial"/>
              </a:rPr>
              <a:t>funds, </a:t>
            </a:r>
            <a:r>
              <a:rPr dirty="0" sz="1600" spc="-90">
                <a:latin typeface="Arial"/>
                <a:cs typeface="Arial"/>
              </a:rPr>
              <a:t>an </a:t>
            </a:r>
            <a:r>
              <a:rPr dirty="0" sz="1600" spc="-100">
                <a:latin typeface="Arial"/>
                <a:cs typeface="Arial"/>
              </a:rPr>
              <a:t>asset </a:t>
            </a:r>
            <a:r>
              <a:rPr dirty="0" sz="1600" spc="-75">
                <a:latin typeface="Arial"/>
                <a:cs typeface="Arial"/>
              </a:rPr>
              <a:t>management </a:t>
            </a:r>
            <a:r>
              <a:rPr dirty="0" sz="1600" spc="-100">
                <a:latin typeface="Arial"/>
                <a:cs typeface="Arial"/>
              </a:rPr>
              <a:t>company, </a:t>
            </a:r>
            <a:r>
              <a:rPr dirty="0" sz="1600" spc="-85">
                <a:latin typeface="Arial"/>
                <a:cs typeface="Arial"/>
              </a:rPr>
              <a:t>is </a:t>
            </a:r>
            <a:r>
              <a:rPr dirty="0" sz="1600" spc="-55">
                <a:latin typeface="Arial"/>
                <a:cs typeface="Arial"/>
              </a:rPr>
              <a:t>looking </a:t>
            </a:r>
            <a:r>
              <a:rPr dirty="0" sz="1600" spc="-10">
                <a:latin typeface="Arial"/>
                <a:cs typeface="Arial"/>
              </a:rPr>
              <a:t>for </a:t>
            </a:r>
            <a:r>
              <a:rPr dirty="0" sz="1600" spc="-130">
                <a:latin typeface="Arial"/>
                <a:cs typeface="Arial"/>
              </a:rPr>
              <a:t>a </a:t>
            </a:r>
            <a:r>
              <a:rPr dirty="0" sz="1600" spc="-60">
                <a:latin typeface="Arial"/>
                <a:cs typeface="Arial"/>
              </a:rPr>
              <a:t>strategic </a:t>
            </a:r>
            <a:r>
              <a:rPr dirty="0" sz="1600" spc="-50">
                <a:latin typeface="Arial"/>
                <a:cs typeface="Arial"/>
              </a:rPr>
              <a:t>investment </a:t>
            </a:r>
            <a:r>
              <a:rPr dirty="0" sz="1600" spc="-45">
                <a:latin typeface="Arial"/>
                <a:cs typeface="Arial"/>
              </a:rPr>
              <a:t>options </a:t>
            </a:r>
            <a:r>
              <a:rPr dirty="0" sz="1600" spc="-105">
                <a:latin typeface="Arial"/>
                <a:cs typeface="Arial"/>
              </a:rPr>
              <a:t>based </a:t>
            </a:r>
            <a:r>
              <a:rPr dirty="0" sz="1600" spc="-55">
                <a:latin typeface="Arial"/>
                <a:cs typeface="Arial"/>
              </a:rPr>
              <a:t>on </a:t>
            </a:r>
            <a:r>
              <a:rPr dirty="0" sz="1600" spc="-60">
                <a:latin typeface="Arial"/>
                <a:cs typeface="Arial"/>
              </a:rPr>
              <a:t>global </a:t>
            </a:r>
            <a:r>
              <a:rPr dirty="0" sz="1600" spc="-50">
                <a:latin typeface="Arial"/>
                <a:cs typeface="Arial"/>
              </a:rPr>
              <a:t>trends.  </a:t>
            </a:r>
            <a:r>
              <a:rPr dirty="0" sz="1600" spc="-145">
                <a:latin typeface="Arial"/>
                <a:cs typeface="Arial"/>
              </a:rPr>
              <a:t>A </a:t>
            </a:r>
            <a:r>
              <a:rPr dirty="0" sz="1600" spc="-40">
                <a:latin typeface="Arial"/>
                <a:cs typeface="Arial"/>
              </a:rPr>
              <a:t>solution </a:t>
            </a:r>
            <a:r>
              <a:rPr dirty="0" sz="1600" spc="-100">
                <a:latin typeface="Arial"/>
                <a:cs typeface="Arial"/>
              </a:rPr>
              <a:t>needs </a:t>
            </a:r>
            <a:r>
              <a:rPr dirty="0" sz="1600" spc="15">
                <a:latin typeface="Arial"/>
                <a:cs typeface="Arial"/>
              </a:rPr>
              <a:t>to </a:t>
            </a:r>
            <a:r>
              <a:rPr dirty="0" sz="1600" spc="-80">
                <a:latin typeface="Arial"/>
                <a:cs typeface="Arial"/>
              </a:rPr>
              <a:t>be </a:t>
            </a:r>
            <a:r>
              <a:rPr dirty="0" sz="1600" spc="-60">
                <a:latin typeface="Arial"/>
                <a:cs typeface="Arial"/>
              </a:rPr>
              <a:t>drawn </a:t>
            </a:r>
            <a:r>
              <a:rPr dirty="0" sz="1600" spc="-85">
                <a:latin typeface="Arial"/>
                <a:cs typeface="Arial"/>
              </a:rPr>
              <a:t>keeping </a:t>
            </a:r>
            <a:r>
              <a:rPr dirty="0" sz="1600" spc="-50">
                <a:latin typeface="Arial"/>
                <a:cs typeface="Arial"/>
              </a:rPr>
              <a:t>below </a:t>
            </a:r>
            <a:r>
              <a:rPr dirty="0" sz="1600" spc="-30">
                <a:latin typeface="Arial"/>
                <a:cs typeface="Arial"/>
              </a:rPr>
              <a:t>limitations </a:t>
            </a:r>
            <a:r>
              <a:rPr dirty="0" sz="1600" spc="-80">
                <a:latin typeface="Arial"/>
                <a:cs typeface="Arial"/>
              </a:rPr>
              <a:t>and </a:t>
            </a:r>
            <a:r>
              <a:rPr dirty="0" sz="1600" spc="-100">
                <a:latin typeface="Arial"/>
                <a:cs typeface="Arial"/>
              </a:rPr>
              <a:t>business </a:t>
            </a:r>
            <a:r>
              <a:rPr dirty="0" sz="1600" spc="-60">
                <a:latin typeface="Arial"/>
                <a:cs typeface="Arial"/>
              </a:rPr>
              <a:t>objectives </a:t>
            </a:r>
            <a:r>
              <a:rPr dirty="0" sz="1600" spc="-25">
                <a:latin typeface="Arial"/>
                <a:cs typeface="Arial"/>
              </a:rPr>
              <a:t>in</a:t>
            </a:r>
            <a:r>
              <a:rPr dirty="0" sz="1600" spc="-254">
                <a:latin typeface="Arial"/>
                <a:cs typeface="Arial"/>
              </a:rPr>
              <a:t> </a:t>
            </a:r>
            <a:r>
              <a:rPr dirty="0" sz="1600" spc="-40">
                <a:latin typeface="Arial"/>
                <a:cs typeface="Arial"/>
              </a:rPr>
              <a:t>mind.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600" spc="-45">
                <a:latin typeface="Arial"/>
                <a:cs typeface="Arial"/>
              </a:rPr>
              <a:t>Limitations: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1600" spc="-85">
                <a:latin typeface="Arial"/>
                <a:cs typeface="Arial"/>
              </a:rPr>
              <a:t>5 </a:t>
            </a:r>
            <a:r>
              <a:rPr dirty="0" sz="1600" spc="15">
                <a:latin typeface="Arial"/>
                <a:cs typeface="Arial"/>
              </a:rPr>
              <a:t>to </a:t>
            </a:r>
            <a:r>
              <a:rPr dirty="0" sz="1600" spc="-90">
                <a:latin typeface="Arial"/>
                <a:cs typeface="Arial"/>
              </a:rPr>
              <a:t>15 </a:t>
            </a:r>
            <a:r>
              <a:rPr dirty="0" sz="1600" spc="-20">
                <a:latin typeface="Arial"/>
                <a:cs typeface="Arial"/>
              </a:rPr>
              <a:t>million </a:t>
            </a:r>
            <a:r>
              <a:rPr dirty="0" sz="1600" spc="-215">
                <a:latin typeface="Arial"/>
                <a:cs typeface="Arial"/>
              </a:rPr>
              <a:t>USD </a:t>
            </a:r>
            <a:r>
              <a:rPr dirty="0" sz="1600" spc="5">
                <a:latin typeface="Arial"/>
                <a:cs typeface="Arial"/>
              </a:rPr>
              <a:t>will </a:t>
            </a:r>
            <a:r>
              <a:rPr dirty="0" sz="1600" spc="-80">
                <a:latin typeface="Arial"/>
                <a:cs typeface="Arial"/>
              </a:rPr>
              <a:t>be </a:t>
            </a:r>
            <a:r>
              <a:rPr dirty="0" sz="1600" spc="-50">
                <a:latin typeface="Arial"/>
                <a:cs typeface="Arial"/>
              </a:rPr>
              <a:t>investment </a:t>
            </a:r>
            <a:r>
              <a:rPr dirty="0" sz="1600" spc="-45">
                <a:latin typeface="Arial"/>
                <a:cs typeface="Arial"/>
              </a:rPr>
              <a:t>per</a:t>
            </a:r>
            <a:r>
              <a:rPr dirty="0" sz="1600" spc="-245">
                <a:latin typeface="Arial"/>
                <a:cs typeface="Arial"/>
              </a:rPr>
              <a:t> </a:t>
            </a:r>
            <a:r>
              <a:rPr dirty="0" sz="1600" spc="-45">
                <a:latin typeface="Arial"/>
                <a:cs typeface="Arial"/>
              </a:rPr>
              <a:t>round.</a:t>
            </a:r>
            <a:endParaRPr sz="1600">
              <a:latin typeface="Arial"/>
              <a:cs typeface="Arial"/>
            </a:endParaRPr>
          </a:p>
          <a:p>
            <a:pPr marL="12700" marR="2343785">
              <a:lnSpc>
                <a:spcPts val="2740"/>
              </a:lnSpc>
              <a:spcBef>
                <a:spcPts val="21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1600" spc="-55">
                <a:latin typeface="Arial"/>
                <a:cs typeface="Arial"/>
              </a:rPr>
              <a:t>Investment </a:t>
            </a:r>
            <a:r>
              <a:rPr dirty="0" sz="1600" spc="5">
                <a:latin typeface="Arial"/>
                <a:cs typeface="Arial"/>
              </a:rPr>
              <a:t>will </a:t>
            </a:r>
            <a:r>
              <a:rPr dirty="0" sz="1600" spc="-80">
                <a:latin typeface="Arial"/>
                <a:cs typeface="Arial"/>
              </a:rPr>
              <a:t>be </a:t>
            </a:r>
            <a:r>
              <a:rPr dirty="0" sz="1600" spc="-45">
                <a:latin typeface="Arial"/>
                <a:cs typeface="Arial"/>
              </a:rPr>
              <a:t>only </a:t>
            </a:r>
            <a:r>
              <a:rPr dirty="0" sz="1600" spc="-25">
                <a:latin typeface="Arial"/>
                <a:cs typeface="Arial"/>
              </a:rPr>
              <a:t>in </a:t>
            </a:r>
            <a:r>
              <a:rPr dirty="0" sz="1600" spc="-100">
                <a:latin typeface="Arial"/>
                <a:cs typeface="Arial"/>
              </a:rPr>
              <a:t>English </a:t>
            </a:r>
            <a:r>
              <a:rPr dirty="0" sz="1600" spc="-95">
                <a:latin typeface="Arial"/>
                <a:cs typeface="Arial"/>
              </a:rPr>
              <a:t>speaking </a:t>
            </a:r>
            <a:r>
              <a:rPr dirty="0" sz="1600" spc="-55">
                <a:latin typeface="Arial"/>
                <a:cs typeface="Arial"/>
              </a:rPr>
              <a:t>countries </a:t>
            </a:r>
            <a:r>
              <a:rPr dirty="0" sz="1600" spc="-10">
                <a:latin typeface="Arial"/>
                <a:cs typeface="Arial"/>
              </a:rPr>
              <a:t>for </a:t>
            </a:r>
            <a:r>
              <a:rPr dirty="0" sz="1600" spc="-125">
                <a:latin typeface="Arial"/>
                <a:cs typeface="Arial"/>
              </a:rPr>
              <a:t>ease </a:t>
            </a:r>
            <a:r>
              <a:rPr dirty="0" sz="1600" spc="-10">
                <a:latin typeface="Arial"/>
                <a:cs typeface="Arial"/>
              </a:rPr>
              <a:t>of</a:t>
            </a:r>
            <a:r>
              <a:rPr dirty="0" sz="1600" spc="-335">
                <a:latin typeface="Arial"/>
                <a:cs typeface="Arial"/>
              </a:rPr>
              <a:t> </a:t>
            </a:r>
            <a:r>
              <a:rPr dirty="0" sz="1600" spc="-55">
                <a:latin typeface="Arial"/>
                <a:cs typeface="Arial"/>
              </a:rPr>
              <a:t>communication.  </a:t>
            </a:r>
            <a:r>
              <a:rPr dirty="0" sz="1600" spc="-114">
                <a:latin typeface="Arial"/>
                <a:cs typeface="Arial"/>
              </a:rPr>
              <a:t>Business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-70">
                <a:latin typeface="Arial"/>
                <a:cs typeface="Arial"/>
              </a:rPr>
              <a:t>Objectives: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1600" spc="-35">
                <a:latin typeface="Arial"/>
                <a:cs typeface="Arial"/>
              </a:rPr>
              <a:t>Identifying </a:t>
            </a:r>
            <a:r>
              <a:rPr dirty="0" sz="1600" spc="-65">
                <a:latin typeface="Arial"/>
                <a:cs typeface="Arial"/>
              </a:rPr>
              <a:t>best </a:t>
            </a:r>
            <a:r>
              <a:rPr dirty="0" sz="1600" spc="-80">
                <a:latin typeface="Arial"/>
                <a:cs typeface="Arial"/>
              </a:rPr>
              <a:t>sectors, </a:t>
            </a:r>
            <a:r>
              <a:rPr dirty="0" sz="1600" spc="-55">
                <a:latin typeface="Arial"/>
                <a:cs typeface="Arial"/>
              </a:rPr>
              <a:t>countries </a:t>
            </a:r>
            <a:r>
              <a:rPr dirty="0" sz="1600" spc="-75">
                <a:latin typeface="Arial"/>
                <a:cs typeface="Arial"/>
              </a:rPr>
              <a:t>and </a:t>
            </a:r>
            <a:r>
              <a:rPr dirty="0" sz="1600" spc="-50">
                <a:latin typeface="Arial"/>
                <a:cs typeface="Arial"/>
              </a:rPr>
              <a:t>investment </a:t>
            </a:r>
            <a:r>
              <a:rPr dirty="0" sz="1600" spc="-35">
                <a:latin typeface="Arial"/>
                <a:cs typeface="Arial"/>
              </a:rPr>
              <a:t>type </a:t>
            </a:r>
            <a:r>
              <a:rPr dirty="0" sz="1600" spc="-10">
                <a:latin typeface="Arial"/>
                <a:cs typeface="Arial"/>
              </a:rPr>
              <a:t>for</a:t>
            </a:r>
            <a:r>
              <a:rPr dirty="0" sz="1600" spc="-310">
                <a:latin typeface="Arial"/>
                <a:cs typeface="Arial"/>
              </a:rPr>
              <a:t> </a:t>
            </a:r>
            <a:r>
              <a:rPr dirty="0" sz="1600" spc="-75">
                <a:latin typeface="Arial"/>
                <a:cs typeface="Arial"/>
              </a:rPr>
              <a:t>making </a:t>
            </a:r>
            <a:r>
              <a:rPr dirty="0" sz="1600" spc="-50">
                <a:latin typeface="Arial"/>
                <a:cs typeface="Arial"/>
              </a:rPr>
              <a:t>investment.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1600" spc="-95">
                <a:latin typeface="Arial"/>
                <a:cs typeface="Arial"/>
              </a:rPr>
              <a:t>Extensive analysis </a:t>
            </a:r>
            <a:r>
              <a:rPr dirty="0" sz="1600" spc="-10">
                <a:latin typeface="Arial"/>
                <a:cs typeface="Arial"/>
              </a:rPr>
              <a:t>of </a:t>
            </a:r>
            <a:r>
              <a:rPr dirty="0" sz="1600" spc="-55">
                <a:latin typeface="Arial"/>
                <a:cs typeface="Arial"/>
              </a:rPr>
              <a:t>Investment </a:t>
            </a:r>
            <a:r>
              <a:rPr dirty="0" sz="1600" spc="-40">
                <a:latin typeface="Arial"/>
                <a:cs typeface="Arial"/>
              </a:rPr>
              <a:t>type, </a:t>
            </a:r>
            <a:r>
              <a:rPr dirty="0" sz="1600" spc="-65">
                <a:latin typeface="Arial"/>
                <a:cs typeface="Arial"/>
              </a:rPr>
              <a:t>sector </a:t>
            </a:r>
            <a:r>
              <a:rPr dirty="0" sz="1600" spc="-80">
                <a:latin typeface="Arial"/>
                <a:cs typeface="Arial"/>
              </a:rPr>
              <a:t>and </a:t>
            </a:r>
            <a:r>
              <a:rPr dirty="0" sz="1600" spc="-40">
                <a:latin typeface="Arial"/>
                <a:cs typeface="Arial"/>
              </a:rPr>
              <a:t>country </a:t>
            </a:r>
            <a:r>
              <a:rPr dirty="0" sz="1600" spc="-100">
                <a:latin typeface="Arial"/>
                <a:cs typeface="Arial"/>
              </a:rPr>
              <a:t>needs </a:t>
            </a:r>
            <a:r>
              <a:rPr dirty="0" sz="1600" spc="15">
                <a:latin typeface="Arial"/>
                <a:cs typeface="Arial"/>
              </a:rPr>
              <a:t>to</a:t>
            </a:r>
            <a:r>
              <a:rPr dirty="0" sz="1600" spc="-245">
                <a:latin typeface="Arial"/>
                <a:cs typeface="Arial"/>
              </a:rPr>
              <a:t> </a:t>
            </a:r>
            <a:r>
              <a:rPr dirty="0" sz="1600" spc="-80">
                <a:latin typeface="Arial"/>
                <a:cs typeface="Arial"/>
              </a:rPr>
              <a:t>be </a:t>
            </a:r>
            <a:r>
              <a:rPr dirty="0" sz="1600" spc="-65">
                <a:latin typeface="Arial"/>
                <a:cs typeface="Arial"/>
              </a:rPr>
              <a:t>done.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1882" y="855979"/>
            <a:ext cx="50215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Spark </a:t>
            </a:r>
            <a:r>
              <a:rPr dirty="0"/>
              <a:t>Funds </a:t>
            </a:r>
            <a:r>
              <a:rPr dirty="0" spc="-5"/>
              <a:t>– Investment</a:t>
            </a:r>
            <a:r>
              <a:rPr dirty="0" spc="-10"/>
              <a:t> </a:t>
            </a:r>
            <a:r>
              <a:rPr dirty="0" spc="-5"/>
              <a:t>Strategy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1882" y="855979"/>
            <a:ext cx="62712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Strategic Investment Decision – </a:t>
            </a:r>
            <a:r>
              <a:rPr dirty="0"/>
              <a:t>Flow</a:t>
            </a:r>
            <a:r>
              <a:rPr dirty="0" spc="10"/>
              <a:t> </a:t>
            </a:r>
            <a:r>
              <a:rPr dirty="0" spc="-5"/>
              <a:t>Chart</a:t>
            </a:r>
          </a:p>
        </p:txBody>
      </p:sp>
      <p:sp>
        <p:nvSpPr>
          <p:cNvPr id="3" name="object 3"/>
          <p:cNvSpPr/>
          <p:nvPr/>
        </p:nvSpPr>
        <p:spPr>
          <a:xfrm>
            <a:off x="807719" y="2068067"/>
            <a:ext cx="3108960" cy="4346575"/>
          </a:xfrm>
          <a:custGeom>
            <a:avLst/>
            <a:gdLst/>
            <a:ahLst/>
            <a:cxnLst/>
            <a:rect l="l" t="t" r="r" b="b"/>
            <a:pathLst>
              <a:path w="3108960" h="4346575">
                <a:moveTo>
                  <a:pt x="0" y="4346448"/>
                </a:moveTo>
                <a:lnTo>
                  <a:pt x="3108960" y="4346448"/>
                </a:lnTo>
                <a:lnTo>
                  <a:pt x="3108960" y="0"/>
                </a:lnTo>
                <a:lnTo>
                  <a:pt x="0" y="0"/>
                </a:lnTo>
                <a:lnTo>
                  <a:pt x="0" y="434644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49527" y="2201392"/>
            <a:ext cx="137795" cy="10287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400" spc="-15" b="1">
                <a:latin typeface="Trebuchet MS"/>
                <a:cs typeface="Trebuchet MS"/>
              </a:rPr>
              <a:t>D</a:t>
            </a:r>
            <a:endParaRPr sz="1400">
              <a:latin typeface="Trebuchet MS"/>
              <a:cs typeface="Trebuchet MS"/>
            </a:endParaRPr>
          </a:p>
          <a:p>
            <a:pPr algn="just" marL="24765" marR="17145">
              <a:lnSpc>
                <a:spcPct val="117100"/>
              </a:lnSpc>
              <a:spcBef>
                <a:spcPts val="10"/>
              </a:spcBef>
            </a:pPr>
            <a:r>
              <a:rPr dirty="0" sz="1400" spc="-40" b="1">
                <a:latin typeface="Trebuchet MS"/>
                <a:cs typeface="Trebuchet MS"/>
              </a:rPr>
              <a:t>a  </a:t>
            </a:r>
            <a:r>
              <a:rPr dirty="0" sz="1400" spc="-70" b="1">
                <a:latin typeface="Trebuchet MS"/>
                <a:cs typeface="Trebuchet MS"/>
              </a:rPr>
              <a:t>t  </a:t>
            </a:r>
            <a:r>
              <a:rPr dirty="0" sz="1400" spc="-55" b="1">
                <a:latin typeface="Trebuchet MS"/>
                <a:cs typeface="Trebuchet MS"/>
              </a:rPr>
              <a:t>a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7147" y="3463518"/>
            <a:ext cx="121920" cy="279654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400"/>
              </a:spcBef>
            </a:pPr>
            <a:r>
              <a:rPr dirty="0" sz="1400" spc="-75" b="1">
                <a:latin typeface="Trebuchet MS"/>
                <a:cs typeface="Trebuchet MS"/>
              </a:rPr>
              <a:t>P</a:t>
            </a:r>
            <a:endParaRPr sz="1400">
              <a:latin typeface="Trebuchet MS"/>
              <a:cs typeface="Trebuchet MS"/>
            </a:endParaRPr>
          </a:p>
          <a:p>
            <a:pPr algn="just" marL="12700" marR="5715" indent="16510">
              <a:lnSpc>
                <a:spcPct val="117900"/>
              </a:lnSpc>
            </a:pPr>
            <a:r>
              <a:rPr dirty="0" sz="1400" spc="-80" b="1">
                <a:latin typeface="Trebuchet MS"/>
                <a:cs typeface="Trebuchet MS"/>
              </a:rPr>
              <a:t>r  </a:t>
            </a:r>
            <a:r>
              <a:rPr dirty="0" sz="1400" spc="-70" b="1">
                <a:latin typeface="Trebuchet MS"/>
                <a:cs typeface="Trebuchet MS"/>
              </a:rPr>
              <a:t>e  </a:t>
            </a:r>
            <a:r>
              <a:rPr dirty="0" sz="1400" spc="-45" b="1">
                <a:latin typeface="Trebuchet MS"/>
                <a:cs typeface="Trebuchet MS"/>
              </a:rPr>
              <a:t>p  </a:t>
            </a:r>
            <a:r>
              <a:rPr dirty="0" sz="1400" spc="-55" b="1">
                <a:latin typeface="Trebuchet MS"/>
                <a:cs typeface="Trebuchet MS"/>
              </a:rPr>
              <a:t>a</a:t>
            </a:r>
            <a:endParaRPr sz="1400">
              <a:latin typeface="Trebuchet MS"/>
              <a:cs typeface="Trebuchet MS"/>
            </a:endParaRPr>
          </a:p>
          <a:p>
            <a:pPr algn="just" marL="12700" marR="5080" indent="16510">
              <a:lnSpc>
                <a:spcPct val="118200"/>
              </a:lnSpc>
              <a:spcBef>
                <a:spcPts val="5"/>
              </a:spcBef>
            </a:pPr>
            <a:r>
              <a:rPr dirty="0" sz="1400" spc="-80" b="1">
                <a:latin typeface="Trebuchet MS"/>
                <a:cs typeface="Trebuchet MS"/>
              </a:rPr>
              <a:t>r  </a:t>
            </a:r>
            <a:r>
              <a:rPr dirty="0" sz="1400" spc="-40" b="1">
                <a:latin typeface="Trebuchet MS"/>
                <a:cs typeface="Trebuchet MS"/>
              </a:rPr>
              <a:t>a  </a:t>
            </a:r>
            <a:r>
              <a:rPr dirty="0" sz="1400" spc="-70" b="1">
                <a:latin typeface="Trebuchet MS"/>
                <a:cs typeface="Trebuchet MS"/>
              </a:rPr>
              <a:t>t  </a:t>
            </a:r>
            <a:r>
              <a:rPr dirty="0" sz="1400" spc="-75" b="1">
                <a:latin typeface="Trebuchet MS"/>
                <a:cs typeface="Trebuchet MS"/>
              </a:rPr>
              <a:t>i  </a:t>
            </a:r>
            <a:r>
              <a:rPr dirty="0" sz="1400" spc="-30" b="1">
                <a:latin typeface="Trebuchet MS"/>
                <a:cs typeface="Trebuchet MS"/>
              </a:rPr>
              <a:t>o  </a:t>
            </a:r>
            <a:r>
              <a:rPr dirty="0" sz="1400" spc="-75" b="1">
                <a:latin typeface="Trebuchet MS"/>
                <a:cs typeface="Trebuchet MS"/>
              </a:rPr>
              <a:t>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48967" y="2461514"/>
            <a:ext cx="1407795" cy="898525"/>
          </a:xfrm>
          <a:custGeom>
            <a:avLst/>
            <a:gdLst/>
            <a:ahLst/>
            <a:cxnLst/>
            <a:rect l="l" t="t" r="r" b="b"/>
            <a:pathLst>
              <a:path w="1407795" h="898525">
                <a:moveTo>
                  <a:pt x="0" y="0"/>
                </a:moveTo>
                <a:lnTo>
                  <a:pt x="1407795" y="0"/>
                </a:lnTo>
                <a:lnTo>
                  <a:pt x="1407795" y="720725"/>
                </a:lnTo>
                <a:lnTo>
                  <a:pt x="1345709" y="721469"/>
                </a:lnTo>
                <a:lnTo>
                  <a:pt x="1287267" y="723625"/>
                </a:lnTo>
                <a:lnTo>
                  <a:pt x="1232233" y="727077"/>
                </a:lnTo>
                <a:lnTo>
                  <a:pt x="1180371" y="731710"/>
                </a:lnTo>
                <a:lnTo>
                  <a:pt x="1131447" y="737407"/>
                </a:lnTo>
                <a:lnTo>
                  <a:pt x="1085225" y="744053"/>
                </a:lnTo>
                <a:lnTo>
                  <a:pt x="1041471" y="751532"/>
                </a:lnTo>
                <a:lnTo>
                  <a:pt x="999950" y="759729"/>
                </a:lnTo>
                <a:lnTo>
                  <a:pt x="960426" y="768527"/>
                </a:lnTo>
                <a:lnTo>
                  <a:pt x="922665" y="777811"/>
                </a:lnTo>
                <a:lnTo>
                  <a:pt x="851490" y="797374"/>
                </a:lnTo>
                <a:lnTo>
                  <a:pt x="784544" y="817492"/>
                </a:lnTo>
                <a:lnTo>
                  <a:pt x="752069" y="827470"/>
                </a:lnTo>
                <a:lnTo>
                  <a:pt x="719947" y="837239"/>
                </a:lnTo>
                <a:lnTo>
                  <a:pt x="655819" y="855690"/>
                </a:lnTo>
                <a:lnTo>
                  <a:pt x="590279" y="871917"/>
                </a:lnTo>
                <a:lnTo>
                  <a:pt x="521447" y="884997"/>
                </a:lnTo>
                <a:lnTo>
                  <a:pt x="447443" y="894002"/>
                </a:lnTo>
                <a:lnTo>
                  <a:pt x="407914" y="896687"/>
                </a:lnTo>
                <a:lnTo>
                  <a:pt x="366386" y="898007"/>
                </a:lnTo>
                <a:lnTo>
                  <a:pt x="322625" y="897845"/>
                </a:lnTo>
                <a:lnTo>
                  <a:pt x="276396" y="896086"/>
                </a:lnTo>
                <a:lnTo>
                  <a:pt x="227464" y="892614"/>
                </a:lnTo>
                <a:lnTo>
                  <a:pt x="175593" y="887313"/>
                </a:lnTo>
                <a:lnTo>
                  <a:pt x="120549" y="880068"/>
                </a:lnTo>
                <a:lnTo>
                  <a:pt x="62096" y="870763"/>
                </a:lnTo>
                <a:lnTo>
                  <a:pt x="0" y="859282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64919" y="2368042"/>
            <a:ext cx="1398270" cy="730250"/>
          </a:xfrm>
          <a:custGeom>
            <a:avLst/>
            <a:gdLst/>
            <a:ahLst/>
            <a:cxnLst/>
            <a:rect l="l" t="t" r="r" b="b"/>
            <a:pathLst>
              <a:path w="1398270" h="730250">
                <a:moveTo>
                  <a:pt x="0" y="93472"/>
                </a:moveTo>
                <a:lnTo>
                  <a:pt x="0" y="0"/>
                </a:lnTo>
                <a:lnTo>
                  <a:pt x="1398143" y="0"/>
                </a:lnTo>
                <a:lnTo>
                  <a:pt x="1398143" y="725297"/>
                </a:lnTo>
                <a:lnTo>
                  <a:pt x="1359138" y="726070"/>
                </a:lnTo>
                <a:lnTo>
                  <a:pt x="1325086" y="727773"/>
                </a:lnTo>
                <a:lnTo>
                  <a:pt x="1300988" y="729476"/>
                </a:lnTo>
                <a:lnTo>
                  <a:pt x="1291844" y="73025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74011" y="2276855"/>
            <a:ext cx="1410335" cy="727075"/>
          </a:xfrm>
          <a:custGeom>
            <a:avLst/>
            <a:gdLst/>
            <a:ahLst/>
            <a:cxnLst/>
            <a:rect l="l" t="t" r="r" b="b"/>
            <a:pathLst>
              <a:path w="1410335" h="727075">
                <a:moveTo>
                  <a:pt x="0" y="91186"/>
                </a:moveTo>
                <a:lnTo>
                  <a:pt x="0" y="0"/>
                </a:lnTo>
                <a:lnTo>
                  <a:pt x="1410208" y="0"/>
                </a:lnTo>
                <a:lnTo>
                  <a:pt x="1410208" y="723011"/>
                </a:lnTo>
                <a:lnTo>
                  <a:pt x="1365720" y="723586"/>
                </a:lnTo>
                <a:lnTo>
                  <a:pt x="1326911" y="724852"/>
                </a:lnTo>
                <a:lnTo>
                  <a:pt x="1299462" y="726118"/>
                </a:lnTo>
                <a:lnTo>
                  <a:pt x="1289050" y="72669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29485" y="2653664"/>
            <a:ext cx="124460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348615">
              <a:lnSpc>
                <a:spcPct val="100000"/>
              </a:lnSpc>
              <a:spcBef>
                <a:spcPts val="105"/>
              </a:spcBef>
            </a:pPr>
            <a:r>
              <a:rPr dirty="0" sz="1400" spc="-30">
                <a:latin typeface="Arial"/>
                <a:cs typeface="Arial"/>
              </a:rPr>
              <a:t>Market  </a:t>
            </a:r>
            <a:r>
              <a:rPr dirty="0" sz="1400" spc="-25">
                <a:latin typeface="Arial"/>
                <a:cs typeface="Arial"/>
              </a:rPr>
              <a:t>Information</a:t>
            </a:r>
            <a:r>
              <a:rPr dirty="0" sz="1400" spc="-175">
                <a:latin typeface="Arial"/>
                <a:cs typeface="Arial"/>
              </a:rPr>
              <a:t> </a:t>
            </a:r>
            <a:r>
              <a:rPr dirty="0" sz="1400" spc="-85">
                <a:latin typeface="Arial"/>
                <a:cs typeface="Arial"/>
              </a:rPr>
              <a:t>Files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48967" y="5417820"/>
            <a:ext cx="1635760" cy="788035"/>
          </a:xfrm>
          <a:custGeom>
            <a:avLst/>
            <a:gdLst/>
            <a:ahLst/>
            <a:cxnLst/>
            <a:rect l="l" t="t" r="r" b="b"/>
            <a:pathLst>
              <a:path w="1635760" h="788035">
                <a:moveTo>
                  <a:pt x="0" y="787907"/>
                </a:moveTo>
                <a:lnTo>
                  <a:pt x="327025" y="0"/>
                </a:lnTo>
                <a:lnTo>
                  <a:pt x="1635252" y="0"/>
                </a:lnTo>
                <a:lnTo>
                  <a:pt x="1308227" y="787907"/>
                </a:lnTo>
                <a:lnTo>
                  <a:pt x="0" y="78790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160523" y="5574284"/>
            <a:ext cx="610235" cy="453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70" marR="5080" indent="-1905">
              <a:lnSpc>
                <a:spcPct val="100000"/>
              </a:lnSpc>
              <a:spcBef>
                <a:spcPts val="100"/>
              </a:spcBef>
            </a:pPr>
            <a:r>
              <a:rPr dirty="0" sz="1400" spc="-80">
                <a:latin typeface="Arial"/>
                <a:cs typeface="Arial"/>
              </a:rPr>
              <a:t>Data</a:t>
            </a:r>
            <a:r>
              <a:rPr dirty="0" sz="1400" spc="-15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for  </a:t>
            </a:r>
            <a:r>
              <a:rPr dirty="0" sz="1400" spc="-65">
                <a:latin typeface="Arial"/>
                <a:cs typeface="Arial"/>
              </a:rPr>
              <a:t>Anal</a:t>
            </a:r>
            <a:r>
              <a:rPr dirty="0" sz="1400" spc="-80">
                <a:latin typeface="Arial"/>
                <a:cs typeface="Arial"/>
              </a:rPr>
              <a:t>y</a:t>
            </a:r>
            <a:r>
              <a:rPr dirty="0" sz="1400" spc="-105">
                <a:latin typeface="Arial"/>
                <a:cs typeface="Arial"/>
              </a:rPr>
              <a:t>sis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48967" y="3933444"/>
            <a:ext cx="1635760" cy="913130"/>
          </a:xfrm>
          <a:custGeom>
            <a:avLst/>
            <a:gdLst/>
            <a:ahLst/>
            <a:cxnLst/>
            <a:rect l="l" t="t" r="r" b="b"/>
            <a:pathLst>
              <a:path w="1635760" h="913129">
                <a:moveTo>
                  <a:pt x="0" y="0"/>
                </a:moveTo>
                <a:lnTo>
                  <a:pt x="1635252" y="0"/>
                </a:lnTo>
                <a:lnTo>
                  <a:pt x="817626" y="912875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217801" y="4061840"/>
            <a:ext cx="49720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9375" marR="5080" indent="-6731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Arial"/>
                <a:cs typeface="Arial"/>
              </a:rPr>
              <a:t>Me</a:t>
            </a:r>
            <a:r>
              <a:rPr dirty="0" sz="1400" spc="-35">
                <a:latin typeface="Arial"/>
                <a:cs typeface="Arial"/>
              </a:rPr>
              <a:t>r</a:t>
            </a:r>
            <a:r>
              <a:rPr dirty="0" sz="1400" spc="-135">
                <a:latin typeface="Arial"/>
                <a:cs typeface="Arial"/>
              </a:rPr>
              <a:t>g</a:t>
            </a:r>
            <a:r>
              <a:rPr dirty="0" sz="1400" spc="-55">
                <a:latin typeface="Arial"/>
                <a:cs typeface="Arial"/>
              </a:rPr>
              <a:t>e  </a:t>
            </a:r>
            <a:r>
              <a:rPr dirty="0" sz="1400" spc="-80"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30017" y="3268853"/>
            <a:ext cx="76200" cy="665480"/>
          </a:xfrm>
          <a:custGeom>
            <a:avLst/>
            <a:gdLst/>
            <a:ahLst/>
            <a:cxnLst/>
            <a:rect l="l" t="t" r="r" b="b"/>
            <a:pathLst>
              <a:path w="76200" h="665479">
                <a:moveTo>
                  <a:pt x="0" y="588137"/>
                </a:moveTo>
                <a:lnTo>
                  <a:pt x="35813" y="665353"/>
                </a:lnTo>
                <a:lnTo>
                  <a:pt x="69737" y="602107"/>
                </a:lnTo>
                <a:lnTo>
                  <a:pt x="43942" y="602107"/>
                </a:lnTo>
                <a:lnTo>
                  <a:pt x="31368" y="601726"/>
                </a:lnTo>
                <a:lnTo>
                  <a:pt x="31735" y="589037"/>
                </a:lnTo>
                <a:lnTo>
                  <a:pt x="0" y="588137"/>
                </a:lnTo>
                <a:close/>
              </a:path>
              <a:path w="76200" h="665479">
                <a:moveTo>
                  <a:pt x="31735" y="589037"/>
                </a:moveTo>
                <a:lnTo>
                  <a:pt x="31368" y="601726"/>
                </a:lnTo>
                <a:lnTo>
                  <a:pt x="43942" y="602107"/>
                </a:lnTo>
                <a:lnTo>
                  <a:pt x="44312" y="589394"/>
                </a:lnTo>
                <a:lnTo>
                  <a:pt x="31735" y="589037"/>
                </a:lnTo>
                <a:close/>
              </a:path>
              <a:path w="76200" h="665479">
                <a:moveTo>
                  <a:pt x="44312" y="589394"/>
                </a:moveTo>
                <a:lnTo>
                  <a:pt x="43942" y="602107"/>
                </a:lnTo>
                <a:lnTo>
                  <a:pt x="69737" y="602107"/>
                </a:lnTo>
                <a:lnTo>
                  <a:pt x="76073" y="590296"/>
                </a:lnTo>
                <a:lnTo>
                  <a:pt x="44312" y="589394"/>
                </a:lnTo>
                <a:close/>
              </a:path>
              <a:path w="76200" h="665479">
                <a:moveTo>
                  <a:pt x="48768" y="0"/>
                </a:moveTo>
                <a:lnTo>
                  <a:pt x="31735" y="589037"/>
                </a:lnTo>
                <a:lnTo>
                  <a:pt x="44312" y="589394"/>
                </a:lnTo>
                <a:lnTo>
                  <a:pt x="61468" y="254"/>
                </a:lnTo>
                <a:lnTo>
                  <a:pt x="487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436114" y="4846192"/>
            <a:ext cx="76200" cy="571500"/>
          </a:xfrm>
          <a:custGeom>
            <a:avLst/>
            <a:gdLst/>
            <a:ahLst/>
            <a:cxnLst/>
            <a:rect l="l" t="t" r="r" b="b"/>
            <a:pathLst>
              <a:path w="76200" h="571500">
                <a:moveTo>
                  <a:pt x="31788" y="495479"/>
                </a:moveTo>
                <a:lnTo>
                  <a:pt x="0" y="496061"/>
                </a:lnTo>
                <a:lnTo>
                  <a:pt x="39369" y="571499"/>
                </a:lnTo>
                <a:lnTo>
                  <a:pt x="69747" y="508126"/>
                </a:lnTo>
                <a:lnTo>
                  <a:pt x="32004" y="508126"/>
                </a:lnTo>
                <a:lnTo>
                  <a:pt x="31788" y="495479"/>
                </a:lnTo>
                <a:close/>
              </a:path>
              <a:path w="76200" h="571500">
                <a:moveTo>
                  <a:pt x="44487" y="495246"/>
                </a:moveTo>
                <a:lnTo>
                  <a:pt x="31788" y="495479"/>
                </a:lnTo>
                <a:lnTo>
                  <a:pt x="32004" y="508126"/>
                </a:lnTo>
                <a:lnTo>
                  <a:pt x="44704" y="507999"/>
                </a:lnTo>
                <a:lnTo>
                  <a:pt x="44487" y="495246"/>
                </a:lnTo>
                <a:close/>
              </a:path>
              <a:path w="76200" h="571500">
                <a:moveTo>
                  <a:pt x="76200" y="494664"/>
                </a:moveTo>
                <a:lnTo>
                  <a:pt x="44487" y="495246"/>
                </a:lnTo>
                <a:lnTo>
                  <a:pt x="44704" y="507999"/>
                </a:lnTo>
                <a:lnTo>
                  <a:pt x="32004" y="508126"/>
                </a:lnTo>
                <a:lnTo>
                  <a:pt x="69747" y="508126"/>
                </a:lnTo>
                <a:lnTo>
                  <a:pt x="76200" y="494664"/>
                </a:lnTo>
                <a:close/>
              </a:path>
              <a:path w="76200" h="571500">
                <a:moveTo>
                  <a:pt x="36068" y="0"/>
                </a:moveTo>
                <a:lnTo>
                  <a:pt x="23368" y="253"/>
                </a:lnTo>
                <a:lnTo>
                  <a:pt x="31788" y="495479"/>
                </a:lnTo>
                <a:lnTo>
                  <a:pt x="44487" y="495246"/>
                </a:lnTo>
                <a:lnTo>
                  <a:pt x="360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119627" y="2749295"/>
            <a:ext cx="2714625" cy="3068320"/>
          </a:xfrm>
          <a:custGeom>
            <a:avLst/>
            <a:gdLst/>
            <a:ahLst/>
            <a:cxnLst/>
            <a:rect l="l" t="t" r="r" b="b"/>
            <a:pathLst>
              <a:path w="2714625" h="3068320">
                <a:moveTo>
                  <a:pt x="1350772" y="3055226"/>
                </a:moveTo>
                <a:lnTo>
                  <a:pt x="0" y="3055226"/>
                </a:lnTo>
                <a:lnTo>
                  <a:pt x="0" y="3067926"/>
                </a:lnTo>
                <a:lnTo>
                  <a:pt x="1363472" y="3067926"/>
                </a:lnTo>
                <a:lnTo>
                  <a:pt x="1363472" y="3061576"/>
                </a:lnTo>
                <a:lnTo>
                  <a:pt x="1350772" y="3061576"/>
                </a:lnTo>
                <a:lnTo>
                  <a:pt x="1350772" y="3055226"/>
                </a:lnTo>
                <a:close/>
              </a:path>
              <a:path w="2714625" h="3068320">
                <a:moveTo>
                  <a:pt x="2638044" y="31750"/>
                </a:moveTo>
                <a:lnTo>
                  <a:pt x="1350772" y="31750"/>
                </a:lnTo>
                <a:lnTo>
                  <a:pt x="1350772" y="3061576"/>
                </a:lnTo>
                <a:lnTo>
                  <a:pt x="1357122" y="3055226"/>
                </a:lnTo>
                <a:lnTo>
                  <a:pt x="1363472" y="3055226"/>
                </a:lnTo>
                <a:lnTo>
                  <a:pt x="1363472" y="44450"/>
                </a:lnTo>
                <a:lnTo>
                  <a:pt x="1357122" y="44450"/>
                </a:lnTo>
                <a:lnTo>
                  <a:pt x="1363472" y="38100"/>
                </a:lnTo>
                <a:lnTo>
                  <a:pt x="2638044" y="38100"/>
                </a:lnTo>
                <a:lnTo>
                  <a:pt x="2638044" y="31750"/>
                </a:lnTo>
                <a:close/>
              </a:path>
              <a:path w="2714625" h="3068320">
                <a:moveTo>
                  <a:pt x="1363472" y="3055226"/>
                </a:moveTo>
                <a:lnTo>
                  <a:pt x="1357122" y="3055226"/>
                </a:lnTo>
                <a:lnTo>
                  <a:pt x="1350772" y="3061576"/>
                </a:lnTo>
                <a:lnTo>
                  <a:pt x="1363472" y="3061576"/>
                </a:lnTo>
                <a:lnTo>
                  <a:pt x="1363472" y="3055226"/>
                </a:lnTo>
                <a:close/>
              </a:path>
              <a:path w="2714625" h="3068320">
                <a:moveTo>
                  <a:pt x="2638044" y="0"/>
                </a:moveTo>
                <a:lnTo>
                  <a:pt x="2638044" y="76200"/>
                </a:lnTo>
                <a:lnTo>
                  <a:pt x="2701544" y="44450"/>
                </a:lnTo>
                <a:lnTo>
                  <a:pt x="2650744" y="44450"/>
                </a:lnTo>
                <a:lnTo>
                  <a:pt x="2650744" y="31750"/>
                </a:lnTo>
                <a:lnTo>
                  <a:pt x="2701544" y="31750"/>
                </a:lnTo>
                <a:lnTo>
                  <a:pt x="2638044" y="0"/>
                </a:lnTo>
                <a:close/>
              </a:path>
              <a:path w="2714625" h="3068320">
                <a:moveTo>
                  <a:pt x="1363472" y="38100"/>
                </a:moveTo>
                <a:lnTo>
                  <a:pt x="1357122" y="44450"/>
                </a:lnTo>
                <a:lnTo>
                  <a:pt x="1363472" y="44450"/>
                </a:lnTo>
                <a:lnTo>
                  <a:pt x="1363472" y="38100"/>
                </a:lnTo>
                <a:close/>
              </a:path>
              <a:path w="2714625" h="3068320">
                <a:moveTo>
                  <a:pt x="2638044" y="38100"/>
                </a:moveTo>
                <a:lnTo>
                  <a:pt x="1363472" y="38100"/>
                </a:lnTo>
                <a:lnTo>
                  <a:pt x="1363472" y="44450"/>
                </a:lnTo>
                <a:lnTo>
                  <a:pt x="2638044" y="44450"/>
                </a:lnTo>
                <a:lnTo>
                  <a:pt x="2638044" y="38100"/>
                </a:lnTo>
                <a:close/>
              </a:path>
              <a:path w="2714625" h="3068320">
                <a:moveTo>
                  <a:pt x="2701544" y="31750"/>
                </a:moveTo>
                <a:lnTo>
                  <a:pt x="2650744" y="31750"/>
                </a:lnTo>
                <a:lnTo>
                  <a:pt x="2650744" y="44450"/>
                </a:lnTo>
                <a:lnTo>
                  <a:pt x="2701544" y="44450"/>
                </a:lnTo>
                <a:lnTo>
                  <a:pt x="2714244" y="38100"/>
                </a:lnTo>
                <a:lnTo>
                  <a:pt x="270154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833871" y="2276855"/>
            <a:ext cx="2331720" cy="102298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Times New Roman"/>
              <a:cs typeface="Times New Roman"/>
            </a:endParaRPr>
          </a:p>
          <a:p>
            <a:pPr marL="266700" marR="211454" indent="-45720">
              <a:lnSpc>
                <a:spcPct val="100000"/>
              </a:lnSpc>
            </a:pPr>
            <a:r>
              <a:rPr dirty="0" sz="1400" spc="-70">
                <a:latin typeface="Arial"/>
                <a:cs typeface="Arial"/>
              </a:rPr>
              <a:t>Group </a:t>
            </a:r>
            <a:r>
              <a:rPr dirty="0" sz="1400" spc="-55">
                <a:latin typeface="Arial"/>
                <a:cs typeface="Arial"/>
              </a:rPr>
              <a:t>data </a:t>
            </a:r>
            <a:r>
              <a:rPr dirty="0" sz="1400" spc="-45">
                <a:latin typeface="Arial"/>
                <a:cs typeface="Arial"/>
              </a:rPr>
              <a:t>on</a:t>
            </a:r>
            <a:r>
              <a:rPr dirty="0" sz="1400" spc="-150">
                <a:latin typeface="Arial"/>
                <a:cs typeface="Arial"/>
              </a:rPr>
              <a:t> </a:t>
            </a:r>
            <a:r>
              <a:rPr dirty="0" sz="1400" spc="-50">
                <a:latin typeface="Arial"/>
                <a:cs typeface="Arial"/>
              </a:rPr>
              <a:t>Investment  </a:t>
            </a:r>
            <a:r>
              <a:rPr dirty="0" sz="1400" spc="-35">
                <a:latin typeface="Arial"/>
                <a:cs typeface="Arial"/>
              </a:rPr>
              <a:t>type, </a:t>
            </a:r>
            <a:r>
              <a:rPr dirty="0" sz="1400" spc="-55">
                <a:latin typeface="Arial"/>
                <a:cs typeface="Arial"/>
              </a:rPr>
              <a:t>Country </a:t>
            </a:r>
            <a:r>
              <a:rPr dirty="0" sz="1400" spc="-70">
                <a:latin typeface="Arial"/>
                <a:cs typeface="Arial"/>
              </a:rPr>
              <a:t>and</a:t>
            </a:r>
            <a:r>
              <a:rPr dirty="0" sz="1400" spc="-135">
                <a:latin typeface="Arial"/>
                <a:cs typeface="Arial"/>
              </a:rPr>
              <a:t> </a:t>
            </a:r>
            <a:r>
              <a:rPr dirty="0" sz="1400" spc="-80">
                <a:latin typeface="Arial"/>
                <a:cs typeface="Arial"/>
              </a:rPr>
              <a:t>Sector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29571" y="3700271"/>
            <a:ext cx="1533525" cy="102108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algn="ctr" marL="173355" marR="165735" indent="635">
              <a:lnSpc>
                <a:spcPct val="100000"/>
              </a:lnSpc>
            </a:pPr>
            <a:r>
              <a:rPr dirty="0" sz="1400" spc="-60">
                <a:latin typeface="Arial"/>
                <a:cs typeface="Arial"/>
              </a:rPr>
              <a:t>Ignore </a:t>
            </a:r>
            <a:r>
              <a:rPr dirty="0" sz="1400" spc="-45">
                <a:latin typeface="Arial"/>
                <a:cs typeface="Arial"/>
              </a:rPr>
              <a:t>non-  </a:t>
            </a:r>
            <a:r>
              <a:rPr dirty="0" sz="1400" spc="-85">
                <a:latin typeface="Arial"/>
                <a:cs typeface="Arial"/>
              </a:rPr>
              <a:t>English</a:t>
            </a:r>
            <a:r>
              <a:rPr dirty="0" sz="1400" spc="-140">
                <a:latin typeface="Arial"/>
                <a:cs typeface="Arial"/>
              </a:rPr>
              <a:t> </a:t>
            </a:r>
            <a:r>
              <a:rPr dirty="0" sz="1400" spc="-80">
                <a:latin typeface="Arial"/>
                <a:cs typeface="Arial"/>
              </a:rPr>
              <a:t>speaking  </a:t>
            </a:r>
            <a:r>
              <a:rPr dirty="0" sz="1400" spc="-45">
                <a:latin typeface="Arial"/>
                <a:cs typeface="Arial"/>
              </a:rPr>
              <a:t>countries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55208" y="5183123"/>
            <a:ext cx="2330450" cy="102298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algn="ctr" marL="233679" marR="224790">
              <a:lnSpc>
                <a:spcPct val="100000"/>
              </a:lnSpc>
            </a:pPr>
            <a:r>
              <a:rPr dirty="0" sz="1400" spc="-80">
                <a:latin typeface="Arial"/>
                <a:cs typeface="Arial"/>
              </a:rPr>
              <a:t>Consider </a:t>
            </a:r>
            <a:r>
              <a:rPr dirty="0" sz="1400" spc="-85">
                <a:latin typeface="Arial"/>
                <a:cs typeface="Arial"/>
              </a:rPr>
              <a:t>English </a:t>
            </a:r>
            <a:r>
              <a:rPr dirty="0" sz="1400" spc="-80">
                <a:latin typeface="Arial"/>
                <a:cs typeface="Arial"/>
              </a:rPr>
              <a:t>speaking  </a:t>
            </a:r>
            <a:r>
              <a:rPr dirty="0" sz="1400" spc="-45">
                <a:latin typeface="Arial"/>
                <a:cs typeface="Arial"/>
              </a:rPr>
              <a:t>countries </a:t>
            </a:r>
            <a:r>
              <a:rPr dirty="0" sz="1400" spc="-5">
                <a:latin typeface="Arial"/>
                <a:cs typeface="Arial"/>
              </a:rPr>
              <a:t>for </a:t>
            </a:r>
            <a:r>
              <a:rPr dirty="0" sz="1400" spc="-45">
                <a:latin typeface="Arial"/>
                <a:cs typeface="Arial"/>
              </a:rPr>
              <a:t>investment  </a:t>
            </a:r>
            <a:r>
              <a:rPr dirty="0" sz="1400" spc="-40">
                <a:latin typeface="Arial"/>
                <a:cs typeface="Arial"/>
              </a:rPr>
              <a:t>options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833871" y="3657600"/>
            <a:ext cx="2331720" cy="1092835"/>
          </a:xfrm>
          <a:custGeom>
            <a:avLst/>
            <a:gdLst/>
            <a:ahLst/>
            <a:cxnLst/>
            <a:rect l="l" t="t" r="r" b="b"/>
            <a:pathLst>
              <a:path w="2331720" h="1092835">
                <a:moveTo>
                  <a:pt x="0" y="546354"/>
                </a:moveTo>
                <a:lnTo>
                  <a:pt x="1165859" y="0"/>
                </a:lnTo>
                <a:lnTo>
                  <a:pt x="2331720" y="546354"/>
                </a:lnTo>
                <a:lnTo>
                  <a:pt x="1165859" y="1092708"/>
                </a:lnTo>
                <a:lnTo>
                  <a:pt x="0" y="54635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669658" y="3860038"/>
            <a:ext cx="676275" cy="666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" marR="5080" indent="-1905">
              <a:lnSpc>
                <a:spcPct val="100000"/>
              </a:lnSpc>
              <a:spcBef>
                <a:spcPts val="100"/>
              </a:spcBef>
            </a:pPr>
            <a:r>
              <a:rPr dirty="0" sz="1400" spc="-100">
                <a:latin typeface="Arial"/>
                <a:cs typeface="Arial"/>
              </a:rPr>
              <a:t>Is</a:t>
            </a:r>
            <a:r>
              <a:rPr dirty="0" sz="1400" spc="-160">
                <a:latin typeface="Arial"/>
                <a:cs typeface="Arial"/>
              </a:rPr>
              <a:t> </a:t>
            </a:r>
            <a:r>
              <a:rPr dirty="0" sz="1400" spc="-85">
                <a:latin typeface="Arial"/>
                <a:cs typeface="Arial"/>
              </a:rPr>
              <a:t>English  </a:t>
            </a:r>
            <a:r>
              <a:rPr dirty="0" sz="1400" spc="-95">
                <a:latin typeface="Arial"/>
                <a:cs typeface="Arial"/>
              </a:rPr>
              <a:t>Speaking  </a:t>
            </a:r>
            <a:r>
              <a:rPr dirty="0" sz="1400" spc="-275">
                <a:latin typeface="Arial"/>
                <a:cs typeface="Arial"/>
              </a:rPr>
              <a:t>C</a:t>
            </a:r>
            <a:r>
              <a:rPr dirty="0" sz="1400" spc="-45">
                <a:latin typeface="Arial"/>
                <a:cs typeface="Arial"/>
              </a:rPr>
              <a:t>ou</a:t>
            </a:r>
            <a:r>
              <a:rPr dirty="0" sz="1400" spc="-65">
                <a:latin typeface="Arial"/>
                <a:cs typeface="Arial"/>
              </a:rPr>
              <a:t>n</a:t>
            </a:r>
            <a:r>
              <a:rPr dirty="0" sz="1400" spc="45">
                <a:latin typeface="Arial"/>
                <a:cs typeface="Arial"/>
              </a:rPr>
              <a:t>t</a:t>
            </a:r>
            <a:r>
              <a:rPr dirty="0" sz="1400" spc="60">
                <a:latin typeface="Arial"/>
                <a:cs typeface="Arial"/>
              </a:rPr>
              <a:t>r</a:t>
            </a:r>
            <a:r>
              <a:rPr dirty="0" sz="1400" spc="-100">
                <a:latin typeface="Arial"/>
                <a:cs typeface="Arial"/>
              </a:rPr>
              <a:t>y?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961631" y="3299459"/>
            <a:ext cx="76200" cy="350520"/>
          </a:xfrm>
          <a:custGeom>
            <a:avLst/>
            <a:gdLst/>
            <a:ahLst/>
            <a:cxnLst/>
            <a:rect l="l" t="t" r="r" b="b"/>
            <a:pathLst>
              <a:path w="76200" h="350520">
                <a:moveTo>
                  <a:pt x="31750" y="274319"/>
                </a:moveTo>
                <a:lnTo>
                  <a:pt x="0" y="274319"/>
                </a:lnTo>
                <a:lnTo>
                  <a:pt x="38100" y="350519"/>
                </a:lnTo>
                <a:lnTo>
                  <a:pt x="69850" y="287019"/>
                </a:lnTo>
                <a:lnTo>
                  <a:pt x="31750" y="287019"/>
                </a:lnTo>
                <a:lnTo>
                  <a:pt x="31750" y="274319"/>
                </a:lnTo>
                <a:close/>
              </a:path>
              <a:path w="76200" h="350520">
                <a:moveTo>
                  <a:pt x="44450" y="0"/>
                </a:moveTo>
                <a:lnTo>
                  <a:pt x="31750" y="0"/>
                </a:lnTo>
                <a:lnTo>
                  <a:pt x="31750" y="287019"/>
                </a:lnTo>
                <a:lnTo>
                  <a:pt x="44450" y="287019"/>
                </a:lnTo>
                <a:lnTo>
                  <a:pt x="44450" y="0"/>
                </a:lnTo>
                <a:close/>
              </a:path>
              <a:path w="76200" h="350520">
                <a:moveTo>
                  <a:pt x="76200" y="274319"/>
                </a:moveTo>
                <a:lnTo>
                  <a:pt x="44450" y="274319"/>
                </a:lnTo>
                <a:lnTo>
                  <a:pt x="44450" y="287019"/>
                </a:lnTo>
                <a:lnTo>
                  <a:pt x="69850" y="287019"/>
                </a:lnTo>
                <a:lnTo>
                  <a:pt x="76200" y="2743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968870" y="4750180"/>
            <a:ext cx="76200" cy="432434"/>
          </a:xfrm>
          <a:custGeom>
            <a:avLst/>
            <a:gdLst/>
            <a:ahLst/>
            <a:cxnLst/>
            <a:rect l="l" t="t" r="r" b="b"/>
            <a:pathLst>
              <a:path w="76200" h="432435">
                <a:moveTo>
                  <a:pt x="0" y="355600"/>
                </a:moveTo>
                <a:lnTo>
                  <a:pt x="36956" y="432308"/>
                </a:lnTo>
                <a:lnTo>
                  <a:pt x="69813" y="368935"/>
                </a:lnTo>
                <a:lnTo>
                  <a:pt x="44196" y="368935"/>
                </a:lnTo>
                <a:lnTo>
                  <a:pt x="31496" y="368681"/>
                </a:lnTo>
                <a:lnTo>
                  <a:pt x="31679" y="356022"/>
                </a:lnTo>
                <a:lnTo>
                  <a:pt x="0" y="355600"/>
                </a:lnTo>
                <a:close/>
              </a:path>
              <a:path w="76200" h="432435">
                <a:moveTo>
                  <a:pt x="31679" y="356022"/>
                </a:moveTo>
                <a:lnTo>
                  <a:pt x="31496" y="368681"/>
                </a:lnTo>
                <a:lnTo>
                  <a:pt x="44196" y="368935"/>
                </a:lnTo>
                <a:lnTo>
                  <a:pt x="44380" y="356191"/>
                </a:lnTo>
                <a:lnTo>
                  <a:pt x="31679" y="356022"/>
                </a:lnTo>
                <a:close/>
              </a:path>
              <a:path w="76200" h="432435">
                <a:moveTo>
                  <a:pt x="44380" y="356191"/>
                </a:moveTo>
                <a:lnTo>
                  <a:pt x="44196" y="368935"/>
                </a:lnTo>
                <a:lnTo>
                  <a:pt x="69813" y="368935"/>
                </a:lnTo>
                <a:lnTo>
                  <a:pt x="76200" y="356616"/>
                </a:lnTo>
                <a:lnTo>
                  <a:pt x="44380" y="356191"/>
                </a:lnTo>
                <a:close/>
              </a:path>
              <a:path w="76200" h="432435">
                <a:moveTo>
                  <a:pt x="36829" y="0"/>
                </a:moveTo>
                <a:lnTo>
                  <a:pt x="31679" y="356022"/>
                </a:lnTo>
                <a:lnTo>
                  <a:pt x="44380" y="356191"/>
                </a:lnTo>
                <a:lnTo>
                  <a:pt x="49529" y="254"/>
                </a:lnTo>
                <a:lnTo>
                  <a:pt x="368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147177" y="4189729"/>
            <a:ext cx="1381760" cy="76200"/>
          </a:xfrm>
          <a:custGeom>
            <a:avLst/>
            <a:gdLst/>
            <a:ahLst/>
            <a:cxnLst/>
            <a:rect l="l" t="t" r="r" b="b"/>
            <a:pathLst>
              <a:path w="1381759" h="76200">
                <a:moveTo>
                  <a:pt x="1305941" y="0"/>
                </a:moveTo>
                <a:lnTo>
                  <a:pt x="1305411" y="31793"/>
                </a:lnTo>
                <a:lnTo>
                  <a:pt x="1318132" y="32004"/>
                </a:lnTo>
                <a:lnTo>
                  <a:pt x="1317878" y="44704"/>
                </a:lnTo>
                <a:lnTo>
                  <a:pt x="1305195" y="44704"/>
                </a:lnTo>
                <a:lnTo>
                  <a:pt x="1304671" y="76200"/>
                </a:lnTo>
                <a:lnTo>
                  <a:pt x="1370378" y="44704"/>
                </a:lnTo>
                <a:lnTo>
                  <a:pt x="1317878" y="44704"/>
                </a:lnTo>
                <a:lnTo>
                  <a:pt x="1305199" y="44493"/>
                </a:lnTo>
                <a:lnTo>
                  <a:pt x="1370816" y="44493"/>
                </a:lnTo>
                <a:lnTo>
                  <a:pt x="1381505" y="39370"/>
                </a:lnTo>
                <a:lnTo>
                  <a:pt x="1305941" y="0"/>
                </a:lnTo>
                <a:close/>
              </a:path>
              <a:path w="1381759" h="76200">
                <a:moveTo>
                  <a:pt x="1305411" y="31793"/>
                </a:moveTo>
                <a:lnTo>
                  <a:pt x="1305199" y="44493"/>
                </a:lnTo>
                <a:lnTo>
                  <a:pt x="1317878" y="44704"/>
                </a:lnTo>
                <a:lnTo>
                  <a:pt x="1318132" y="32004"/>
                </a:lnTo>
                <a:lnTo>
                  <a:pt x="1305411" y="31793"/>
                </a:lnTo>
                <a:close/>
              </a:path>
              <a:path w="1381759" h="76200">
                <a:moveTo>
                  <a:pt x="253" y="10160"/>
                </a:moveTo>
                <a:lnTo>
                  <a:pt x="0" y="22860"/>
                </a:lnTo>
                <a:lnTo>
                  <a:pt x="1305199" y="44493"/>
                </a:lnTo>
                <a:lnTo>
                  <a:pt x="1305411" y="31793"/>
                </a:lnTo>
                <a:lnTo>
                  <a:pt x="253" y="10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352544" y="2068067"/>
            <a:ext cx="7042784" cy="4346575"/>
          </a:xfrm>
          <a:custGeom>
            <a:avLst/>
            <a:gdLst/>
            <a:ahLst/>
            <a:cxnLst/>
            <a:rect l="l" t="t" r="r" b="b"/>
            <a:pathLst>
              <a:path w="7042784" h="4346575">
                <a:moveTo>
                  <a:pt x="0" y="4346448"/>
                </a:moveTo>
                <a:lnTo>
                  <a:pt x="7042404" y="4346448"/>
                </a:lnTo>
                <a:lnTo>
                  <a:pt x="7042404" y="0"/>
                </a:lnTo>
                <a:lnTo>
                  <a:pt x="0" y="0"/>
                </a:lnTo>
                <a:lnTo>
                  <a:pt x="0" y="434644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0029697" y="2086102"/>
            <a:ext cx="12858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75" b="1">
                <a:latin typeface="Trebuchet MS"/>
                <a:cs typeface="Trebuchet MS"/>
              </a:rPr>
              <a:t>Data</a:t>
            </a:r>
            <a:r>
              <a:rPr dirty="0" sz="1800" spc="-210" b="1">
                <a:latin typeface="Trebuchet MS"/>
                <a:cs typeface="Trebuchet MS"/>
              </a:rPr>
              <a:t> </a:t>
            </a:r>
            <a:r>
              <a:rPr dirty="0" sz="1800" spc="-80" b="1">
                <a:latin typeface="Trebuchet MS"/>
                <a:cs typeface="Trebuchet MS"/>
              </a:rPr>
              <a:t>Analysis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592566" y="3952494"/>
            <a:ext cx="2819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95">
                <a:latin typeface="Arial"/>
                <a:cs typeface="Arial"/>
              </a:rPr>
              <a:t>No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77709" y="4761357"/>
            <a:ext cx="3105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459">
                <a:latin typeface="Arial"/>
                <a:cs typeface="Arial"/>
              </a:rPr>
              <a:t>Y</a:t>
            </a:r>
            <a:r>
              <a:rPr dirty="0" sz="1800" spc="-155">
                <a:latin typeface="Arial"/>
                <a:cs typeface="Arial"/>
              </a:rPr>
              <a:t>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1882" y="855979"/>
            <a:ext cx="25425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Problem</a:t>
            </a:r>
            <a:r>
              <a:rPr dirty="0" spc="-204"/>
              <a:t> </a:t>
            </a:r>
            <a:r>
              <a:rPr dirty="0" spc="-5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3819" y="1851786"/>
            <a:ext cx="10946130" cy="422021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10"/>
              </a:spcBef>
            </a:pPr>
            <a:r>
              <a:rPr dirty="0" sz="1600" spc="-200">
                <a:latin typeface="Arial"/>
                <a:cs typeface="Arial"/>
              </a:rPr>
              <a:t>To </a:t>
            </a:r>
            <a:r>
              <a:rPr dirty="0" sz="1600" spc="-55">
                <a:latin typeface="Arial"/>
                <a:cs typeface="Arial"/>
              </a:rPr>
              <a:t>ideate </a:t>
            </a:r>
            <a:r>
              <a:rPr dirty="0" sz="1600" spc="-130">
                <a:latin typeface="Arial"/>
                <a:cs typeface="Arial"/>
              </a:rPr>
              <a:t>a </a:t>
            </a:r>
            <a:r>
              <a:rPr dirty="0" sz="1600" spc="-25">
                <a:latin typeface="Arial"/>
                <a:cs typeface="Arial"/>
              </a:rPr>
              <a:t>workflow </a:t>
            </a:r>
            <a:r>
              <a:rPr dirty="0" sz="1600" spc="-65">
                <a:latin typeface="Arial"/>
                <a:cs typeface="Arial"/>
              </a:rPr>
              <a:t>we </a:t>
            </a:r>
            <a:r>
              <a:rPr dirty="0" sz="1600" spc="-80">
                <a:latin typeface="Arial"/>
                <a:cs typeface="Arial"/>
              </a:rPr>
              <a:t>had </a:t>
            </a:r>
            <a:r>
              <a:rPr dirty="0" sz="1600" spc="-50">
                <a:latin typeface="Arial"/>
                <a:cs typeface="Arial"/>
              </a:rPr>
              <a:t>brainstorming </a:t>
            </a:r>
            <a:r>
              <a:rPr dirty="0" sz="1600" spc="-110">
                <a:latin typeface="Arial"/>
                <a:cs typeface="Arial"/>
              </a:rPr>
              <a:t>session </a:t>
            </a:r>
            <a:r>
              <a:rPr dirty="0" sz="1600" spc="-85">
                <a:latin typeface="Arial"/>
                <a:cs typeface="Arial"/>
              </a:rPr>
              <a:t>among </a:t>
            </a:r>
            <a:r>
              <a:rPr dirty="0" sz="1600" spc="-50">
                <a:latin typeface="Arial"/>
                <a:cs typeface="Arial"/>
              </a:rPr>
              <a:t>team. </a:t>
            </a:r>
            <a:r>
              <a:rPr dirty="0" sz="1600" spc="-110">
                <a:latin typeface="Arial"/>
                <a:cs typeface="Arial"/>
              </a:rPr>
              <a:t>This </a:t>
            </a:r>
            <a:r>
              <a:rPr dirty="0" sz="1600" spc="-50">
                <a:latin typeface="Arial"/>
                <a:cs typeface="Arial"/>
              </a:rPr>
              <a:t>led </a:t>
            </a:r>
            <a:r>
              <a:rPr dirty="0" sz="1600" spc="15">
                <a:latin typeface="Arial"/>
                <a:cs typeface="Arial"/>
              </a:rPr>
              <a:t>to </a:t>
            </a:r>
            <a:r>
              <a:rPr dirty="0" sz="1600" spc="-45">
                <a:latin typeface="Arial"/>
                <a:cs typeface="Arial"/>
              </a:rPr>
              <a:t>building </a:t>
            </a:r>
            <a:r>
              <a:rPr dirty="0" sz="1600" spc="-55">
                <a:latin typeface="Arial"/>
                <a:cs typeface="Arial"/>
              </a:rPr>
              <a:t>up </a:t>
            </a:r>
            <a:r>
              <a:rPr dirty="0" sz="1600" spc="-10">
                <a:latin typeface="Arial"/>
                <a:cs typeface="Arial"/>
              </a:rPr>
              <a:t>of </a:t>
            </a:r>
            <a:r>
              <a:rPr dirty="0" sz="1600" spc="-130">
                <a:latin typeface="Arial"/>
                <a:cs typeface="Arial"/>
              </a:rPr>
              <a:t>a </a:t>
            </a:r>
            <a:r>
              <a:rPr dirty="0" sz="1600" spc="-50">
                <a:latin typeface="Arial"/>
                <a:cs typeface="Arial"/>
              </a:rPr>
              <a:t>stream-lined </a:t>
            </a:r>
            <a:r>
              <a:rPr dirty="0" sz="1600" spc="-25">
                <a:latin typeface="Arial"/>
                <a:cs typeface="Arial"/>
              </a:rPr>
              <a:t>workflow </a:t>
            </a:r>
            <a:r>
              <a:rPr dirty="0" sz="1600" spc="-85">
                <a:latin typeface="Arial"/>
                <a:cs typeface="Arial"/>
              </a:rPr>
              <a:t>keeping </a:t>
            </a:r>
            <a:r>
              <a:rPr dirty="0" sz="1600" spc="-100">
                <a:latin typeface="Arial"/>
                <a:cs typeface="Arial"/>
              </a:rPr>
              <a:t>business  </a:t>
            </a:r>
            <a:r>
              <a:rPr dirty="0" sz="1600" spc="-60">
                <a:latin typeface="Arial"/>
                <a:cs typeface="Arial"/>
              </a:rPr>
              <a:t>objectives </a:t>
            </a:r>
            <a:r>
              <a:rPr dirty="0" sz="1600" spc="-25">
                <a:latin typeface="Arial"/>
                <a:cs typeface="Arial"/>
              </a:rPr>
              <a:t>in </a:t>
            </a:r>
            <a:r>
              <a:rPr dirty="0" sz="1600" spc="-50">
                <a:latin typeface="Arial"/>
                <a:cs typeface="Arial"/>
              </a:rPr>
              <a:t>view </a:t>
            </a:r>
            <a:r>
              <a:rPr dirty="0" sz="1600" spc="-80">
                <a:latin typeface="Arial"/>
                <a:cs typeface="Arial"/>
              </a:rPr>
              <a:t>and </a:t>
            </a:r>
            <a:r>
              <a:rPr dirty="0" sz="1600" spc="-65">
                <a:latin typeface="Arial"/>
                <a:cs typeface="Arial"/>
              </a:rPr>
              <a:t>understanding</a:t>
            </a:r>
            <a:r>
              <a:rPr dirty="0" sz="1600" spc="-225">
                <a:latin typeface="Arial"/>
                <a:cs typeface="Arial"/>
              </a:rPr>
              <a:t> </a:t>
            </a:r>
            <a:r>
              <a:rPr dirty="0" sz="1600" spc="-60">
                <a:latin typeface="Arial"/>
                <a:cs typeface="Arial"/>
              </a:rPr>
              <a:t>data.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ts val="1825"/>
              </a:lnSpc>
            </a:pPr>
            <a:r>
              <a:rPr dirty="0" sz="1600" spc="-85" b="1">
                <a:latin typeface="Trebuchet MS"/>
                <a:cs typeface="Trebuchet MS"/>
              </a:rPr>
              <a:t>Understanding</a:t>
            </a:r>
            <a:r>
              <a:rPr dirty="0" sz="1600" spc="-75" b="1">
                <a:latin typeface="Trebuchet MS"/>
                <a:cs typeface="Trebuchet MS"/>
              </a:rPr>
              <a:t> </a:t>
            </a:r>
            <a:r>
              <a:rPr dirty="0" sz="1600" spc="-85" b="1">
                <a:latin typeface="Trebuchet MS"/>
                <a:cs typeface="Trebuchet MS"/>
              </a:rPr>
              <a:t>Data:</a:t>
            </a:r>
            <a:endParaRPr sz="1600">
              <a:latin typeface="Trebuchet MS"/>
              <a:cs typeface="Trebuchet MS"/>
            </a:endParaRPr>
          </a:p>
          <a:p>
            <a:pPr marL="12700" marR="3705225">
              <a:lnSpc>
                <a:spcPts val="1730"/>
              </a:lnSpc>
              <a:spcBef>
                <a:spcPts val="120"/>
              </a:spcBef>
            </a:pPr>
            <a:r>
              <a:rPr dirty="0" sz="1600" spc="-105">
                <a:latin typeface="Arial"/>
                <a:cs typeface="Arial"/>
              </a:rPr>
              <a:t>Companies </a:t>
            </a:r>
            <a:r>
              <a:rPr dirty="0" sz="1600" spc="-95">
                <a:latin typeface="Arial"/>
                <a:cs typeface="Arial"/>
              </a:rPr>
              <a:t>– </a:t>
            </a:r>
            <a:r>
              <a:rPr dirty="0" sz="1600" spc="-35">
                <a:latin typeface="Arial"/>
                <a:cs typeface="Arial"/>
              </a:rPr>
              <a:t>this </a:t>
            </a:r>
            <a:r>
              <a:rPr dirty="0" sz="1600" spc="-65">
                <a:latin typeface="Arial"/>
                <a:cs typeface="Arial"/>
              </a:rPr>
              <a:t>dataset </a:t>
            </a:r>
            <a:r>
              <a:rPr dirty="0" sz="1600" spc="-120">
                <a:latin typeface="Arial"/>
                <a:cs typeface="Arial"/>
              </a:rPr>
              <a:t>has </a:t>
            </a:r>
            <a:r>
              <a:rPr dirty="0" sz="1600" spc="-30">
                <a:latin typeface="Arial"/>
                <a:cs typeface="Arial"/>
              </a:rPr>
              <a:t>information </a:t>
            </a:r>
            <a:r>
              <a:rPr dirty="0" sz="1600" spc="-40">
                <a:latin typeface="Arial"/>
                <a:cs typeface="Arial"/>
              </a:rPr>
              <a:t>about </a:t>
            </a:r>
            <a:r>
              <a:rPr dirty="0" sz="1600" spc="-85">
                <a:latin typeface="Arial"/>
                <a:cs typeface="Arial"/>
              </a:rPr>
              <a:t>companies </a:t>
            </a:r>
            <a:r>
              <a:rPr dirty="0" sz="1600" spc="-80">
                <a:latin typeface="Arial"/>
                <a:cs typeface="Arial"/>
              </a:rPr>
              <a:t>and </a:t>
            </a:r>
            <a:r>
              <a:rPr dirty="0" sz="1600" spc="-10">
                <a:latin typeface="Arial"/>
                <a:cs typeface="Arial"/>
              </a:rPr>
              <a:t>their </a:t>
            </a:r>
            <a:r>
              <a:rPr dirty="0" sz="1600" spc="-75">
                <a:latin typeface="Arial"/>
                <a:cs typeface="Arial"/>
              </a:rPr>
              <a:t>categories  </a:t>
            </a:r>
            <a:r>
              <a:rPr dirty="0" sz="1600" spc="-125">
                <a:latin typeface="Arial"/>
                <a:cs typeface="Arial"/>
              </a:rPr>
              <a:t>Rounds </a:t>
            </a:r>
            <a:r>
              <a:rPr dirty="0" sz="1600" spc="-95">
                <a:latin typeface="Arial"/>
                <a:cs typeface="Arial"/>
              </a:rPr>
              <a:t>– </a:t>
            </a:r>
            <a:r>
              <a:rPr dirty="0" sz="1600" spc="-55">
                <a:latin typeface="Arial"/>
                <a:cs typeface="Arial"/>
              </a:rPr>
              <a:t>Investment </a:t>
            </a:r>
            <a:r>
              <a:rPr dirty="0" sz="1600" spc="-80">
                <a:latin typeface="Arial"/>
                <a:cs typeface="Arial"/>
              </a:rPr>
              <a:t>preferences </a:t>
            </a:r>
            <a:r>
              <a:rPr dirty="0" sz="1600" spc="-10">
                <a:latin typeface="Arial"/>
                <a:cs typeface="Arial"/>
              </a:rPr>
              <a:t>of </a:t>
            </a:r>
            <a:r>
              <a:rPr dirty="0" sz="1600" spc="-25">
                <a:latin typeface="Arial"/>
                <a:cs typeface="Arial"/>
              </a:rPr>
              <a:t>the </a:t>
            </a:r>
            <a:r>
              <a:rPr dirty="0" sz="1600" spc="-85">
                <a:latin typeface="Arial"/>
                <a:cs typeface="Arial"/>
              </a:rPr>
              <a:t>companies. </a:t>
            </a:r>
            <a:r>
              <a:rPr dirty="0" sz="1600" spc="-110">
                <a:latin typeface="Arial"/>
                <a:cs typeface="Arial"/>
              </a:rPr>
              <a:t>Like </a:t>
            </a:r>
            <a:r>
              <a:rPr dirty="0" sz="1600" spc="-45">
                <a:latin typeface="Arial"/>
                <a:cs typeface="Arial"/>
              </a:rPr>
              <a:t>amount, </a:t>
            </a:r>
            <a:r>
              <a:rPr dirty="0" sz="1600" spc="-50">
                <a:latin typeface="Arial"/>
                <a:cs typeface="Arial"/>
              </a:rPr>
              <a:t>investment </a:t>
            </a:r>
            <a:r>
              <a:rPr dirty="0" sz="1600" spc="-40">
                <a:latin typeface="Arial"/>
                <a:cs typeface="Arial"/>
              </a:rPr>
              <a:t>type,</a:t>
            </a:r>
            <a:r>
              <a:rPr dirty="0" sz="1600" spc="-55">
                <a:latin typeface="Arial"/>
                <a:cs typeface="Arial"/>
              </a:rPr>
              <a:t> etc.,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ts val="1825"/>
              </a:lnSpc>
              <a:spcBef>
                <a:spcPts val="5"/>
              </a:spcBef>
            </a:pPr>
            <a:r>
              <a:rPr dirty="0" sz="1600" spc="-70" b="1">
                <a:latin typeface="Trebuchet MS"/>
                <a:cs typeface="Trebuchet MS"/>
              </a:rPr>
              <a:t>On </a:t>
            </a:r>
            <a:r>
              <a:rPr dirty="0" sz="1600" spc="-85" b="1">
                <a:latin typeface="Trebuchet MS"/>
                <a:cs typeface="Trebuchet MS"/>
              </a:rPr>
              <a:t>high </a:t>
            </a:r>
            <a:r>
              <a:rPr dirty="0" sz="1600" spc="-105" b="1">
                <a:latin typeface="Trebuchet MS"/>
                <a:cs typeface="Trebuchet MS"/>
              </a:rPr>
              <a:t>level </a:t>
            </a:r>
            <a:r>
              <a:rPr dirty="0" sz="1600" spc="-75" b="1">
                <a:latin typeface="Trebuchet MS"/>
                <a:cs typeface="Trebuchet MS"/>
              </a:rPr>
              <a:t>following </a:t>
            </a:r>
            <a:r>
              <a:rPr dirty="0" sz="1600" spc="-105" b="1">
                <a:latin typeface="Trebuchet MS"/>
                <a:cs typeface="Trebuchet MS"/>
              </a:rPr>
              <a:t>are </a:t>
            </a:r>
            <a:r>
              <a:rPr dirty="0" sz="1600" spc="-80" b="1">
                <a:latin typeface="Trebuchet MS"/>
                <a:cs typeface="Trebuchet MS"/>
              </a:rPr>
              <a:t>stages </a:t>
            </a:r>
            <a:r>
              <a:rPr dirty="0" sz="1600" spc="-90" b="1">
                <a:latin typeface="Trebuchet MS"/>
                <a:cs typeface="Trebuchet MS"/>
              </a:rPr>
              <a:t>in</a:t>
            </a:r>
            <a:r>
              <a:rPr dirty="0" sz="1600" spc="-370" b="1">
                <a:latin typeface="Trebuchet MS"/>
                <a:cs typeface="Trebuchet MS"/>
              </a:rPr>
              <a:t> </a:t>
            </a:r>
            <a:r>
              <a:rPr dirty="0" sz="1600" spc="-100" b="1">
                <a:latin typeface="Trebuchet MS"/>
                <a:cs typeface="Trebuchet MS"/>
              </a:rPr>
              <a:t>the </a:t>
            </a:r>
            <a:r>
              <a:rPr dirty="0" sz="1600" spc="-90" b="1">
                <a:latin typeface="Trebuchet MS"/>
                <a:cs typeface="Trebuchet MS"/>
              </a:rPr>
              <a:t>workflow:</a:t>
            </a:r>
            <a:endParaRPr sz="1600">
              <a:latin typeface="Trebuchet MS"/>
              <a:cs typeface="Trebuchet MS"/>
            </a:endParaRPr>
          </a:p>
          <a:p>
            <a:pPr marL="241300" indent="-228600">
              <a:lnSpc>
                <a:spcPts val="1730"/>
              </a:lnSpc>
              <a:buChar char="•"/>
              <a:tabLst>
                <a:tab pos="240665" algn="l"/>
                <a:tab pos="241300" algn="l"/>
              </a:tabLst>
            </a:pPr>
            <a:r>
              <a:rPr dirty="0" sz="1600" spc="-70">
                <a:latin typeface="Arial"/>
                <a:cs typeface="Arial"/>
              </a:rPr>
              <a:t>Gather </a:t>
            </a:r>
            <a:r>
              <a:rPr dirty="0" sz="1600" spc="-65">
                <a:latin typeface="Arial"/>
                <a:cs typeface="Arial"/>
              </a:rPr>
              <a:t>data </a:t>
            </a:r>
            <a:r>
              <a:rPr dirty="0" sz="1600" spc="-10">
                <a:latin typeface="Arial"/>
                <a:cs typeface="Arial"/>
              </a:rPr>
              <a:t>for </a:t>
            </a:r>
            <a:r>
              <a:rPr dirty="0" sz="1600" spc="-25">
                <a:latin typeface="Arial"/>
                <a:cs typeface="Arial"/>
              </a:rPr>
              <a:t>the</a:t>
            </a:r>
            <a:r>
              <a:rPr dirty="0" sz="1600" spc="-200">
                <a:latin typeface="Arial"/>
                <a:cs typeface="Arial"/>
              </a:rPr>
              <a:t> </a:t>
            </a:r>
            <a:r>
              <a:rPr dirty="0" sz="1600" spc="-95">
                <a:latin typeface="Arial"/>
                <a:cs typeface="Arial"/>
              </a:rPr>
              <a:t>analysis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ts val="1730"/>
              </a:lnSpc>
              <a:buChar char="•"/>
              <a:tabLst>
                <a:tab pos="240665" algn="l"/>
                <a:tab pos="241300" algn="l"/>
              </a:tabLst>
            </a:pPr>
            <a:r>
              <a:rPr dirty="0" sz="1600" spc="-114">
                <a:latin typeface="Arial"/>
                <a:cs typeface="Arial"/>
              </a:rPr>
              <a:t>Clean </a:t>
            </a:r>
            <a:r>
              <a:rPr dirty="0" sz="1600" spc="-25">
                <a:latin typeface="Arial"/>
                <a:cs typeface="Arial"/>
              </a:rPr>
              <a:t>the </a:t>
            </a:r>
            <a:r>
              <a:rPr dirty="0" sz="1600" spc="-65">
                <a:latin typeface="Arial"/>
                <a:cs typeface="Arial"/>
              </a:rPr>
              <a:t>data </a:t>
            </a:r>
            <a:r>
              <a:rPr dirty="0" sz="1600" spc="-10">
                <a:latin typeface="Arial"/>
                <a:cs typeface="Arial"/>
              </a:rPr>
              <a:t>for</a:t>
            </a:r>
            <a:r>
              <a:rPr dirty="0" sz="1600" spc="-155">
                <a:latin typeface="Arial"/>
                <a:cs typeface="Arial"/>
              </a:rPr>
              <a:t> </a:t>
            </a:r>
            <a:r>
              <a:rPr dirty="0" sz="1600" spc="-40">
                <a:latin typeface="Arial"/>
                <a:cs typeface="Arial"/>
              </a:rPr>
              <a:t>readability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ts val="1730"/>
              </a:lnSpc>
              <a:buChar char="•"/>
              <a:tabLst>
                <a:tab pos="240665" algn="l"/>
                <a:tab pos="241300" algn="l"/>
              </a:tabLst>
            </a:pPr>
            <a:r>
              <a:rPr dirty="0" sz="1600" spc="-70">
                <a:latin typeface="Arial"/>
                <a:cs typeface="Arial"/>
              </a:rPr>
              <a:t>Collate </a:t>
            </a:r>
            <a:r>
              <a:rPr dirty="0" sz="1600" spc="-65">
                <a:latin typeface="Arial"/>
                <a:cs typeface="Arial"/>
              </a:rPr>
              <a:t>data </a:t>
            </a:r>
            <a:r>
              <a:rPr dirty="0" sz="1600" spc="-20">
                <a:latin typeface="Arial"/>
                <a:cs typeface="Arial"/>
              </a:rPr>
              <a:t>in </a:t>
            </a:r>
            <a:r>
              <a:rPr dirty="0" sz="1600" spc="15">
                <a:latin typeface="Arial"/>
                <a:cs typeface="Arial"/>
              </a:rPr>
              <a:t>to </a:t>
            </a:r>
            <a:r>
              <a:rPr dirty="0" sz="1600" spc="-125">
                <a:latin typeface="Arial"/>
                <a:cs typeface="Arial"/>
              </a:rPr>
              <a:t>a</a:t>
            </a:r>
            <a:r>
              <a:rPr dirty="0" sz="1600" spc="-325">
                <a:latin typeface="Arial"/>
                <a:cs typeface="Arial"/>
              </a:rPr>
              <a:t> </a:t>
            </a:r>
            <a:r>
              <a:rPr dirty="0" sz="1600" spc="-55">
                <a:latin typeface="Arial"/>
                <a:cs typeface="Arial"/>
              </a:rPr>
              <a:t>model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ts val="1730"/>
              </a:lnSpc>
              <a:buChar char="•"/>
              <a:tabLst>
                <a:tab pos="240665" algn="l"/>
                <a:tab pos="241300" algn="l"/>
              </a:tabLst>
            </a:pPr>
            <a:r>
              <a:rPr dirty="0" sz="1600" spc="-40">
                <a:latin typeface="Arial"/>
                <a:cs typeface="Arial"/>
              </a:rPr>
              <a:t>Filter </a:t>
            </a:r>
            <a:r>
              <a:rPr dirty="0" sz="1600" spc="-55">
                <a:latin typeface="Arial"/>
                <a:cs typeface="Arial"/>
              </a:rPr>
              <a:t>model </a:t>
            </a:r>
            <a:r>
              <a:rPr dirty="0" sz="1600" spc="-105">
                <a:latin typeface="Arial"/>
                <a:cs typeface="Arial"/>
              </a:rPr>
              <a:t>based </a:t>
            </a:r>
            <a:r>
              <a:rPr dirty="0" sz="1600" spc="-55">
                <a:latin typeface="Arial"/>
                <a:cs typeface="Arial"/>
              </a:rPr>
              <a:t>on Investment </a:t>
            </a:r>
            <a:r>
              <a:rPr dirty="0" sz="1600" spc="-40">
                <a:latin typeface="Arial"/>
                <a:cs typeface="Arial"/>
              </a:rPr>
              <a:t>type, </a:t>
            </a:r>
            <a:r>
              <a:rPr dirty="0" sz="1600" spc="-65">
                <a:latin typeface="Arial"/>
                <a:cs typeface="Arial"/>
              </a:rPr>
              <a:t>Country </a:t>
            </a:r>
            <a:r>
              <a:rPr dirty="0" sz="1600" spc="-80">
                <a:latin typeface="Arial"/>
                <a:cs typeface="Arial"/>
              </a:rPr>
              <a:t>and</a:t>
            </a:r>
            <a:r>
              <a:rPr dirty="0" sz="1600" spc="-265">
                <a:latin typeface="Arial"/>
                <a:cs typeface="Arial"/>
              </a:rPr>
              <a:t> </a:t>
            </a:r>
            <a:r>
              <a:rPr dirty="0" sz="1600" spc="-90">
                <a:latin typeface="Arial"/>
                <a:cs typeface="Arial"/>
              </a:rPr>
              <a:t>Sector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ts val="1730"/>
              </a:lnSpc>
              <a:buChar char="•"/>
              <a:tabLst>
                <a:tab pos="240665" algn="l"/>
                <a:tab pos="241300" algn="l"/>
              </a:tabLst>
            </a:pPr>
            <a:r>
              <a:rPr dirty="0" sz="1600" spc="-25">
                <a:latin typeface="Arial"/>
                <a:cs typeface="Arial"/>
              </a:rPr>
              <a:t>Identify </a:t>
            </a:r>
            <a:r>
              <a:rPr dirty="0" sz="1600" spc="-65">
                <a:latin typeface="Arial"/>
                <a:cs typeface="Arial"/>
              </a:rPr>
              <a:t>best </a:t>
            </a:r>
            <a:r>
              <a:rPr dirty="0" sz="1600" spc="-80">
                <a:latin typeface="Arial"/>
                <a:cs typeface="Arial"/>
              </a:rPr>
              <a:t>possible </a:t>
            </a:r>
            <a:r>
              <a:rPr dirty="0" sz="1600" spc="-50">
                <a:latin typeface="Arial"/>
                <a:cs typeface="Arial"/>
              </a:rPr>
              <a:t>investment</a:t>
            </a:r>
            <a:r>
              <a:rPr dirty="0" sz="1600" spc="-200">
                <a:latin typeface="Arial"/>
                <a:cs typeface="Arial"/>
              </a:rPr>
              <a:t> </a:t>
            </a:r>
            <a:r>
              <a:rPr dirty="0" sz="1600" spc="-45">
                <a:latin typeface="Arial"/>
                <a:cs typeface="Arial"/>
              </a:rPr>
              <a:t>options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ts val="1730"/>
              </a:lnSpc>
              <a:buChar char="•"/>
              <a:tabLst>
                <a:tab pos="240665" algn="l"/>
                <a:tab pos="241300" algn="l"/>
              </a:tabLst>
            </a:pPr>
            <a:r>
              <a:rPr dirty="0" sz="1600" spc="-50">
                <a:latin typeface="Arial"/>
                <a:cs typeface="Arial"/>
              </a:rPr>
              <a:t>Plot </a:t>
            </a:r>
            <a:r>
              <a:rPr dirty="0" sz="1600" spc="-55">
                <a:latin typeface="Arial"/>
                <a:cs typeface="Arial"/>
              </a:rPr>
              <a:t>on </a:t>
            </a:r>
            <a:r>
              <a:rPr dirty="0" sz="1600" spc="-25">
                <a:latin typeface="Arial"/>
                <a:cs typeface="Arial"/>
              </a:rPr>
              <a:t>the option </a:t>
            </a:r>
            <a:r>
              <a:rPr dirty="0" sz="1600" spc="-10">
                <a:latin typeface="Arial"/>
                <a:cs typeface="Arial"/>
              </a:rPr>
              <a:t>for </a:t>
            </a:r>
            <a:r>
              <a:rPr dirty="0" sz="1600" spc="-75">
                <a:latin typeface="Arial"/>
                <a:cs typeface="Arial"/>
              </a:rPr>
              <a:t>graphical</a:t>
            </a:r>
            <a:r>
              <a:rPr dirty="0" sz="1600" spc="-335">
                <a:latin typeface="Arial"/>
                <a:cs typeface="Arial"/>
              </a:rPr>
              <a:t> </a:t>
            </a:r>
            <a:r>
              <a:rPr dirty="0" sz="1600" spc="-50">
                <a:latin typeface="Arial"/>
                <a:cs typeface="Arial"/>
              </a:rPr>
              <a:t>representation.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ts val="1825"/>
              </a:lnSpc>
              <a:buChar char="•"/>
              <a:tabLst>
                <a:tab pos="240665" algn="l"/>
                <a:tab pos="241300" algn="l"/>
              </a:tabLst>
            </a:pPr>
            <a:r>
              <a:rPr dirty="0" sz="1600" spc="-75">
                <a:latin typeface="Arial"/>
                <a:cs typeface="Arial"/>
              </a:rPr>
              <a:t>Account </a:t>
            </a:r>
            <a:r>
              <a:rPr dirty="0" sz="1600" spc="-10">
                <a:latin typeface="Arial"/>
                <a:cs typeface="Arial"/>
              </a:rPr>
              <a:t>for </a:t>
            </a:r>
            <a:r>
              <a:rPr dirty="0" sz="1600" spc="-85">
                <a:latin typeface="Arial"/>
                <a:cs typeface="Arial"/>
              </a:rPr>
              <a:t>missing mappings </a:t>
            </a:r>
            <a:r>
              <a:rPr dirty="0" sz="1600" spc="-25">
                <a:latin typeface="Arial"/>
                <a:cs typeface="Arial"/>
              </a:rPr>
              <a:t>in the</a:t>
            </a:r>
            <a:r>
              <a:rPr dirty="0" sz="1600" spc="-300">
                <a:latin typeface="Arial"/>
                <a:cs typeface="Arial"/>
              </a:rPr>
              <a:t> </a:t>
            </a:r>
            <a:r>
              <a:rPr dirty="0" sz="1600" spc="-70">
                <a:latin typeface="Arial"/>
                <a:cs typeface="Arial"/>
              </a:rPr>
              <a:t>mapping </a:t>
            </a:r>
            <a:r>
              <a:rPr dirty="0" sz="1600" spc="-15">
                <a:latin typeface="Arial"/>
                <a:cs typeface="Arial"/>
              </a:rPr>
              <a:t>file.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25"/>
              </a:lnSpc>
              <a:spcBef>
                <a:spcPts val="1535"/>
              </a:spcBef>
            </a:pPr>
            <a:r>
              <a:rPr dirty="0" sz="1600" spc="-114" b="1">
                <a:latin typeface="Trebuchet MS"/>
                <a:cs typeface="Trebuchet MS"/>
              </a:rPr>
              <a:t>Tools </a:t>
            </a:r>
            <a:r>
              <a:rPr dirty="0" sz="1600" spc="-95" b="1">
                <a:latin typeface="Trebuchet MS"/>
                <a:cs typeface="Trebuchet MS"/>
              </a:rPr>
              <a:t>for </a:t>
            </a:r>
            <a:r>
              <a:rPr dirty="0" sz="1600" spc="-100" b="1">
                <a:latin typeface="Trebuchet MS"/>
                <a:cs typeface="Trebuchet MS"/>
              </a:rPr>
              <a:t>the</a:t>
            </a:r>
            <a:r>
              <a:rPr dirty="0" sz="1600" spc="-145" b="1">
                <a:latin typeface="Trebuchet MS"/>
                <a:cs typeface="Trebuchet MS"/>
              </a:rPr>
              <a:t> </a:t>
            </a:r>
            <a:r>
              <a:rPr dirty="0" sz="1600" spc="-90" b="1">
                <a:latin typeface="Trebuchet MS"/>
                <a:cs typeface="Trebuchet MS"/>
              </a:rPr>
              <a:t>workflow:</a:t>
            </a:r>
            <a:endParaRPr sz="1600">
              <a:latin typeface="Trebuchet MS"/>
              <a:cs typeface="Trebuchet MS"/>
            </a:endParaRPr>
          </a:p>
          <a:p>
            <a:pPr marL="241300" indent="-228600">
              <a:lnSpc>
                <a:spcPts val="1730"/>
              </a:lnSpc>
              <a:buChar char="•"/>
              <a:tabLst>
                <a:tab pos="240665" algn="l"/>
                <a:tab pos="241300" algn="l"/>
              </a:tabLst>
            </a:pPr>
            <a:r>
              <a:rPr dirty="0" sz="1600" spc="-105">
                <a:latin typeface="Arial"/>
                <a:cs typeface="Arial"/>
              </a:rPr>
              <a:t>RStudio </a:t>
            </a:r>
            <a:r>
              <a:rPr dirty="0" sz="1600" spc="-85">
                <a:latin typeface="Arial"/>
                <a:cs typeface="Arial"/>
              </a:rPr>
              <a:t>is </a:t>
            </a:r>
            <a:r>
              <a:rPr dirty="0" sz="1600" spc="-100">
                <a:latin typeface="Arial"/>
                <a:cs typeface="Arial"/>
              </a:rPr>
              <a:t>used </a:t>
            </a:r>
            <a:r>
              <a:rPr dirty="0" sz="1600" spc="-10">
                <a:latin typeface="Arial"/>
                <a:cs typeface="Arial"/>
              </a:rPr>
              <a:t>for </a:t>
            </a:r>
            <a:r>
              <a:rPr dirty="0" sz="1600" spc="-65">
                <a:latin typeface="Arial"/>
                <a:cs typeface="Arial"/>
              </a:rPr>
              <a:t>data </a:t>
            </a:r>
            <a:r>
              <a:rPr dirty="0" sz="1600" spc="-85">
                <a:latin typeface="Arial"/>
                <a:cs typeface="Arial"/>
              </a:rPr>
              <a:t>cleansing </a:t>
            </a:r>
            <a:r>
              <a:rPr dirty="0" sz="1600" spc="-75">
                <a:latin typeface="Arial"/>
                <a:cs typeface="Arial"/>
              </a:rPr>
              <a:t>and</a:t>
            </a:r>
            <a:r>
              <a:rPr dirty="0" sz="1600" spc="-155">
                <a:latin typeface="Arial"/>
                <a:cs typeface="Arial"/>
              </a:rPr>
              <a:t> </a:t>
            </a:r>
            <a:r>
              <a:rPr dirty="0" sz="1600" spc="-50">
                <a:latin typeface="Arial"/>
                <a:cs typeface="Arial"/>
              </a:rPr>
              <a:t>modelling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ts val="1825"/>
              </a:lnSpc>
              <a:buChar char="•"/>
              <a:tabLst>
                <a:tab pos="240665" algn="l"/>
                <a:tab pos="241300" algn="l"/>
              </a:tabLst>
            </a:pPr>
            <a:r>
              <a:rPr dirty="0" sz="1600" spc="-110">
                <a:latin typeface="Arial"/>
                <a:cs typeface="Arial"/>
              </a:rPr>
              <a:t>Tableau </a:t>
            </a:r>
            <a:r>
              <a:rPr dirty="0" sz="1600" spc="-85">
                <a:latin typeface="Arial"/>
                <a:cs typeface="Arial"/>
              </a:rPr>
              <a:t>is </a:t>
            </a:r>
            <a:r>
              <a:rPr dirty="0" sz="1600" spc="-100">
                <a:latin typeface="Arial"/>
                <a:cs typeface="Arial"/>
              </a:rPr>
              <a:t>used </a:t>
            </a:r>
            <a:r>
              <a:rPr dirty="0" sz="1600" spc="-10">
                <a:latin typeface="Arial"/>
                <a:cs typeface="Arial"/>
              </a:rPr>
              <a:t>for </a:t>
            </a:r>
            <a:r>
              <a:rPr dirty="0" sz="1600" spc="-20">
                <a:latin typeface="Arial"/>
                <a:cs typeface="Arial"/>
              </a:rPr>
              <a:t>plotting </a:t>
            </a:r>
            <a:r>
              <a:rPr dirty="0" sz="1600" spc="-25">
                <a:latin typeface="Arial"/>
                <a:cs typeface="Arial"/>
              </a:rPr>
              <a:t>the</a:t>
            </a:r>
            <a:r>
              <a:rPr dirty="0" sz="1600" spc="-220">
                <a:latin typeface="Arial"/>
                <a:cs typeface="Arial"/>
              </a:rPr>
              <a:t> </a:t>
            </a:r>
            <a:r>
              <a:rPr dirty="0" sz="1600" spc="-60">
                <a:latin typeface="Arial"/>
                <a:cs typeface="Arial"/>
              </a:rPr>
              <a:t>results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1882" y="855979"/>
            <a:ext cx="30238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Data Model</a:t>
            </a:r>
            <a:r>
              <a:rPr dirty="0" spc="-210"/>
              <a:t> </a:t>
            </a:r>
            <a:r>
              <a:rPr dirty="0" spc="-5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3819" y="1876170"/>
            <a:ext cx="10927080" cy="3927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95">
                <a:latin typeface="Arial"/>
                <a:cs typeface="Arial"/>
              </a:rPr>
              <a:t>Data </a:t>
            </a:r>
            <a:r>
              <a:rPr dirty="0" sz="1600" spc="-30">
                <a:latin typeface="Arial"/>
                <a:cs typeface="Arial"/>
              </a:rPr>
              <a:t>quality </a:t>
            </a:r>
            <a:r>
              <a:rPr dirty="0" sz="1600" spc="-85">
                <a:latin typeface="Arial"/>
                <a:cs typeface="Arial"/>
              </a:rPr>
              <a:t>is </a:t>
            </a:r>
            <a:r>
              <a:rPr dirty="0" sz="1600" spc="-60">
                <a:latin typeface="Arial"/>
                <a:cs typeface="Arial"/>
              </a:rPr>
              <a:t>crucial </a:t>
            </a:r>
            <a:r>
              <a:rPr dirty="0" sz="1600" spc="-10">
                <a:latin typeface="Arial"/>
                <a:cs typeface="Arial"/>
              </a:rPr>
              <a:t>for </a:t>
            </a:r>
            <a:r>
              <a:rPr dirty="0" sz="1600" spc="-35">
                <a:latin typeface="Arial"/>
                <a:cs typeface="Arial"/>
              </a:rPr>
              <a:t>this </a:t>
            </a:r>
            <a:r>
              <a:rPr dirty="0" sz="1600" spc="-60">
                <a:latin typeface="Arial"/>
                <a:cs typeface="Arial"/>
              </a:rPr>
              <a:t>step. </a:t>
            </a:r>
            <a:r>
              <a:rPr dirty="0" sz="1600" spc="-130">
                <a:latin typeface="Arial"/>
                <a:cs typeface="Arial"/>
              </a:rPr>
              <a:t>We </a:t>
            </a:r>
            <a:r>
              <a:rPr dirty="0" sz="1600" spc="-100">
                <a:latin typeface="Arial"/>
                <a:cs typeface="Arial"/>
              </a:rPr>
              <a:t>have </a:t>
            </a:r>
            <a:r>
              <a:rPr dirty="0" sz="1600" spc="-85">
                <a:latin typeface="Arial"/>
                <a:cs typeface="Arial"/>
              </a:rPr>
              <a:t>companies, </a:t>
            </a:r>
            <a:r>
              <a:rPr dirty="0" sz="1600" spc="-70">
                <a:latin typeface="Arial"/>
                <a:cs typeface="Arial"/>
              </a:rPr>
              <a:t>rounds </a:t>
            </a:r>
            <a:r>
              <a:rPr dirty="0" sz="1600" spc="-80">
                <a:latin typeface="Arial"/>
                <a:cs typeface="Arial"/>
              </a:rPr>
              <a:t>and </a:t>
            </a:r>
            <a:r>
              <a:rPr dirty="0" sz="1600" spc="-70">
                <a:latin typeface="Arial"/>
                <a:cs typeface="Arial"/>
              </a:rPr>
              <a:t>mapping </a:t>
            </a:r>
            <a:r>
              <a:rPr dirty="0" sz="1600" spc="-30">
                <a:latin typeface="Arial"/>
                <a:cs typeface="Arial"/>
              </a:rPr>
              <a:t>information </a:t>
            </a:r>
            <a:r>
              <a:rPr dirty="0" sz="1600" spc="-25">
                <a:latin typeface="Arial"/>
                <a:cs typeface="Arial"/>
              </a:rPr>
              <a:t>in </a:t>
            </a:r>
            <a:r>
              <a:rPr dirty="0" sz="1600" spc="-45">
                <a:latin typeface="Arial"/>
                <a:cs typeface="Arial"/>
              </a:rPr>
              <a:t>files. </a:t>
            </a:r>
            <a:r>
              <a:rPr dirty="0" sz="1600" spc="-110">
                <a:latin typeface="Arial"/>
                <a:cs typeface="Arial"/>
              </a:rPr>
              <a:t>This </a:t>
            </a:r>
            <a:r>
              <a:rPr dirty="0" sz="1600" spc="-100">
                <a:latin typeface="Arial"/>
                <a:cs typeface="Arial"/>
              </a:rPr>
              <a:t>needs </a:t>
            </a:r>
            <a:r>
              <a:rPr dirty="0" sz="1600" spc="15">
                <a:latin typeface="Arial"/>
                <a:cs typeface="Arial"/>
              </a:rPr>
              <a:t>to </a:t>
            </a:r>
            <a:r>
              <a:rPr dirty="0" sz="1600" spc="-80">
                <a:latin typeface="Arial"/>
                <a:cs typeface="Arial"/>
              </a:rPr>
              <a:t>be </a:t>
            </a:r>
            <a:r>
              <a:rPr dirty="0" sz="1600" spc="-90">
                <a:latin typeface="Arial"/>
                <a:cs typeface="Arial"/>
              </a:rPr>
              <a:t>cleansed </a:t>
            </a:r>
            <a:r>
              <a:rPr dirty="0" sz="1600" spc="-80">
                <a:latin typeface="Arial"/>
                <a:cs typeface="Arial"/>
              </a:rPr>
              <a:t>and </a:t>
            </a:r>
            <a:r>
              <a:rPr dirty="0" sz="1600">
                <a:latin typeface="Arial"/>
                <a:cs typeface="Arial"/>
              </a:rPr>
              <a:t>built  </a:t>
            </a:r>
            <a:r>
              <a:rPr dirty="0" sz="1600" spc="-10">
                <a:latin typeface="Arial"/>
                <a:cs typeface="Arial"/>
              </a:rPr>
              <a:t>into </a:t>
            </a:r>
            <a:r>
              <a:rPr dirty="0" sz="1600" spc="-130">
                <a:latin typeface="Arial"/>
                <a:cs typeface="Arial"/>
              </a:rPr>
              <a:t>a</a:t>
            </a:r>
            <a:r>
              <a:rPr dirty="0" sz="1600" spc="-180">
                <a:latin typeface="Arial"/>
                <a:cs typeface="Arial"/>
              </a:rPr>
              <a:t> </a:t>
            </a:r>
            <a:r>
              <a:rPr dirty="0" sz="1600" spc="-50">
                <a:latin typeface="Arial"/>
                <a:cs typeface="Arial"/>
              </a:rPr>
              <a:t>model.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60">
                <a:latin typeface="Arial"/>
                <a:cs typeface="Arial"/>
              </a:rPr>
              <a:t>Building </a:t>
            </a:r>
            <a:r>
              <a:rPr dirty="0" sz="1600" spc="-50">
                <a:latin typeface="Arial"/>
                <a:cs typeface="Arial"/>
              </a:rPr>
              <a:t>model </a:t>
            </a:r>
            <a:r>
              <a:rPr dirty="0" sz="1600" spc="-105">
                <a:latin typeface="Arial"/>
                <a:cs typeface="Arial"/>
              </a:rPr>
              <a:t>RStudio </a:t>
            </a:r>
            <a:r>
              <a:rPr dirty="0" sz="1600" spc="-85">
                <a:latin typeface="Arial"/>
                <a:cs typeface="Arial"/>
              </a:rPr>
              <a:t>is </a:t>
            </a:r>
            <a:r>
              <a:rPr dirty="0" sz="1600" spc="-70">
                <a:latin typeface="Arial"/>
                <a:cs typeface="Arial"/>
              </a:rPr>
              <a:t>extensively </a:t>
            </a:r>
            <a:r>
              <a:rPr dirty="0" sz="1600" spc="-100">
                <a:latin typeface="Arial"/>
                <a:cs typeface="Arial"/>
              </a:rPr>
              <a:t>used </a:t>
            </a:r>
            <a:r>
              <a:rPr dirty="0" sz="1600" spc="-80">
                <a:latin typeface="Arial"/>
                <a:cs typeface="Arial"/>
              </a:rPr>
              <a:t>and </a:t>
            </a:r>
            <a:r>
              <a:rPr dirty="0" sz="1600" spc="-35">
                <a:latin typeface="Arial"/>
                <a:cs typeface="Arial"/>
              </a:rPr>
              <a:t>following </a:t>
            </a:r>
            <a:r>
              <a:rPr dirty="0" sz="1600" spc="-114">
                <a:latin typeface="Arial"/>
                <a:cs typeface="Arial"/>
              </a:rPr>
              <a:t>stages </a:t>
            </a:r>
            <a:r>
              <a:rPr dirty="0" sz="1600" spc="-80">
                <a:latin typeface="Arial"/>
                <a:cs typeface="Arial"/>
              </a:rPr>
              <a:t>are </a:t>
            </a:r>
            <a:r>
              <a:rPr dirty="0" sz="1600" spc="-95">
                <a:latin typeface="Arial"/>
                <a:cs typeface="Arial"/>
              </a:rPr>
              <a:t>addressed </a:t>
            </a:r>
            <a:r>
              <a:rPr dirty="0" sz="1600" spc="-25">
                <a:latin typeface="Arial"/>
                <a:cs typeface="Arial"/>
              </a:rPr>
              <a:t>in </a:t>
            </a:r>
            <a:r>
              <a:rPr dirty="0" sz="1600" spc="-45">
                <a:latin typeface="Arial"/>
                <a:cs typeface="Arial"/>
              </a:rPr>
              <a:t>building</a:t>
            </a:r>
            <a:r>
              <a:rPr dirty="0" sz="1600" spc="-210">
                <a:latin typeface="Arial"/>
                <a:cs typeface="Arial"/>
              </a:rPr>
              <a:t> </a:t>
            </a:r>
            <a:r>
              <a:rPr dirty="0" sz="1600" spc="-45">
                <a:latin typeface="Arial"/>
                <a:cs typeface="Arial"/>
              </a:rPr>
              <a:t>model: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dirty="0" sz="1600" spc="-95">
                <a:latin typeface="Arial"/>
                <a:cs typeface="Arial"/>
              </a:rPr>
              <a:t>Data </a:t>
            </a:r>
            <a:r>
              <a:rPr dirty="0" sz="1600" spc="-20">
                <a:latin typeface="Arial"/>
                <a:cs typeface="Arial"/>
              </a:rPr>
              <a:t>Import </a:t>
            </a:r>
            <a:r>
              <a:rPr dirty="0" sz="1600" spc="-95">
                <a:latin typeface="Arial"/>
                <a:cs typeface="Arial"/>
              </a:rPr>
              <a:t>– </a:t>
            </a:r>
            <a:r>
              <a:rPr dirty="0" sz="1600" spc="-20">
                <a:latin typeface="Arial"/>
                <a:cs typeface="Arial"/>
              </a:rPr>
              <a:t>Import </a:t>
            </a:r>
            <a:r>
              <a:rPr dirty="0" sz="1600" spc="-65">
                <a:latin typeface="Arial"/>
                <a:cs typeface="Arial"/>
              </a:rPr>
              <a:t>data </a:t>
            </a:r>
            <a:r>
              <a:rPr dirty="0" sz="1600" spc="-20">
                <a:latin typeface="Arial"/>
                <a:cs typeface="Arial"/>
              </a:rPr>
              <a:t>from</a:t>
            </a:r>
            <a:r>
              <a:rPr dirty="0" sz="1600" spc="-190">
                <a:latin typeface="Arial"/>
                <a:cs typeface="Arial"/>
              </a:rPr>
              <a:t> </a:t>
            </a:r>
            <a:r>
              <a:rPr dirty="0" sz="1600" spc="-45">
                <a:latin typeface="Arial"/>
                <a:cs typeface="Arial"/>
              </a:rPr>
              <a:t>files.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dirty="0" sz="1600" spc="-95">
                <a:latin typeface="Arial"/>
                <a:cs typeface="Arial"/>
              </a:rPr>
              <a:t>Data </a:t>
            </a:r>
            <a:r>
              <a:rPr dirty="0" sz="1600" spc="-105">
                <a:latin typeface="Arial"/>
                <a:cs typeface="Arial"/>
              </a:rPr>
              <a:t>Cleansing </a:t>
            </a:r>
            <a:r>
              <a:rPr dirty="0" sz="1600" spc="-100">
                <a:latin typeface="Arial"/>
                <a:cs typeface="Arial"/>
              </a:rPr>
              <a:t>–Removing </a:t>
            </a:r>
            <a:r>
              <a:rPr dirty="0" sz="1600" spc="-15">
                <a:latin typeface="Arial"/>
                <a:cs typeface="Arial"/>
              </a:rPr>
              <a:t>or </a:t>
            </a:r>
            <a:r>
              <a:rPr dirty="0" sz="1600" spc="-55">
                <a:latin typeface="Arial"/>
                <a:cs typeface="Arial"/>
              </a:rPr>
              <a:t>correcting </a:t>
            </a:r>
            <a:r>
              <a:rPr dirty="0" sz="1600" spc="-5">
                <a:latin typeface="Arial"/>
                <a:cs typeface="Arial"/>
              </a:rPr>
              <a:t>dirty </a:t>
            </a:r>
            <a:r>
              <a:rPr dirty="0" sz="1600" spc="-60">
                <a:latin typeface="Arial"/>
                <a:cs typeface="Arial"/>
              </a:rPr>
              <a:t>data. </a:t>
            </a:r>
            <a:r>
              <a:rPr dirty="0" sz="1600" spc="-75">
                <a:latin typeface="Arial"/>
                <a:cs typeface="Arial"/>
              </a:rPr>
              <a:t>Handling </a:t>
            </a:r>
            <a:r>
              <a:rPr dirty="0" sz="1600" spc="-10">
                <a:latin typeface="Arial"/>
                <a:cs typeface="Arial"/>
              </a:rPr>
              <a:t>of </a:t>
            </a:r>
            <a:r>
              <a:rPr dirty="0" sz="1600" spc="-135">
                <a:latin typeface="Arial"/>
                <a:cs typeface="Arial"/>
              </a:rPr>
              <a:t>NA</a:t>
            </a:r>
            <a:r>
              <a:rPr dirty="0" sz="1600" spc="-290">
                <a:latin typeface="Arial"/>
                <a:cs typeface="Arial"/>
              </a:rPr>
              <a:t> </a:t>
            </a:r>
            <a:r>
              <a:rPr dirty="0" sz="1600" spc="-90">
                <a:latin typeface="Arial"/>
                <a:cs typeface="Arial"/>
              </a:rPr>
              <a:t>values.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dirty="0" sz="1600" spc="-95">
                <a:latin typeface="Arial"/>
                <a:cs typeface="Arial"/>
              </a:rPr>
              <a:t>Data </a:t>
            </a:r>
            <a:r>
              <a:rPr dirty="0" sz="1600" spc="-60">
                <a:latin typeface="Arial"/>
                <a:cs typeface="Arial"/>
              </a:rPr>
              <a:t>Merging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-95">
                <a:latin typeface="Arial"/>
                <a:cs typeface="Arial"/>
              </a:rPr>
              <a:t>–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-65">
                <a:latin typeface="Arial"/>
                <a:cs typeface="Arial"/>
              </a:rPr>
              <a:t>Merge</a:t>
            </a:r>
            <a:r>
              <a:rPr dirty="0" sz="1600" spc="-80">
                <a:latin typeface="Arial"/>
                <a:cs typeface="Arial"/>
              </a:rPr>
              <a:t> </a:t>
            </a:r>
            <a:r>
              <a:rPr dirty="0" sz="1600" spc="-85">
                <a:latin typeface="Arial"/>
                <a:cs typeface="Arial"/>
              </a:rPr>
              <a:t>companies</a:t>
            </a:r>
            <a:r>
              <a:rPr dirty="0" sz="1600" spc="-80">
                <a:latin typeface="Arial"/>
                <a:cs typeface="Arial"/>
              </a:rPr>
              <a:t> and</a:t>
            </a:r>
            <a:r>
              <a:rPr dirty="0" sz="1600" spc="-95">
                <a:latin typeface="Arial"/>
                <a:cs typeface="Arial"/>
              </a:rPr>
              <a:t> </a:t>
            </a:r>
            <a:r>
              <a:rPr dirty="0" sz="1600" spc="-50">
                <a:latin typeface="Arial"/>
                <a:cs typeface="Arial"/>
              </a:rPr>
              <a:t>investment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-45">
                <a:latin typeface="Arial"/>
                <a:cs typeface="Arial"/>
              </a:rPr>
              <a:t>round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-65">
                <a:latin typeface="Arial"/>
                <a:cs typeface="Arial"/>
              </a:rPr>
              <a:t>data</a:t>
            </a:r>
            <a:r>
              <a:rPr dirty="0" sz="1600" spc="-90">
                <a:latin typeface="Arial"/>
                <a:cs typeface="Arial"/>
              </a:rPr>
              <a:t> </a:t>
            </a:r>
            <a:r>
              <a:rPr dirty="0" sz="1600" spc="15">
                <a:latin typeface="Arial"/>
                <a:cs typeface="Arial"/>
              </a:rPr>
              <a:t>to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-60">
                <a:latin typeface="Arial"/>
                <a:cs typeface="Arial"/>
              </a:rPr>
              <a:t>get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 spc="-15">
                <a:latin typeface="Arial"/>
                <a:cs typeface="Arial"/>
              </a:rPr>
              <a:t>fully</a:t>
            </a:r>
            <a:r>
              <a:rPr dirty="0" sz="1600" spc="-110">
                <a:latin typeface="Arial"/>
                <a:cs typeface="Arial"/>
              </a:rPr>
              <a:t> </a:t>
            </a:r>
            <a:r>
              <a:rPr dirty="0" sz="1600" spc="-70">
                <a:latin typeface="Arial"/>
                <a:cs typeface="Arial"/>
              </a:rPr>
              <a:t>readable</a:t>
            </a:r>
            <a:r>
              <a:rPr dirty="0" sz="1600" spc="-80">
                <a:latin typeface="Arial"/>
                <a:cs typeface="Arial"/>
              </a:rPr>
              <a:t> </a:t>
            </a:r>
            <a:r>
              <a:rPr dirty="0" sz="1600" spc="-65">
                <a:latin typeface="Arial"/>
                <a:cs typeface="Arial"/>
              </a:rPr>
              <a:t>dataset</a:t>
            </a:r>
            <a:r>
              <a:rPr dirty="0" sz="1600" spc="-90">
                <a:latin typeface="Arial"/>
                <a:cs typeface="Arial"/>
              </a:rPr>
              <a:t> </a:t>
            </a:r>
            <a:r>
              <a:rPr dirty="0" sz="1600" spc="-105">
                <a:latin typeface="Arial"/>
                <a:cs typeface="Arial"/>
              </a:rPr>
              <a:t>based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-55">
                <a:latin typeface="Arial"/>
                <a:cs typeface="Arial"/>
              </a:rPr>
              <a:t>on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-55">
                <a:latin typeface="Arial"/>
                <a:cs typeface="Arial"/>
              </a:rPr>
              <a:t>unique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-120">
                <a:latin typeface="Arial"/>
                <a:cs typeface="Arial"/>
              </a:rPr>
              <a:t>key.</a:t>
            </a:r>
            <a:endParaRPr sz="1600">
              <a:latin typeface="Arial"/>
              <a:cs typeface="Arial"/>
            </a:endParaRPr>
          </a:p>
          <a:p>
            <a:pPr marL="241300" marR="386715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dirty="0" sz="1600" spc="-95">
                <a:latin typeface="Arial"/>
                <a:cs typeface="Arial"/>
              </a:rPr>
              <a:t>Data </a:t>
            </a:r>
            <a:r>
              <a:rPr dirty="0" sz="1600" spc="-60">
                <a:latin typeface="Arial"/>
                <a:cs typeface="Arial"/>
              </a:rPr>
              <a:t>Mapping </a:t>
            </a:r>
            <a:r>
              <a:rPr dirty="0" sz="1600" spc="-95">
                <a:latin typeface="Arial"/>
                <a:cs typeface="Arial"/>
              </a:rPr>
              <a:t>– </a:t>
            </a:r>
            <a:r>
              <a:rPr dirty="0" sz="1600" spc="-60">
                <a:latin typeface="Arial"/>
                <a:cs typeface="Arial"/>
              </a:rPr>
              <a:t>Mapping </a:t>
            </a:r>
            <a:r>
              <a:rPr dirty="0" sz="1600" spc="-65">
                <a:latin typeface="Arial"/>
                <a:cs typeface="Arial"/>
              </a:rPr>
              <a:t>dataset </a:t>
            </a:r>
            <a:r>
              <a:rPr dirty="0" sz="1600" spc="-10">
                <a:latin typeface="Arial"/>
                <a:cs typeface="Arial"/>
              </a:rPr>
              <a:t>for </a:t>
            </a:r>
            <a:r>
              <a:rPr dirty="0" sz="1600" spc="-30">
                <a:latin typeface="Arial"/>
                <a:cs typeface="Arial"/>
              </a:rPr>
              <a:t>identifying </a:t>
            </a:r>
            <a:r>
              <a:rPr dirty="0" sz="1600" spc="-85">
                <a:latin typeface="Arial"/>
                <a:cs typeface="Arial"/>
              </a:rPr>
              <a:t>sectors </a:t>
            </a:r>
            <a:r>
              <a:rPr dirty="0" sz="1600" spc="-80">
                <a:latin typeface="Arial"/>
                <a:cs typeface="Arial"/>
              </a:rPr>
              <a:t>and </a:t>
            </a:r>
            <a:r>
              <a:rPr dirty="0" sz="1600" spc="-50">
                <a:latin typeface="Arial"/>
                <a:cs typeface="Arial"/>
              </a:rPr>
              <a:t>investment </a:t>
            </a:r>
            <a:r>
              <a:rPr dirty="0" sz="1600" spc="-80">
                <a:latin typeface="Arial"/>
                <a:cs typeface="Arial"/>
              </a:rPr>
              <a:t>preferences and </a:t>
            </a:r>
            <a:r>
              <a:rPr dirty="0" sz="1600" spc="-90">
                <a:latin typeface="Arial"/>
                <a:cs typeface="Arial"/>
              </a:rPr>
              <a:t>also </a:t>
            </a:r>
            <a:r>
              <a:rPr dirty="0" sz="1600" spc="-45">
                <a:latin typeface="Arial"/>
                <a:cs typeface="Arial"/>
              </a:rPr>
              <a:t>define </a:t>
            </a:r>
            <a:r>
              <a:rPr dirty="0" sz="1600" spc="-25">
                <a:latin typeface="Arial"/>
                <a:cs typeface="Arial"/>
              </a:rPr>
              <a:t>the </a:t>
            </a:r>
            <a:r>
              <a:rPr dirty="0" sz="1600" spc="-85">
                <a:latin typeface="Arial"/>
                <a:cs typeface="Arial"/>
              </a:rPr>
              <a:t>missing mappings </a:t>
            </a:r>
            <a:r>
              <a:rPr dirty="0" sz="1600" spc="-75">
                <a:latin typeface="Arial"/>
                <a:cs typeface="Arial"/>
              </a:rPr>
              <a:t>by  </a:t>
            </a:r>
            <a:r>
              <a:rPr dirty="0" sz="1600" spc="-70">
                <a:latin typeface="Arial"/>
                <a:cs typeface="Arial"/>
              </a:rPr>
              <a:t>mapping </a:t>
            </a:r>
            <a:r>
              <a:rPr dirty="0" sz="1600" spc="-25">
                <a:latin typeface="Arial"/>
                <a:cs typeface="Arial"/>
              </a:rPr>
              <a:t>the </a:t>
            </a:r>
            <a:r>
              <a:rPr dirty="0" sz="1600" spc="-40">
                <a:latin typeface="Arial"/>
                <a:cs typeface="Arial"/>
              </a:rPr>
              <a:t>primary </a:t>
            </a:r>
            <a:r>
              <a:rPr dirty="0" sz="1600" spc="-85">
                <a:latin typeface="Arial"/>
                <a:cs typeface="Arial"/>
              </a:rPr>
              <a:t>sectors </a:t>
            </a:r>
            <a:r>
              <a:rPr dirty="0" sz="1600" spc="15">
                <a:latin typeface="Arial"/>
                <a:cs typeface="Arial"/>
              </a:rPr>
              <a:t>to</a:t>
            </a:r>
            <a:r>
              <a:rPr dirty="0" sz="1600" spc="-33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the </a:t>
            </a:r>
            <a:r>
              <a:rPr dirty="0" sz="1600" spc="-70">
                <a:latin typeface="Arial"/>
                <a:cs typeface="Arial"/>
              </a:rPr>
              <a:t>nearest </a:t>
            </a:r>
            <a:r>
              <a:rPr dirty="0" sz="1600" spc="-65">
                <a:latin typeface="Arial"/>
                <a:cs typeface="Arial"/>
              </a:rPr>
              <a:t>logical </a:t>
            </a:r>
            <a:r>
              <a:rPr dirty="0" sz="1600" spc="-60">
                <a:latin typeface="Arial"/>
                <a:cs typeface="Arial"/>
              </a:rPr>
              <a:t>main </a:t>
            </a:r>
            <a:r>
              <a:rPr dirty="0" sz="1600" spc="-85">
                <a:latin typeface="Arial"/>
                <a:cs typeface="Arial"/>
              </a:rPr>
              <a:t>sector.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dirty="0" sz="1600" spc="-50">
                <a:latin typeface="Arial"/>
                <a:cs typeface="Arial"/>
              </a:rPr>
              <a:t>Filtering </a:t>
            </a:r>
            <a:r>
              <a:rPr dirty="0" sz="1600" spc="-95">
                <a:latin typeface="Arial"/>
                <a:cs typeface="Arial"/>
              </a:rPr>
              <a:t>– </a:t>
            </a:r>
            <a:r>
              <a:rPr dirty="0" sz="1600" spc="-200">
                <a:latin typeface="Arial"/>
                <a:cs typeface="Arial"/>
              </a:rPr>
              <a:t>To </a:t>
            </a:r>
            <a:r>
              <a:rPr dirty="0" sz="1600" spc="-20">
                <a:latin typeface="Arial"/>
                <a:cs typeface="Arial"/>
              </a:rPr>
              <a:t>identify </a:t>
            </a:r>
            <a:r>
              <a:rPr dirty="0" sz="1600" spc="-45">
                <a:latin typeface="Arial"/>
                <a:cs typeface="Arial"/>
              </a:rPr>
              <a:t>preferred </a:t>
            </a:r>
            <a:r>
              <a:rPr dirty="0" sz="1600" spc="-50">
                <a:latin typeface="Arial"/>
                <a:cs typeface="Arial"/>
              </a:rPr>
              <a:t>investment </a:t>
            </a:r>
            <a:r>
              <a:rPr dirty="0" sz="1600" spc="-45">
                <a:latin typeface="Arial"/>
                <a:cs typeface="Arial"/>
              </a:rPr>
              <a:t>options </a:t>
            </a:r>
            <a:r>
              <a:rPr dirty="0" sz="1600" spc="-10">
                <a:latin typeface="Arial"/>
                <a:cs typeface="Arial"/>
              </a:rPr>
              <a:t>for </a:t>
            </a:r>
            <a:r>
              <a:rPr dirty="0" sz="1600" spc="-120">
                <a:latin typeface="Arial"/>
                <a:cs typeface="Arial"/>
              </a:rPr>
              <a:t>Spark Funds </a:t>
            </a:r>
            <a:r>
              <a:rPr dirty="0" sz="1600" spc="15">
                <a:latin typeface="Arial"/>
                <a:cs typeface="Arial"/>
              </a:rPr>
              <a:t>to</a:t>
            </a:r>
            <a:r>
              <a:rPr dirty="0" sz="1600" spc="-135">
                <a:latin typeface="Arial"/>
                <a:cs typeface="Arial"/>
              </a:rPr>
              <a:t> </a:t>
            </a:r>
            <a:r>
              <a:rPr dirty="0" sz="1600" spc="-60">
                <a:latin typeface="Arial"/>
                <a:cs typeface="Arial"/>
              </a:rPr>
              <a:t>invest.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dirty="0" sz="1600" spc="-70">
                <a:latin typeface="Arial"/>
                <a:cs typeface="Arial"/>
              </a:rPr>
              <a:t>Exporting </a:t>
            </a:r>
            <a:r>
              <a:rPr dirty="0" sz="1600" spc="-95">
                <a:latin typeface="Arial"/>
                <a:cs typeface="Arial"/>
              </a:rPr>
              <a:t>Data – </a:t>
            </a:r>
            <a:r>
              <a:rPr dirty="0" sz="1600" spc="-100">
                <a:latin typeface="Arial"/>
                <a:cs typeface="Arial"/>
              </a:rPr>
              <a:t>For </a:t>
            </a:r>
            <a:r>
              <a:rPr dirty="0" sz="1600" spc="-55">
                <a:latin typeface="Arial"/>
                <a:cs typeface="Arial"/>
              </a:rPr>
              <a:t>tableau </a:t>
            </a:r>
            <a:r>
              <a:rPr dirty="0" sz="1600" spc="-20">
                <a:latin typeface="Arial"/>
                <a:cs typeface="Arial"/>
              </a:rPr>
              <a:t>plotting </a:t>
            </a:r>
            <a:r>
              <a:rPr dirty="0" sz="1600" spc="-65">
                <a:latin typeface="Arial"/>
                <a:cs typeface="Arial"/>
              </a:rPr>
              <a:t>data </a:t>
            </a:r>
            <a:r>
              <a:rPr dirty="0" sz="1600" spc="-85">
                <a:latin typeface="Arial"/>
                <a:cs typeface="Arial"/>
              </a:rPr>
              <a:t>is</a:t>
            </a:r>
            <a:r>
              <a:rPr dirty="0" sz="1600" spc="-180">
                <a:latin typeface="Arial"/>
                <a:cs typeface="Arial"/>
              </a:rPr>
              <a:t> </a:t>
            </a:r>
            <a:r>
              <a:rPr dirty="0" sz="1600" spc="-50">
                <a:latin typeface="Arial"/>
                <a:cs typeface="Arial"/>
              </a:rPr>
              <a:t>exported.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35">
                <a:latin typeface="Arial"/>
                <a:cs typeface="Arial"/>
              </a:rPr>
              <a:t>Model </a:t>
            </a:r>
            <a:r>
              <a:rPr dirty="0" sz="1600" spc="-75">
                <a:latin typeface="Arial"/>
                <a:cs typeface="Arial"/>
              </a:rPr>
              <a:t>Objectives </a:t>
            </a:r>
            <a:r>
              <a:rPr dirty="0" sz="1600" spc="-95">
                <a:latin typeface="Arial"/>
                <a:cs typeface="Arial"/>
              </a:rPr>
              <a:t>– </a:t>
            </a:r>
            <a:r>
              <a:rPr dirty="0" sz="1600" spc="-105">
                <a:latin typeface="Arial"/>
                <a:cs typeface="Arial"/>
              </a:rPr>
              <a:t>based </a:t>
            </a:r>
            <a:r>
              <a:rPr dirty="0" sz="1600" spc="-55">
                <a:latin typeface="Arial"/>
                <a:cs typeface="Arial"/>
              </a:rPr>
              <a:t>on </a:t>
            </a:r>
            <a:r>
              <a:rPr dirty="0" sz="1600" spc="-90">
                <a:latin typeface="Arial"/>
                <a:cs typeface="Arial"/>
              </a:rPr>
              <a:t>above </a:t>
            </a:r>
            <a:r>
              <a:rPr dirty="0" sz="1600" spc="-50">
                <a:latin typeface="Arial"/>
                <a:cs typeface="Arial"/>
              </a:rPr>
              <a:t>model </a:t>
            </a:r>
            <a:r>
              <a:rPr dirty="0" sz="1600" spc="-35">
                <a:latin typeface="Arial"/>
                <a:cs typeface="Arial"/>
              </a:rPr>
              <a:t>following </a:t>
            </a:r>
            <a:r>
              <a:rPr dirty="0" sz="1600" spc="-80">
                <a:latin typeface="Arial"/>
                <a:cs typeface="Arial"/>
              </a:rPr>
              <a:t>are </a:t>
            </a:r>
            <a:r>
              <a:rPr dirty="0" sz="1600" spc="-25">
                <a:latin typeface="Arial"/>
                <a:cs typeface="Arial"/>
              </a:rPr>
              <a:t>the </a:t>
            </a:r>
            <a:r>
              <a:rPr dirty="0" sz="1600" spc="-40">
                <a:latin typeface="Arial"/>
                <a:cs typeface="Arial"/>
              </a:rPr>
              <a:t>primary</a:t>
            </a:r>
            <a:r>
              <a:rPr dirty="0" sz="1600" spc="-204">
                <a:latin typeface="Arial"/>
                <a:cs typeface="Arial"/>
              </a:rPr>
              <a:t> </a:t>
            </a:r>
            <a:r>
              <a:rPr dirty="0" sz="1600" spc="-95">
                <a:latin typeface="Arial"/>
                <a:cs typeface="Arial"/>
              </a:rPr>
              <a:t>goals.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dirty="0" sz="1600" spc="-55">
                <a:latin typeface="Arial"/>
                <a:cs typeface="Arial"/>
              </a:rPr>
              <a:t>Investment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-35">
                <a:latin typeface="Arial"/>
                <a:cs typeface="Arial"/>
              </a:rPr>
              <a:t>type</a:t>
            </a:r>
            <a:r>
              <a:rPr dirty="0" sz="1600" spc="-85">
                <a:latin typeface="Arial"/>
                <a:cs typeface="Arial"/>
              </a:rPr>
              <a:t> analysis:</a:t>
            </a:r>
            <a:r>
              <a:rPr dirty="0" sz="1600" spc="-105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ability</a:t>
            </a:r>
            <a:r>
              <a:rPr dirty="0" sz="1600" spc="-110">
                <a:latin typeface="Arial"/>
                <a:cs typeface="Arial"/>
              </a:rPr>
              <a:t> </a:t>
            </a:r>
            <a:r>
              <a:rPr dirty="0" sz="1600" spc="15">
                <a:latin typeface="Arial"/>
                <a:cs typeface="Arial"/>
              </a:rPr>
              <a:t>to</a:t>
            </a:r>
            <a:r>
              <a:rPr dirty="0" sz="1600" spc="-80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identify</a:t>
            </a:r>
            <a:r>
              <a:rPr dirty="0" sz="1600" spc="-110">
                <a:latin typeface="Arial"/>
                <a:cs typeface="Arial"/>
              </a:rPr>
              <a:t> </a:t>
            </a:r>
            <a:r>
              <a:rPr dirty="0" sz="1600" spc="-65">
                <a:latin typeface="Arial"/>
                <a:cs typeface="Arial"/>
              </a:rPr>
              <a:t>best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-50">
                <a:latin typeface="Arial"/>
                <a:cs typeface="Arial"/>
              </a:rPr>
              <a:t>suited</a:t>
            </a:r>
            <a:r>
              <a:rPr dirty="0" sz="1600" spc="-100">
                <a:latin typeface="Arial"/>
                <a:cs typeface="Arial"/>
              </a:rPr>
              <a:t> </a:t>
            </a:r>
            <a:r>
              <a:rPr dirty="0" sz="1600" spc="-75">
                <a:latin typeface="Arial"/>
                <a:cs typeface="Arial"/>
              </a:rPr>
              <a:t>categories</a:t>
            </a:r>
            <a:r>
              <a:rPr dirty="0" sz="1600" spc="-8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for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the</a:t>
            </a:r>
            <a:r>
              <a:rPr dirty="0" sz="1600" spc="-90">
                <a:latin typeface="Arial"/>
                <a:cs typeface="Arial"/>
              </a:rPr>
              <a:t> </a:t>
            </a:r>
            <a:r>
              <a:rPr dirty="0" sz="1600" spc="-50">
                <a:latin typeface="Arial"/>
                <a:cs typeface="Arial"/>
              </a:rPr>
              <a:t>investment.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dirty="0" sz="1600" spc="-65">
                <a:latin typeface="Arial"/>
                <a:cs typeface="Arial"/>
              </a:rPr>
              <a:t>Country</a:t>
            </a:r>
            <a:r>
              <a:rPr dirty="0" sz="1600" spc="-80">
                <a:latin typeface="Arial"/>
                <a:cs typeface="Arial"/>
              </a:rPr>
              <a:t> </a:t>
            </a:r>
            <a:r>
              <a:rPr dirty="0" sz="1600" spc="-90">
                <a:latin typeface="Arial"/>
                <a:cs typeface="Arial"/>
              </a:rPr>
              <a:t>Analysis:</a:t>
            </a:r>
            <a:r>
              <a:rPr dirty="0" sz="1600" spc="-10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list</a:t>
            </a:r>
            <a:r>
              <a:rPr dirty="0" sz="1600" spc="-10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out</a:t>
            </a:r>
            <a:r>
              <a:rPr dirty="0" sz="1600" spc="-80">
                <a:latin typeface="Arial"/>
                <a:cs typeface="Arial"/>
              </a:rPr>
              <a:t> </a:t>
            </a:r>
            <a:r>
              <a:rPr dirty="0" sz="1600" spc="-55">
                <a:latin typeface="Arial"/>
                <a:cs typeface="Arial"/>
              </a:rPr>
              <a:t>countries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 spc="-80">
                <a:latin typeface="Arial"/>
                <a:cs typeface="Arial"/>
              </a:rPr>
              <a:t>having</a:t>
            </a:r>
            <a:r>
              <a:rPr dirty="0" sz="1600" spc="-105">
                <a:latin typeface="Arial"/>
                <a:cs typeface="Arial"/>
              </a:rPr>
              <a:t> </a:t>
            </a:r>
            <a:r>
              <a:rPr dirty="0" sz="1600" spc="-55">
                <a:latin typeface="Arial"/>
                <a:cs typeface="Arial"/>
              </a:rPr>
              <a:t>most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-50">
                <a:latin typeface="Arial"/>
                <a:cs typeface="Arial"/>
              </a:rPr>
              <a:t>investment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in</a:t>
            </a:r>
            <a:r>
              <a:rPr dirty="0" sz="1600" spc="-95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the</a:t>
            </a:r>
            <a:r>
              <a:rPr dirty="0" sz="1600" spc="-80">
                <a:latin typeface="Arial"/>
                <a:cs typeface="Arial"/>
              </a:rPr>
              <a:t> </a:t>
            </a:r>
            <a:r>
              <a:rPr dirty="0" sz="1600" spc="-65">
                <a:latin typeface="Arial"/>
                <a:cs typeface="Arial"/>
              </a:rPr>
              <a:t>past.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dirty="0" sz="1600" spc="-90">
                <a:latin typeface="Arial"/>
                <a:cs typeface="Arial"/>
              </a:rPr>
              <a:t>Sector Analysis: </a:t>
            </a:r>
            <a:r>
              <a:rPr dirty="0" sz="1600" spc="-65">
                <a:latin typeface="Arial"/>
                <a:cs typeface="Arial"/>
              </a:rPr>
              <a:t>understanding </a:t>
            </a:r>
            <a:r>
              <a:rPr dirty="0" sz="1600" spc="-50">
                <a:latin typeface="Arial"/>
                <a:cs typeface="Arial"/>
              </a:rPr>
              <a:t>investment </a:t>
            </a:r>
            <a:r>
              <a:rPr dirty="0" sz="1600" spc="-20">
                <a:latin typeface="Arial"/>
                <a:cs typeface="Arial"/>
              </a:rPr>
              <a:t>distribution </a:t>
            </a:r>
            <a:r>
              <a:rPr dirty="0" sz="1600" spc="-85">
                <a:latin typeface="Arial"/>
                <a:cs typeface="Arial"/>
              </a:rPr>
              <a:t>among</a:t>
            </a:r>
            <a:r>
              <a:rPr dirty="0" sz="1600" spc="-240">
                <a:latin typeface="Arial"/>
                <a:cs typeface="Arial"/>
              </a:rPr>
              <a:t> </a:t>
            </a:r>
            <a:r>
              <a:rPr dirty="0" sz="1600" spc="-80">
                <a:latin typeface="Arial"/>
                <a:cs typeface="Arial"/>
              </a:rPr>
              <a:t>sectors.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1882" y="855979"/>
            <a:ext cx="22459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Result</a:t>
            </a:r>
            <a:r>
              <a:rPr dirty="0" spc="-210"/>
              <a:t> </a:t>
            </a:r>
            <a:r>
              <a:rPr dirty="0" spc="-5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3819" y="1876170"/>
            <a:ext cx="10795635" cy="29521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130">
                <a:latin typeface="Arial"/>
                <a:cs typeface="Arial"/>
              </a:rPr>
              <a:t>Based </a:t>
            </a:r>
            <a:r>
              <a:rPr dirty="0" sz="1600" spc="-55">
                <a:latin typeface="Arial"/>
                <a:cs typeface="Arial"/>
              </a:rPr>
              <a:t>on </a:t>
            </a:r>
            <a:r>
              <a:rPr dirty="0" sz="1600" spc="-25">
                <a:latin typeface="Arial"/>
                <a:cs typeface="Arial"/>
              </a:rPr>
              <a:t>the </a:t>
            </a:r>
            <a:r>
              <a:rPr dirty="0" sz="1600" spc="-55">
                <a:latin typeface="Arial"/>
                <a:cs typeface="Arial"/>
              </a:rPr>
              <a:t>model </a:t>
            </a:r>
            <a:r>
              <a:rPr dirty="0" sz="1600" spc="-65">
                <a:latin typeface="Arial"/>
                <a:cs typeface="Arial"/>
              </a:rPr>
              <a:t>created </a:t>
            </a:r>
            <a:r>
              <a:rPr dirty="0" sz="1600" spc="-80">
                <a:latin typeface="Arial"/>
                <a:cs typeface="Arial"/>
              </a:rPr>
              <a:t>and </a:t>
            </a:r>
            <a:r>
              <a:rPr dirty="0" sz="1600" spc="-50">
                <a:latin typeface="Arial"/>
                <a:cs typeface="Arial"/>
              </a:rPr>
              <a:t>studied, below </a:t>
            </a:r>
            <a:r>
              <a:rPr dirty="0" sz="1600" spc="-80">
                <a:latin typeface="Arial"/>
                <a:cs typeface="Arial"/>
              </a:rPr>
              <a:t>are </a:t>
            </a:r>
            <a:r>
              <a:rPr dirty="0" sz="1600" spc="-25">
                <a:latin typeface="Arial"/>
                <a:cs typeface="Arial"/>
              </a:rPr>
              <a:t>the </a:t>
            </a:r>
            <a:r>
              <a:rPr dirty="0" sz="1600" spc="-60">
                <a:latin typeface="Arial"/>
                <a:cs typeface="Arial"/>
              </a:rPr>
              <a:t>representations </a:t>
            </a:r>
            <a:r>
              <a:rPr dirty="0" sz="1600" spc="-65">
                <a:latin typeface="Arial"/>
                <a:cs typeface="Arial"/>
              </a:rPr>
              <a:t>done. </a:t>
            </a:r>
            <a:r>
              <a:rPr dirty="0" sz="1600" spc="-120">
                <a:latin typeface="Arial"/>
                <a:cs typeface="Arial"/>
              </a:rPr>
              <a:t>Spark Funds </a:t>
            </a:r>
            <a:r>
              <a:rPr dirty="0" sz="1600" spc="-110">
                <a:latin typeface="Arial"/>
                <a:cs typeface="Arial"/>
              </a:rPr>
              <a:t>can </a:t>
            </a:r>
            <a:r>
              <a:rPr dirty="0" sz="1600" spc="-80">
                <a:latin typeface="Arial"/>
                <a:cs typeface="Arial"/>
              </a:rPr>
              <a:t>easily </a:t>
            </a:r>
            <a:r>
              <a:rPr dirty="0" sz="1600" spc="-85">
                <a:latin typeface="Arial"/>
                <a:cs typeface="Arial"/>
              </a:rPr>
              <a:t>deduce </a:t>
            </a:r>
            <a:r>
              <a:rPr dirty="0" sz="1600" spc="-45">
                <a:latin typeface="Arial"/>
                <a:cs typeface="Arial"/>
              </a:rPr>
              <a:t>required </a:t>
            </a:r>
            <a:r>
              <a:rPr dirty="0" sz="1600" spc="-60">
                <a:latin typeface="Arial"/>
                <a:cs typeface="Arial"/>
              </a:rPr>
              <a:t>results </a:t>
            </a:r>
            <a:r>
              <a:rPr dirty="0" sz="1600" spc="-10">
                <a:latin typeface="Arial"/>
                <a:cs typeface="Arial"/>
              </a:rPr>
              <a:t>form  </a:t>
            </a:r>
            <a:r>
              <a:rPr dirty="0" sz="1600" spc="-25">
                <a:latin typeface="Arial"/>
                <a:cs typeface="Arial"/>
              </a:rPr>
              <a:t>the</a:t>
            </a:r>
            <a:r>
              <a:rPr dirty="0" sz="1600" spc="-95">
                <a:latin typeface="Arial"/>
                <a:cs typeface="Arial"/>
              </a:rPr>
              <a:t> </a:t>
            </a:r>
            <a:r>
              <a:rPr dirty="0" sz="1600" spc="-65">
                <a:latin typeface="Arial"/>
                <a:cs typeface="Arial"/>
              </a:rPr>
              <a:t>mode.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dirty="0" sz="1600" spc="-25">
                <a:latin typeface="Arial"/>
                <a:cs typeface="Arial"/>
              </a:rPr>
              <a:t>Identify </a:t>
            </a:r>
            <a:r>
              <a:rPr dirty="0" sz="1600" spc="-55">
                <a:latin typeface="Arial"/>
                <a:cs typeface="Arial"/>
              </a:rPr>
              <a:t>unique </a:t>
            </a:r>
            <a:r>
              <a:rPr dirty="0" sz="1600" spc="-85">
                <a:latin typeface="Arial"/>
                <a:cs typeface="Arial"/>
              </a:rPr>
              <a:t>companies </a:t>
            </a:r>
            <a:r>
              <a:rPr dirty="0" sz="1600" spc="-80">
                <a:latin typeface="Arial"/>
                <a:cs typeface="Arial"/>
              </a:rPr>
              <a:t>and </a:t>
            </a:r>
            <a:r>
              <a:rPr dirty="0" sz="1600" spc="-65">
                <a:latin typeface="Arial"/>
                <a:cs typeface="Arial"/>
              </a:rPr>
              <a:t>handle </a:t>
            </a:r>
            <a:r>
              <a:rPr dirty="0" sz="1600" spc="-135">
                <a:latin typeface="Arial"/>
                <a:cs typeface="Arial"/>
              </a:rPr>
              <a:t>NA </a:t>
            </a:r>
            <a:r>
              <a:rPr dirty="0" sz="1600" spc="-95">
                <a:latin typeface="Arial"/>
                <a:cs typeface="Arial"/>
              </a:rPr>
              <a:t>values </a:t>
            </a:r>
            <a:r>
              <a:rPr dirty="0" sz="1600" spc="-10">
                <a:latin typeface="Arial"/>
                <a:cs typeface="Arial"/>
              </a:rPr>
              <a:t>for</a:t>
            </a:r>
            <a:r>
              <a:rPr dirty="0" sz="1600" spc="-150">
                <a:latin typeface="Arial"/>
                <a:cs typeface="Arial"/>
              </a:rPr>
              <a:t> </a:t>
            </a:r>
            <a:r>
              <a:rPr dirty="0" sz="1600" spc="-75">
                <a:latin typeface="Arial"/>
                <a:cs typeface="Arial"/>
              </a:rPr>
              <a:t>raised_amout_usd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dirty="0" sz="1600" spc="-80">
                <a:latin typeface="Arial"/>
                <a:cs typeface="Arial"/>
              </a:rPr>
              <a:t>List </a:t>
            </a:r>
            <a:r>
              <a:rPr dirty="0" sz="1600" spc="-105">
                <a:latin typeface="Arial"/>
                <a:cs typeface="Arial"/>
              </a:rPr>
              <a:t>average </a:t>
            </a:r>
            <a:r>
              <a:rPr dirty="0" sz="1600" spc="-45">
                <a:latin typeface="Arial"/>
                <a:cs typeface="Arial"/>
              </a:rPr>
              <a:t>funding </a:t>
            </a:r>
            <a:r>
              <a:rPr dirty="0" sz="1600" spc="-10">
                <a:latin typeface="Arial"/>
                <a:cs typeface="Arial"/>
              </a:rPr>
              <a:t>for </a:t>
            </a:r>
            <a:r>
              <a:rPr dirty="0" sz="1600" spc="-100">
                <a:latin typeface="Arial"/>
                <a:cs typeface="Arial"/>
              </a:rPr>
              <a:t>each </a:t>
            </a:r>
            <a:r>
              <a:rPr dirty="0" sz="1600" spc="-10">
                <a:latin typeface="Arial"/>
                <a:cs typeface="Arial"/>
              </a:rPr>
              <a:t>of </a:t>
            </a:r>
            <a:r>
              <a:rPr dirty="0" sz="1600" spc="-50">
                <a:latin typeface="Arial"/>
                <a:cs typeface="Arial"/>
              </a:rPr>
              <a:t>investment </a:t>
            </a:r>
            <a:r>
              <a:rPr dirty="0" sz="1600" spc="-60">
                <a:latin typeface="Arial"/>
                <a:cs typeface="Arial"/>
              </a:rPr>
              <a:t>types. </a:t>
            </a:r>
            <a:r>
              <a:rPr dirty="0" sz="1600" spc="-70">
                <a:latin typeface="Arial"/>
                <a:cs typeface="Arial"/>
              </a:rPr>
              <a:t>(Venture, </a:t>
            </a:r>
            <a:r>
              <a:rPr dirty="0" sz="1600" spc="-80">
                <a:latin typeface="Arial"/>
                <a:cs typeface="Arial"/>
              </a:rPr>
              <a:t>Angel, </a:t>
            </a:r>
            <a:r>
              <a:rPr dirty="0" sz="1600" spc="-150">
                <a:latin typeface="Arial"/>
                <a:cs typeface="Arial"/>
              </a:rPr>
              <a:t>Seed </a:t>
            </a:r>
            <a:r>
              <a:rPr dirty="0" sz="1600" spc="-80">
                <a:latin typeface="Arial"/>
                <a:cs typeface="Arial"/>
              </a:rPr>
              <a:t>and </a:t>
            </a:r>
            <a:r>
              <a:rPr dirty="0" sz="1600" spc="-70">
                <a:latin typeface="Arial"/>
                <a:cs typeface="Arial"/>
              </a:rPr>
              <a:t>Private Equity</a:t>
            </a:r>
            <a:r>
              <a:rPr dirty="0" sz="1600" spc="-245">
                <a:latin typeface="Arial"/>
                <a:cs typeface="Arial"/>
              </a:rPr>
              <a:t> </a:t>
            </a:r>
            <a:r>
              <a:rPr dirty="0" sz="1600" spc="-40">
                <a:latin typeface="Arial"/>
                <a:cs typeface="Arial"/>
              </a:rPr>
              <a:t>type).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dirty="0" sz="1600" spc="-65">
                <a:latin typeface="Arial"/>
                <a:cs typeface="Arial"/>
              </a:rPr>
              <a:t>Country-wise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-45">
                <a:latin typeface="Arial"/>
                <a:cs typeface="Arial"/>
              </a:rPr>
              <a:t>funding</a:t>
            </a:r>
            <a:r>
              <a:rPr dirty="0" sz="1600" spc="-105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in</a:t>
            </a:r>
            <a:r>
              <a:rPr dirty="0" sz="1600" spc="-95">
                <a:latin typeface="Arial"/>
                <a:cs typeface="Arial"/>
              </a:rPr>
              <a:t> </a:t>
            </a:r>
            <a:r>
              <a:rPr dirty="0" sz="1600" spc="-85">
                <a:latin typeface="Arial"/>
                <a:cs typeface="Arial"/>
              </a:rPr>
              <a:t>sectors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for</a:t>
            </a:r>
            <a:r>
              <a:rPr dirty="0" sz="1600" spc="-80">
                <a:latin typeface="Arial"/>
                <a:cs typeface="Arial"/>
              </a:rPr>
              <a:t> </a:t>
            </a:r>
            <a:r>
              <a:rPr dirty="0" sz="1600" spc="-95">
                <a:latin typeface="Arial"/>
                <a:cs typeface="Arial"/>
              </a:rPr>
              <a:t>any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-100">
                <a:latin typeface="Arial"/>
                <a:cs typeface="Arial"/>
              </a:rPr>
              <a:t>chosen</a:t>
            </a:r>
            <a:r>
              <a:rPr dirty="0" sz="1600" spc="-80">
                <a:latin typeface="Arial"/>
                <a:cs typeface="Arial"/>
              </a:rPr>
              <a:t> </a:t>
            </a:r>
            <a:r>
              <a:rPr dirty="0" sz="1600" spc="-50">
                <a:latin typeface="Arial"/>
                <a:cs typeface="Arial"/>
              </a:rPr>
              <a:t>investment</a:t>
            </a:r>
            <a:r>
              <a:rPr dirty="0" sz="1600" spc="-80">
                <a:latin typeface="Arial"/>
                <a:cs typeface="Arial"/>
              </a:rPr>
              <a:t> </a:t>
            </a:r>
            <a:r>
              <a:rPr dirty="0" sz="1600" spc="-40">
                <a:latin typeface="Arial"/>
                <a:cs typeface="Arial"/>
              </a:rPr>
              <a:t>type.</a:t>
            </a:r>
            <a:r>
              <a:rPr dirty="0" sz="1600" spc="-80">
                <a:latin typeface="Arial"/>
                <a:cs typeface="Arial"/>
              </a:rPr>
              <a:t> List</a:t>
            </a:r>
            <a:r>
              <a:rPr dirty="0" sz="1600" spc="-9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top</a:t>
            </a:r>
            <a:r>
              <a:rPr dirty="0" sz="1600" spc="-85">
                <a:latin typeface="Arial"/>
                <a:cs typeface="Arial"/>
              </a:rPr>
              <a:t> 9</a:t>
            </a:r>
            <a:r>
              <a:rPr dirty="0" sz="1600" spc="-80">
                <a:latin typeface="Arial"/>
                <a:cs typeface="Arial"/>
              </a:rPr>
              <a:t> </a:t>
            </a:r>
            <a:r>
              <a:rPr dirty="0" sz="1600" spc="-55">
                <a:latin typeface="Arial"/>
                <a:cs typeface="Arial"/>
              </a:rPr>
              <a:t>countries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for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 spc="-50">
                <a:latin typeface="Arial"/>
                <a:cs typeface="Arial"/>
              </a:rPr>
              <a:t>investment</a:t>
            </a:r>
            <a:r>
              <a:rPr dirty="0" sz="1600" spc="-80">
                <a:latin typeface="Arial"/>
                <a:cs typeface="Arial"/>
              </a:rPr>
              <a:t> </a:t>
            </a:r>
            <a:r>
              <a:rPr dirty="0" sz="1600" spc="-35">
                <a:latin typeface="Arial"/>
                <a:cs typeface="Arial"/>
              </a:rPr>
              <a:t>type</a:t>
            </a:r>
            <a:r>
              <a:rPr dirty="0" sz="1600" spc="-85">
                <a:latin typeface="Arial"/>
                <a:cs typeface="Arial"/>
              </a:rPr>
              <a:t> chosen.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dirty="0" sz="1600" spc="-80">
                <a:latin typeface="Arial"/>
                <a:cs typeface="Arial"/>
              </a:rPr>
              <a:t>List </a:t>
            </a:r>
            <a:r>
              <a:rPr dirty="0" sz="1600" spc="-10">
                <a:latin typeface="Arial"/>
                <a:cs typeface="Arial"/>
              </a:rPr>
              <a:t>top </a:t>
            </a:r>
            <a:r>
              <a:rPr dirty="0" sz="1600" spc="-85">
                <a:latin typeface="Arial"/>
                <a:cs typeface="Arial"/>
              </a:rPr>
              <a:t>3 </a:t>
            </a:r>
            <a:r>
              <a:rPr dirty="0" sz="1600" spc="-100">
                <a:latin typeface="Arial"/>
                <a:cs typeface="Arial"/>
              </a:rPr>
              <a:t>English </a:t>
            </a:r>
            <a:r>
              <a:rPr dirty="0" sz="1600" spc="-95">
                <a:latin typeface="Arial"/>
                <a:cs typeface="Arial"/>
              </a:rPr>
              <a:t>speaking </a:t>
            </a:r>
            <a:r>
              <a:rPr dirty="0" sz="1600" spc="-55">
                <a:latin typeface="Arial"/>
                <a:cs typeface="Arial"/>
              </a:rPr>
              <a:t>countries </a:t>
            </a:r>
            <a:r>
              <a:rPr dirty="0" sz="1600" spc="-10">
                <a:latin typeface="Arial"/>
                <a:cs typeface="Arial"/>
              </a:rPr>
              <a:t>for </a:t>
            </a:r>
            <a:r>
              <a:rPr dirty="0" sz="1600" spc="-30">
                <a:latin typeface="Arial"/>
                <a:cs typeface="Arial"/>
              </a:rPr>
              <a:t>identifying</a:t>
            </a:r>
            <a:r>
              <a:rPr dirty="0" sz="1600" spc="-350">
                <a:latin typeface="Arial"/>
                <a:cs typeface="Arial"/>
              </a:rPr>
              <a:t> </a:t>
            </a:r>
            <a:r>
              <a:rPr dirty="0" sz="1600" spc="-40">
                <a:latin typeface="Arial"/>
                <a:cs typeface="Arial"/>
              </a:rPr>
              <a:t>investment-friendly </a:t>
            </a:r>
            <a:r>
              <a:rPr dirty="0" sz="1600" spc="-45">
                <a:latin typeface="Arial"/>
                <a:cs typeface="Arial"/>
              </a:rPr>
              <a:t>options.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dirty="0" sz="1600" spc="-80">
                <a:latin typeface="Arial"/>
                <a:cs typeface="Arial"/>
              </a:rPr>
              <a:t>Sector-wise</a:t>
            </a:r>
            <a:r>
              <a:rPr dirty="0" sz="1600" spc="-50">
                <a:latin typeface="Arial"/>
                <a:cs typeface="Arial"/>
              </a:rPr>
              <a:t> investment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in</a:t>
            </a:r>
            <a:r>
              <a:rPr dirty="0" sz="1600" spc="-90">
                <a:latin typeface="Arial"/>
                <a:cs typeface="Arial"/>
              </a:rPr>
              <a:t> </a:t>
            </a:r>
            <a:r>
              <a:rPr dirty="0" sz="1600" spc="-100">
                <a:latin typeface="Arial"/>
                <a:cs typeface="Arial"/>
              </a:rPr>
              <a:t>each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-55">
                <a:latin typeface="Arial"/>
                <a:cs typeface="Arial"/>
              </a:rPr>
              <a:t>country.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 spc="-90">
                <a:latin typeface="Arial"/>
                <a:cs typeface="Arial"/>
              </a:rPr>
              <a:t>Total</a:t>
            </a:r>
            <a:r>
              <a:rPr dirty="0" sz="1600" spc="-80">
                <a:latin typeface="Arial"/>
                <a:cs typeface="Arial"/>
              </a:rPr>
              <a:t> </a:t>
            </a:r>
            <a:r>
              <a:rPr dirty="0" sz="1600" spc="-55">
                <a:latin typeface="Arial"/>
                <a:cs typeface="Arial"/>
              </a:rPr>
              <a:t>number</a:t>
            </a:r>
            <a:r>
              <a:rPr dirty="0" sz="1600" spc="-8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of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 spc="-65">
                <a:latin typeface="Arial"/>
                <a:cs typeface="Arial"/>
              </a:rPr>
              <a:t>investments</a:t>
            </a:r>
            <a:r>
              <a:rPr dirty="0" sz="1600" spc="-100">
                <a:latin typeface="Arial"/>
                <a:cs typeface="Arial"/>
              </a:rPr>
              <a:t> </a:t>
            </a:r>
            <a:r>
              <a:rPr dirty="0" sz="1600" spc="-80">
                <a:latin typeface="Arial"/>
                <a:cs typeface="Arial"/>
              </a:rPr>
              <a:t>and</a:t>
            </a:r>
            <a:r>
              <a:rPr dirty="0" sz="1600" spc="-9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total</a:t>
            </a:r>
            <a:r>
              <a:rPr dirty="0" sz="1600" spc="-90">
                <a:latin typeface="Arial"/>
                <a:cs typeface="Arial"/>
              </a:rPr>
              <a:t> </a:t>
            </a:r>
            <a:r>
              <a:rPr dirty="0" sz="1600" spc="-75">
                <a:latin typeface="Arial"/>
                <a:cs typeface="Arial"/>
              </a:rPr>
              <a:t>value</a:t>
            </a:r>
            <a:r>
              <a:rPr dirty="0" sz="1600" spc="-9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of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 spc="-50">
                <a:latin typeface="Arial"/>
                <a:cs typeface="Arial"/>
              </a:rPr>
              <a:t>investment</a:t>
            </a:r>
            <a:r>
              <a:rPr dirty="0" sz="1600" spc="-95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in</a:t>
            </a:r>
            <a:r>
              <a:rPr dirty="0" sz="1600" spc="-100">
                <a:latin typeface="Arial"/>
                <a:cs typeface="Arial"/>
              </a:rPr>
              <a:t> </a:t>
            </a:r>
            <a:r>
              <a:rPr dirty="0" sz="1600" spc="-185">
                <a:latin typeface="Arial"/>
                <a:cs typeface="Arial"/>
              </a:rPr>
              <a:t>USD.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dirty="0" sz="1600" spc="-130">
                <a:latin typeface="Arial"/>
                <a:cs typeface="Arial"/>
              </a:rPr>
              <a:t>Top, </a:t>
            </a:r>
            <a:r>
              <a:rPr dirty="0" sz="1600" spc="-100">
                <a:latin typeface="Arial"/>
                <a:cs typeface="Arial"/>
              </a:rPr>
              <a:t>second </a:t>
            </a:r>
            <a:r>
              <a:rPr dirty="0" sz="1600" spc="-80">
                <a:latin typeface="Arial"/>
                <a:cs typeface="Arial"/>
              </a:rPr>
              <a:t>and </a:t>
            </a:r>
            <a:r>
              <a:rPr dirty="0" sz="1600" spc="-5">
                <a:latin typeface="Arial"/>
                <a:cs typeface="Arial"/>
              </a:rPr>
              <a:t>third </a:t>
            </a:r>
            <a:r>
              <a:rPr dirty="0" sz="1600" spc="-65">
                <a:latin typeface="Arial"/>
                <a:cs typeface="Arial"/>
              </a:rPr>
              <a:t>best </a:t>
            </a:r>
            <a:r>
              <a:rPr dirty="0" sz="1600" spc="-85">
                <a:latin typeface="Arial"/>
                <a:cs typeface="Arial"/>
              </a:rPr>
              <a:t>sectors </a:t>
            </a:r>
            <a:r>
              <a:rPr dirty="0" sz="1600" spc="-105">
                <a:latin typeface="Arial"/>
                <a:cs typeface="Arial"/>
              </a:rPr>
              <a:t>based </a:t>
            </a:r>
            <a:r>
              <a:rPr dirty="0" sz="1600" spc="-55">
                <a:latin typeface="Arial"/>
                <a:cs typeface="Arial"/>
              </a:rPr>
              <a:t>on </a:t>
            </a:r>
            <a:r>
              <a:rPr dirty="0" sz="1600" spc="-50">
                <a:latin typeface="Arial"/>
                <a:cs typeface="Arial"/>
              </a:rPr>
              <a:t>count </a:t>
            </a:r>
            <a:r>
              <a:rPr dirty="0" sz="1600" spc="-10">
                <a:latin typeface="Arial"/>
                <a:cs typeface="Arial"/>
              </a:rPr>
              <a:t>of</a:t>
            </a:r>
            <a:r>
              <a:rPr dirty="0" sz="1600" spc="-130">
                <a:latin typeface="Arial"/>
                <a:cs typeface="Arial"/>
              </a:rPr>
              <a:t> </a:t>
            </a:r>
            <a:r>
              <a:rPr dirty="0" sz="1600" spc="-65">
                <a:latin typeface="Arial"/>
                <a:cs typeface="Arial"/>
              </a:rPr>
              <a:t>investments.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dirty="0" sz="1600" spc="-60">
                <a:latin typeface="Arial"/>
                <a:cs typeface="Arial"/>
              </a:rPr>
              <a:t>Number </a:t>
            </a:r>
            <a:r>
              <a:rPr dirty="0" sz="1600" spc="-10">
                <a:latin typeface="Arial"/>
                <a:cs typeface="Arial"/>
              </a:rPr>
              <a:t>of </a:t>
            </a:r>
            <a:r>
              <a:rPr dirty="0" sz="1600" spc="-65">
                <a:latin typeface="Arial"/>
                <a:cs typeface="Arial"/>
              </a:rPr>
              <a:t>investments </a:t>
            </a:r>
            <a:r>
              <a:rPr dirty="0" sz="1600" spc="-25">
                <a:latin typeface="Arial"/>
                <a:cs typeface="Arial"/>
              </a:rPr>
              <a:t>in </a:t>
            </a:r>
            <a:r>
              <a:rPr dirty="0" sz="1600" spc="-20">
                <a:latin typeface="Arial"/>
                <a:cs typeface="Arial"/>
              </a:rPr>
              <a:t>top, </a:t>
            </a:r>
            <a:r>
              <a:rPr dirty="0" sz="1600" spc="-100">
                <a:latin typeface="Arial"/>
                <a:cs typeface="Arial"/>
              </a:rPr>
              <a:t>second </a:t>
            </a:r>
            <a:r>
              <a:rPr dirty="0" sz="1600" spc="-80">
                <a:latin typeface="Arial"/>
                <a:cs typeface="Arial"/>
              </a:rPr>
              <a:t>and </a:t>
            </a:r>
            <a:r>
              <a:rPr dirty="0" sz="1600" spc="-5">
                <a:latin typeface="Arial"/>
                <a:cs typeface="Arial"/>
              </a:rPr>
              <a:t>third</a:t>
            </a:r>
            <a:r>
              <a:rPr dirty="0" sz="1600" spc="-335">
                <a:latin typeface="Arial"/>
                <a:cs typeface="Arial"/>
              </a:rPr>
              <a:t> </a:t>
            </a:r>
            <a:r>
              <a:rPr dirty="0" sz="1600" spc="-65">
                <a:latin typeface="Arial"/>
                <a:cs typeface="Arial"/>
              </a:rPr>
              <a:t>best </a:t>
            </a:r>
            <a:r>
              <a:rPr dirty="0" sz="1600" spc="-80">
                <a:latin typeface="Arial"/>
                <a:cs typeface="Arial"/>
              </a:rPr>
              <a:t>sectors.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dirty="0" sz="1600" spc="-65">
                <a:latin typeface="Arial"/>
                <a:cs typeface="Arial"/>
              </a:rPr>
              <a:t>Which </a:t>
            </a:r>
            <a:r>
              <a:rPr dirty="0" sz="1600" spc="-85">
                <a:latin typeface="Arial"/>
                <a:cs typeface="Arial"/>
              </a:rPr>
              <a:t>companies </a:t>
            </a:r>
            <a:r>
              <a:rPr dirty="0" sz="1600" spc="-75">
                <a:latin typeface="Arial"/>
                <a:cs typeface="Arial"/>
              </a:rPr>
              <a:t>received </a:t>
            </a:r>
            <a:r>
              <a:rPr dirty="0" sz="1600" spc="-65">
                <a:latin typeface="Arial"/>
                <a:cs typeface="Arial"/>
              </a:rPr>
              <a:t>highest </a:t>
            </a:r>
            <a:r>
              <a:rPr dirty="0" sz="1600" spc="-50">
                <a:latin typeface="Arial"/>
                <a:cs typeface="Arial"/>
              </a:rPr>
              <a:t>investment </a:t>
            </a:r>
            <a:r>
              <a:rPr dirty="0" sz="1600" spc="-25">
                <a:latin typeface="Arial"/>
                <a:cs typeface="Arial"/>
              </a:rPr>
              <a:t>in </a:t>
            </a:r>
            <a:r>
              <a:rPr dirty="0" sz="1600" spc="-10">
                <a:latin typeface="Arial"/>
                <a:cs typeface="Arial"/>
              </a:rPr>
              <a:t>top </a:t>
            </a:r>
            <a:r>
              <a:rPr dirty="0" sz="1600" spc="-80">
                <a:latin typeface="Arial"/>
                <a:cs typeface="Arial"/>
              </a:rPr>
              <a:t>and </a:t>
            </a:r>
            <a:r>
              <a:rPr dirty="0" sz="1600" spc="-100">
                <a:latin typeface="Arial"/>
                <a:cs typeface="Arial"/>
              </a:rPr>
              <a:t>second </a:t>
            </a:r>
            <a:r>
              <a:rPr dirty="0" sz="1600" spc="-65">
                <a:latin typeface="Arial"/>
                <a:cs typeface="Arial"/>
              </a:rPr>
              <a:t>best</a:t>
            </a:r>
            <a:r>
              <a:rPr dirty="0" sz="1600" spc="-275">
                <a:latin typeface="Arial"/>
                <a:cs typeface="Arial"/>
              </a:rPr>
              <a:t> </a:t>
            </a:r>
            <a:r>
              <a:rPr dirty="0" sz="1600" spc="-80">
                <a:latin typeface="Arial"/>
                <a:cs typeface="Arial"/>
              </a:rPr>
              <a:t>sectors.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dirty="0" sz="1600" spc="-85">
                <a:latin typeface="Arial"/>
                <a:cs typeface="Arial"/>
              </a:rPr>
              <a:t>Graphical</a:t>
            </a:r>
            <a:r>
              <a:rPr dirty="0" sz="1600" spc="-95">
                <a:latin typeface="Arial"/>
                <a:cs typeface="Arial"/>
              </a:rPr>
              <a:t> </a:t>
            </a:r>
            <a:r>
              <a:rPr dirty="0" sz="1600" spc="-50">
                <a:latin typeface="Arial"/>
                <a:cs typeface="Arial"/>
              </a:rPr>
              <a:t>representation </a:t>
            </a:r>
            <a:r>
              <a:rPr dirty="0" sz="1600" spc="-70">
                <a:latin typeface="Arial"/>
                <a:cs typeface="Arial"/>
              </a:rPr>
              <a:t>done</a:t>
            </a:r>
            <a:r>
              <a:rPr dirty="0" sz="1600" spc="-80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in</a:t>
            </a:r>
            <a:r>
              <a:rPr dirty="0" sz="1600" spc="-95">
                <a:latin typeface="Arial"/>
                <a:cs typeface="Arial"/>
              </a:rPr>
              <a:t> </a:t>
            </a:r>
            <a:r>
              <a:rPr dirty="0" sz="1600" spc="-110">
                <a:latin typeface="Arial"/>
                <a:cs typeface="Arial"/>
              </a:rPr>
              <a:t>Tableau</a:t>
            </a:r>
            <a:r>
              <a:rPr dirty="0" sz="1600" spc="-105">
                <a:latin typeface="Arial"/>
                <a:cs typeface="Arial"/>
              </a:rPr>
              <a:t> </a:t>
            </a:r>
            <a:r>
              <a:rPr dirty="0" sz="1600" spc="-80">
                <a:latin typeface="Arial"/>
                <a:cs typeface="Arial"/>
              </a:rPr>
              <a:t>and</a:t>
            </a:r>
            <a:r>
              <a:rPr dirty="0" sz="1600" spc="-90">
                <a:latin typeface="Arial"/>
                <a:cs typeface="Arial"/>
              </a:rPr>
              <a:t> </a:t>
            </a:r>
            <a:r>
              <a:rPr dirty="0" sz="1600" spc="-75">
                <a:latin typeface="Arial"/>
                <a:cs typeface="Arial"/>
              </a:rPr>
              <a:t>displayed</a:t>
            </a:r>
            <a:r>
              <a:rPr dirty="0" sz="1600" spc="-110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in</a:t>
            </a:r>
            <a:r>
              <a:rPr dirty="0" sz="1600" spc="-95">
                <a:latin typeface="Arial"/>
                <a:cs typeface="Arial"/>
              </a:rPr>
              <a:t> </a:t>
            </a:r>
            <a:r>
              <a:rPr dirty="0" sz="1600" spc="-50">
                <a:latin typeface="Arial"/>
                <a:cs typeface="Arial"/>
              </a:rPr>
              <a:t>next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-80">
                <a:latin typeface="Arial"/>
                <a:cs typeface="Arial"/>
              </a:rPr>
              <a:t>sections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of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the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-50">
                <a:latin typeface="Arial"/>
                <a:cs typeface="Arial"/>
              </a:rPr>
              <a:t>presentation.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1882" y="855979"/>
            <a:ext cx="58839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Investments based on </a:t>
            </a:r>
            <a:r>
              <a:rPr dirty="0"/>
              <a:t>Funding </a:t>
            </a:r>
            <a:r>
              <a:rPr dirty="0" spc="-55"/>
              <a:t>Type</a:t>
            </a:r>
            <a:r>
              <a:rPr dirty="0" spc="-100"/>
              <a:t> </a:t>
            </a:r>
            <a:r>
              <a:rPr dirty="0" spc="-5"/>
              <a:t>(FT)</a:t>
            </a:r>
          </a:p>
        </p:txBody>
      </p:sp>
      <p:sp>
        <p:nvSpPr>
          <p:cNvPr id="3" name="object 3"/>
          <p:cNvSpPr/>
          <p:nvPr/>
        </p:nvSpPr>
        <p:spPr>
          <a:xfrm>
            <a:off x="1571244" y="1482850"/>
            <a:ext cx="8378199" cy="5358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0679" y="1466713"/>
            <a:ext cx="8733895" cy="52434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05508" y="723137"/>
            <a:ext cx="74758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5">
                <a:latin typeface="Arial"/>
                <a:cs typeface="Arial"/>
              </a:rPr>
              <a:t>Total </a:t>
            </a:r>
            <a:r>
              <a:rPr dirty="0" spc="-75">
                <a:latin typeface="Arial"/>
                <a:cs typeface="Arial"/>
              </a:rPr>
              <a:t>amount </a:t>
            </a:r>
            <a:r>
              <a:rPr dirty="0" spc="-10">
                <a:latin typeface="Arial"/>
                <a:cs typeface="Arial"/>
              </a:rPr>
              <a:t>of </a:t>
            </a:r>
            <a:r>
              <a:rPr dirty="0" spc="-110">
                <a:latin typeface="Arial"/>
                <a:cs typeface="Arial"/>
              </a:rPr>
              <a:t>investments </a:t>
            </a:r>
            <a:r>
              <a:rPr dirty="0" spc="-150">
                <a:latin typeface="Arial"/>
                <a:cs typeface="Arial"/>
              </a:rPr>
              <a:t>among </a:t>
            </a:r>
            <a:r>
              <a:rPr dirty="0" spc="-20">
                <a:latin typeface="Arial"/>
                <a:cs typeface="Arial"/>
              </a:rPr>
              <a:t>top </a:t>
            </a:r>
            <a:r>
              <a:rPr dirty="0" spc="-145">
                <a:latin typeface="Arial"/>
                <a:cs typeface="Arial"/>
              </a:rPr>
              <a:t>9</a:t>
            </a:r>
            <a:r>
              <a:rPr dirty="0" spc="-430">
                <a:latin typeface="Arial"/>
                <a:cs typeface="Arial"/>
              </a:rPr>
              <a:t> </a:t>
            </a:r>
            <a:r>
              <a:rPr dirty="0" spc="-90">
                <a:latin typeface="Arial"/>
                <a:cs typeface="Arial"/>
              </a:rPr>
              <a:t>countries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551" y="2314932"/>
            <a:ext cx="10413562" cy="3593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05508" y="730758"/>
            <a:ext cx="8075295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Number of Investments in top 3 sectors </a:t>
            </a:r>
            <a:r>
              <a:rPr dirty="0" spc="-10"/>
              <a:t>among </a:t>
            </a:r>
            <a:r>
              <a:rPr dirty="0" spc="-5"/>
              <a:t>preferred  countries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8269" y="1879219"/>
            <a:ext cx="72478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Times New Roman"/>
                <a:cs typeface="Times New Roman"/>
              </a:rPr>
              <a:t>Based </a:t>
            </a:r>
            <a:r>
              <a:rPr dirty="0" sz="2000">
                <a:latin typeface="Times New Roman"/>
                <a:cs typeface="Times New Roman"/>
              </a:rPr>
              <a:t>on analysis, Spark fund should invest in the following</a:t>
            </a:r>
            <a:r>
              <a:rPr dirty="0" sz="2000" spc="-2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countries: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1882" y="855979"/>
            <a:ext cx="15049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Inferences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16685" y="2368169"/>
          <a:ext cx="8147050" cy="3120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719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9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Invest </a:t>
                      </a:r>
                      <a:r>
                        <a:rPr dirty="0" sz="1800" spc="-1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dirty="0" sz="1800" spc="-229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countries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048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1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Investment</a:t>
                      </a:r>
                      <a:r>
                        <a:rPr dirty="0" sz="1800" spc="-18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Sectors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0480">
                    <a:solidFill>
                      <a:srgbClr val="000000"/>
                    </a:solidFill>
                  </a:tcPr>
                </a:tc>
              </a:tr>
              <a:tr h="90741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235">
                          <a:latin typeface="Arial"/>
                          <a:cs typeface="Arial"/>
                        </a:rPr>
                        <a:t>USA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4810" indent="-286385">
                        <a:lnSpc>
                          <a:spcPct val="100000"/>
                        </a:lnSpc>
                        <a:spcBef>
                          <a:spcPts val="190"/>
                        </a:spcBef>
                        <a:buChar char="•"/>
                        <a:tabLst>
                          <a:tab pos="384810" algn="l"/>
                          <a:tab pos="385445" algn="l"/>
                        </a:tabLst>
                      </a:pPr>
                      <a:r>
                        <a:rPr dirty="0" sz="1800" spc="-85">
                          <a:latin typeface="Arial"/>
                          <a:cs typeface="Arial"/>
                        </a:rPr>
                        <a:t>Others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384810" indent="-286385">
                        <a:lnSpc>
                          <a:spcPct val="100000"/>
                        </a:lnSpc>
                        <a:buChar char="•"/>
                        <a:tabLst>
                          <a:tab pos="384810" algn="l"/>
                          <a:tab pos="385445" algn="l"/>
                        </a:tabLst>
                      </a:pPr>
                      <a:r>
                        <a:rPr dirty="0" sz="1800" spc="-85">
                          <a:latin typeface="Arial"/>
                          <a:cs typeface="Arial"/>
                        </a:rPr>
                        <a:t>Cleantech/Semiconductors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384810" indent="-286385">
                        <a:lnSpc>
                          <a:spcPct val="100000"/>
                        </a:lnSpc>
                        <a:spcBef>
                          <a:spcPts val="5"/>
                        </a:spcBef>
                        <a:buChar char="•"/>
                        <a:tabLst>
                          <a:tab pos="384810" algn="l"/>
                          <a:tab pos="385445" algn="l"/>
                        </a:tabLst>
                      </a:pPr>
                      <a:r>
                        <a:rPr dirty="0" sz="1800" spc="-70">
                          <a:latin typeface="Arial"/>
                          <a:cs typeface="Arial"/>
                        </a:rPr>
                        <a:t>Social/Finance/Analytics/Advertising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270">
                          <a:latin typeface="Arial"/>
                          <a:cs typeface="Arial"/>
                        </a:rPr>
                        <a:t>GBR </a:t>
                      </a:r>
                      <a:r>
                        <a:rPr dirty="0" sz="1800" spc="-80">
                          <a:latin typeface="Arial"/>
                          <a:cs typeface="Arial"/>
                        </a:rPr>
                        <a:t>(Great</a:t>
                      </a:r>
                      <a:r>
                        <a:rPr dirty="0" sz="1800" spc="-1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45">
                          <a:latin typeface="Arial"/>
                          <a:cs typeface="Arial"/>
                        </a:rPr>
                        <a:t>Britain)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4810" indent="-286385">
                        <a:lnSpc>
                          <a:spcPct val="100000"/>
                        </a:lnSpc>
                        <a:spcBef>
                          <a:spcPts val="245"/>
                        </a:spcBef>
                        <a:buChar char="•"/>
                        <a:tabLst>
                          <a:tab pos="384810" algn="l"/>
                          <a:tab pos="385445" algn="l"/>
                        </a:tabLst>
                      </a:pPr>
                      <a:r>
                        <a:rPr dirty="0" sz="1800" spc="-85">
                          <a:latin typeface="Arial"/>
                          <a:cs typeface="Arial"/>
                        </a:rPr>
                        <a:t>Others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384810" indent="-286385">
                        <a:lnSpc>
                          <a:spcPct val="100000"/>
                        </a:lnSpc>
                        <a:buChar char="•"/>
                        <a:tabLst>
                          <a:tab pos="384810" algn="l"/>
                          <a:tab pos="385445" algn="l"/>
                        </a:tabLst>
                      </a:pPr>
                      <a:r>
                        <a:rPr dirty="0" sz="1800" spc="-70">
                          <a:latin typeface="Arial"/>
                          <a:cs typeface="Arial"/>
                        </a:rPr>
                        <a:t>Social/Finance/Analytics/Advertising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384810" indent="-286385">
                        <a:lnSpc>
                          <a:spcPct val="100000"/>
                        </a:lnSpc>
                        <a:buChar char="•"/>
                        <a:tabLst>
                          <a:tab pos="384810" algn="l"/>
                          <a:tab pos="385445" algn="l"/>
                        </a:tabLst>
                      </a:pPr>
                      <a:r>
                        <a:rPr dirty="0" sz="1800" spc="-85">
                          <a:latin typeface="Arial"/>
                          <a:cs typeface="Arial"/>
                        </a:rPr>
                        <a:t>Cleantech/Semiconductors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60">
                          <a:latin typeface="Arial"/>
                          <a:cs typeface="Arial"/>
                        </a:rPr>
                        <a:t>India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4810" indent="-286385">
                        <a:lnSpc>
                          <a:spcPct val="100000"/>
                        </a:lnSpc>
                        <a:spcBef>
                          <a:spcPts val="245"/>
                        </a:spcBef>
                        <a:buChar char="•"/>
                        <a:tabLst>
                          <a:tab pos="384810" algn="l"/>
                          <a:tab pos="385445" algn="l"/>
                        </a:tabLst>
                      </a:pPr>
                      <a:r>
                        <a:rPr dirty="0" sz="1800" spc="-70">
                          <a:latin typeface="Arial"/>
                          <a:cs typeface="Arial"/>
                        </a:rPr>
                        <a:t>Social/Finance/Analytics/Advertising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384810" indent="-286385">
                        <a:lnSpc>
                          <a:spcPct val="100000"/>
                        </a:lnSpc>
                        <a:buChar char="•"/>
                        <a:tabLst>
                          <a:tab pos="384810" algn="l"/>
                          <a:tab pos="385445" algn="l"/>
                        </a:tabLst>
                      </a:pPr>
                      <a:r>
                        <a:rPr dirty="0" sz="1800" spc="-110">
                          <a:latin typeface="Arial"/>
                          <a:cs typeface="Arial"/>
                        </a:rPr>
                        <a:t>News, </a:t>
                      </a:r>
                      <a:r>
                        <a:rPr dirty="0" sz="1800" spc="-140">
                          <a:latin typeface="Arial"/>
                          <a:cs typeface="Arial"/>
                        </a:rPr>
                        <a:t>Search </a:t>
                      </a:r>
                      <a:r>
                        <a:rPr dirty="0" sz="1800" spc="-85"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10">
                          <a:latin typeface="Arial"/>
                          <a:cs typeface="Arial"/>
                        </a:rPr>
                        <a:t>Messaging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384810" indent="-286385">
                        <a:lnSpc>
                          <a:spcPct val="100000"/>
                        </a:lnSpc>
                        <a:spcBef>
                          <a:spcPts val="5"/>
                        </a:spcBef>
                        <a:buChar char="•"/>
                        <a:tabLst>
                          <a:tab pos="384810" algn="l"/>
                          <a:tab pos="385445" algn="l"/>
                        </a:tabLst>
                      </a:pPr>
                      <a:r>
                        <a:rPr dirty="0" sz="1800" spc="-50">
                          <a:latin typeface="Arial"/>
                          <a:cs typeface="Arial"/>
                        </a:rPr>
                        <a:t>Entertainment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Chiranjeev</dc:creator>
  <dc:title>Spark Funds Presentation.1.1</dc:title>
  <dcterms:created xsi:type="dcterms:W3CDTF">2018-05-06T17:00:55Z</dcterms:created>
  <dcterms:modified xsi:type="dcterms:W3CDTF">2018-05-06T17:00:55Z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2017-05-07T00:00:00Z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2018-05-06T00:00:00Z</vt:filetime>
  </property>
</Properties>
</file>