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charset="1" panose="00000000000000000000"/>
      <p:regular r:id="rId10"/>
    </p:embeddedFont>
    <p:embeddedFont>
      <p:font typeface="Public Sans Bold" charset="1" panose="00000000000000000000"/>
      <p:regular r:id="rId11"/>
    </p:embeddedFont>
    <p:embeddedFont>
      <p:font typeface="Public Sans Italics" charset="1" panose="00000000000000000000"/>
      <p:regular r:id="rId12"/>
    </p:embeddedFont>
    <p:embeddedFont>
      <p:font typeface="Public Sans Bold Italics" charset="1" panose="00000000000000000000"/>
      <p:regular r:id="rId13"/>
    </p:embeddedFont>
    <p:embeddedFont>
      <p:font typeface="Public Sans Thin" charset="1" panose="00000000000000000000"/>
      <p:regular r:id="rId14"/>
    </p:embeddedFont>
    <p:embeddedFont>
      <p:font typeface="Public Sans Thin Italics" charset="1" panose="00000000000000000000"/>
      <p:regular r:id="rId15"/>
    </p:embeddedFont>
    <p:embeddedFont>
      <p:font typeface="Public Sans Medium" charset="1" panose="00000000000000000000"/>
      <p:regular r:id="rId16"/>
    </p:embeddedFont>
    <p:embeddedFont>
      <p:font typeface="Public Sans Medium Italics" charset="1" panose="00000000000000000000"/>
      <p:regular r:id="rId17"/>
    </p:embeddedFont>
    <p:embeddedFont>
      <p:font typeface="Public Sans Heavy" charset="1" panose="00000000000000000000"/>
      <p:regular r:id="rId18"/>
    </p:embeddedFont>
    <p:embeddedFont>
      <p:font typeface="Public Sans Heavy Italics" charset="1" panose="00000000000000000000"/>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
      <p:font typeface="Canva Sans Medium" charset="1" panose="020B0603030501040103"/>
      <p:regular r:id="rId24"/>
    </p:embeddedFont>
    <p:embeddedFont>
      <p:font typeface="Canva Sans Medium Italics" charset="1" panose="020B06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350494" y="4430187"/>
            <a:ext cx="3636730" cy="5650287"/>
          </a:xfrm>
          <a:custGeom>
            <a:avLst/>
            <a:gdLst/>
            <a:ahLst/>
            <a:cxnLst/>
            <a:rect r="r" b="b" t="t" l="l"/>
            <a:pathLst>
              <a:path h="5650287" w="3636730">
                <a:moveTo>
                  <a:pt x="0" y="0"/>
                </a:moveTo>
                <a:lnTo>
                  <a:pt x="3636730" y="0"/>
                </a:lnTo>
                <a:lnTo>
                  <a:pt x="3636730" y="5650287"/>
                </a:lnTo>
                <a:lnTo>
                  <a:pt x="0" y="5650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04243" y="1434067"/>
            <a:ext cx="3583757" cy="3505566"/>
          </a:xfrm>
          <a:custGeom>
            <a:avLst/>
            <a:gdLst/>
            <a:ahLst/>
            <a:cxnLst/>
            <a:rect r="r" b="b" t="t" l="l"/>
            <a:pathLst>
              <a:path h="3505566" w="3583757">
                <a:moveTo>
                  <a:pt x="0" y="0"/>
                </a:moveTo>
                <a:lnTo>
                  <a:pt x="3583757" y="0"/>
                </a:lnTo>
                <a:lnTo>
                  <a:pt x="3583757" y="3505567"/>
                </a:lnTo>
                <a:lnTo>
                  <a:pt x="0" y="3505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90854" y="1028700"/>
            <a:ext cx="1008020" cy="1423947"/>
          </a:xfrm>
          <a:custGeom>
            <a:avLst/>
            <a:gdLst/>
            <a:ahLst/>
            <a:cxnLst/>
            <a:rect r="r" b="b" t="t" l="l"/>
            <a:pathLst>
              <a:path h="1423947" w="1008020">
                <a:moveTo>
                  <a:pt x="0" y="0"/>
                </a:moveTo>
                <a:lnTo>
                  <a:pt x="1008020" y="0"/>
                </a:lnTo>
                <a:lnTo>
                  <a:pt x="1008020" y="1423947"/>
                </a:lnTo>
                <a:lnTo>
                  <a:pt x="0" y="1423947"/>
                </a:lnTo>
                <a:lnTo>
                  <a:pt x="0" y="0"/>
                </a:lnTo>
                <a:close/>
              </a:path>
            </a:pathLst>
          </a:custGeom>
          <a:blipFill>
            <a:blip r:embed="rId6"/>
            <a:stretch>
              <a:fillRect l="-784" t="0" r="-784" b="0"/>
            </a:stretch>
          </a:blipFill>
        </p:spPr>
      </p:sp>
      <p:sp>
        <p:nvSpPr>
          <p:cNvPr name="TextBox 5" id="5"/>
          <p:cNvSpPr txBox="true"/>
          <p:nvPr/>
        </p:nvSpPr>
        <p:spPr>
          <a:xfrm rot="0">
            <a:off x="1028700" y="3330898"/>
            <a:ext cx="11150512" cy="2514600"/>
          </a:xfrm>
          <a:prstGeom prst="rect">
            <a:avLst/>
          </a:prstGeom>
        </p:spPr>
        <p:txBody>
          <a:bodyPr anchor="t" rtlCol="false" tIns="0" lIns="0" bIns="0" rIns="0">
            <a:spAutoFit/>
          </a:bodyPr>
          <a:lstStyle/>
          <a:p>
            <a:pPr algn="ctr">
              <a:lnSpc>
                <a:spcPts val="12504"/>
              </a:lnSpc>
            </a:pPr>
            <a:r>
              <a:rPr lang="en-US" sz="10420" spc="-104">
                <a:solidFill>
                  <a:srgbClr val="000000"/>
                </a:solidFill>
                <a:latin typeface="Public Sans Bold"/>
              </a:rPr>
              <a:t>InfluenceConnect</a:t>
            </a:r>
          </a:p>
          <a:p>
            <a:pPr algn="ctr">
              <a:lnSpc>
                <a:spcPts val="3625"/>
              </a:lnSpc>
            </a:pPr>
            <a:r>
              <a:rPr lang="en-US" sz="3021" spc="-30">
                <a:solidFill>
                  <a:srgbClr val="000000"/>
                </a:solidFill>
                <a:latin typeface="Public Sans"/>
              </a:rPr>
              <a:t>Uniting Social Media Influencers </a:t>
            </a:r>
          </a:p>
          <a:p>
            <a:pPr algn="ctr">
              <a:lnSpc>
                <a:spcPts val="3625"/>
              </a:lnSpc>
            </a:pPr>
            <a:r>
              <a:rPr lang="en-US" sz="3021" spc="-30">
                <a:solidFill>
                  <a:srgbClr val="000000"/>
                </a:solidFill>
                <a:latin typeface="Public Sans"/>
              </a:rPr>
              <a:t>&amp; Businesses</a:t>
            </a:r>
          </a:p>
        </p:txBody>
      </p:sp>
      <p:sp>
        <p:nvSpPr>
          <p:cNvPr name="TextBox 6" id="6"/>
          <p:cNvSpPr txBox="true"/>
          <p:nvPr/>
        </p:nvSpPr>
        <p:spPr>
          <a:xfrm rot="0">
            <a:off x="7274616" y="1641829"/>
            <a:ext cx="8451351" cy="834258"/>
          </a:xfrm>
          <a:prstGeom prst="rect">
            <a:avLst/>
          </a:prstGeom>
        </p:spPr>
        <p:txBody>
          <a:bodyPr anchor="t" rtlCol="false" tIns="0" lIns="0" bIns="0" rIns="0">
            <a:spAutoFit/>
          </a:bodyPr>
          <a:lstStyle/>
          <a:p>
            <a:pPr>
              <a:lnSpc>
                <a:spcPts val="3359"/>
              </a:lnSpc>
            </a:pPr>
            <a:r>
              <a:rPr lang="en-US" sz="2400" spc="-74">
                <a:solidFill>
                  <a:srgbClr val="000000"/>
                </a:solidFill>
                <a:latin typeface="Public Sans"/>
              </a:rPr>
              <a:t>Department of CS&amp;IT </a:t>
            </a:r>
          </a:p>
          <a:p>
            <a:pPr>
              <a:lnSpc>
                <a:spcPts val="3359"/>
              </a:lnSpc>
              <a:spcBef>
                <a:spcPct val="0"/>
              </a:spcBef>
            </a:pPr>
            <a:r>
              <a:rPr lang="en-US" sz="2400" spc="-74">
                <a:solidFill>
                  <a:srgbClr val="000000"/>
                </a:solidFill>
                <a:latin typeface="Public Sans"/>
              </a:rPr>
              <a:t>Cotton University, Guwahati-01</a:t>
            </a:r>
          </a:p>
        </p:txBody>
      </p:sp>
      <p:sp>
        <p:nvSpPr>
          <p:cNvPr name="TextBox 7" id="7"/>
          <p:cNvSpPr txBox="true"/>
          <p:nvPr/>
        </p:nvSpPr>
        <p:spPr>
          <a:xfrm rot="0">
            <a:off x="1028700" y="7312348"/>
            <a:ext cx="4550529" cy="1752052"/>
          </a:xfrm>
          <a:prstGeom prst="rect">
            <a:avLst/>
          </a:prstGeom>
        </p:spPr>
        <p:txBody>
          <a:bodyPr anchor="t" rtlCol="false" tIns="0" lIns="0" bIns="0" rIns="0">
            <a:spAutoFit/>
          </a:bodyPr>
          <a:lstStyle/>
          <a:p>
            <a:pPr>
              <a:lnSpc>
                <a:spcPts val="3478"/>
              </a:lnSpc>
            </a:pPr>
            <a:r>
              <a:rPr lang="en-US" sz="2484" spc="-24">
                <a:solidFill>
                  <a:srgbClr val="000000"/>
                </a:solidFill>
                <a:latin typeface="Public Sans Bold"/>
              </a:rPr>
              <a:t>Presented by</a:t>
            </a:r>
            <a:r>
              <a:rPr lang="en-US" sz="2484" spc="-24">
                <a:solidFill>
                  <a:srgbClr val="000000"/>
                </a:solidFill>
                <a:latin typeface="Public Sans"/>
              </a:rPr>
              <a:t>- </a:t>
            </a:r>
          </a:p>
          <a:p>
            <a:pPr>
              <a:lnSpc>
                <a:spcPts val="3478"/>
              </a:lnSpc>
            </a:pPr>
            <a:r>
              <a:rPr lang="en-US" sz="2484" spc="-24">
                <a:solidFill>
                  <a:srgbClr val="000000"/>
                </a:solidFill>
                <a:latin typeface="Public Sans"/>
              </a:rPr>
              <a:t>Shankhanad Choudhury</a:t>
            </a:r>
          </a:p>
          <a:p>
            <a:pPr>
              <a:lnSpc>
                <a:spcPts val="3478"/>
              </a:lnSpc>
            </a:pPr>
            <a:r>
              <a:rPr lang="en-US" sz="2484" spc="-24">
                <a:solidFill>
                  <a:srgbClr val="000000"/>
                </a:solidFill>
                <a:latin typeface="Public Sans"/>
              </a:rPr>
              <a:t>MCA2265040</a:t>
            </a:r>
          </a:p>
          <a:p>
            <a:pPr>
              <a:lnSpc>
                <a:spcPts val="3478"/>
              </a:lnSpc>
            </a:pPr>
            <a:r>
              <a:rPr lang="en-US" sz="2484" spc="-24">
                <a:solidFill>
                  <a:srgbClr val="000000"/>
                </a:solidFill>
                <a:latin typeface="Public Sans"/>
              </a:rPr>
              <a:t>MCA 4th semester</a:t>
            </a:r>
          </a:p>
        </p:txBody>
      </p:sp>
      <p:sp>
        <p:nvSpPr>
          <p:cNvPr name="TextBox 8" id="8"/>
          <p:cNvSpPr txBox="true"/>
          <p:nvPr/>
        </p:nvSpPr>
        <p:spPr>
          <a:xfrm rot="0">
            <a:off x="7274616" y="1189234"/>
            <a:ext cx="8451351" cy="415224"/>
          </a:xfrm>
          <a:prstGeom prst="rect">
            <a:avLst/>
          </a:prstGeom>
        </p:spPr>
        <p:txBody>
          <a:bodyPr anchor="t" rtlCol="false" tIns="0" lIns="0" bIns="0" rIns="0">
            <a:spAutoFit/>
          </a:bodyPr>
          <a:lstStyle/>
          <a:p>
            <a:pPr>
              <a:lnSpc>
                <a:spcPts val="3359"/>
              </a:lnSpc>
              <a:spcBef>
                <a:spcPct val="0"/>
              </a:spcBef>
            </a:pPr>
            <a:r>
              <a:rPr lang="en-US" sz="2400" spc="-74">
                <a:solidFill>
                  <a:srgbClr val="000000"/>
                </a:solidFill>
                <a:latin typeface="Public Sans Bold"/>
              </a:rPr>
              <a:t>MCA 4th sem</a:t>
            </a:r>
            <a:r>
              <a:rPr lang="en-US" sz="2400" spc="-74">
                <a:solidFill>
                  <a:srgbClr val="000000"/>
                </a:solidFill>
                <a:latin typeface="Public Sans"/>
              </a:rPr>
              <a:t>,</a:t>
            </a:r>
          </a:p>
        </p:txBody>
      </p:sp>
      <p:sp>
        <p:nvSpPr>
          <p:cNvPr name="TextBox 9" id="9"/>
          <p:cNvSpPr txBox="true"/>
          <p:nvPr/>
        </p:nvSpPr>
        <p:spPr>
          <a:xfrm rot="0">
            <a:off x="6624548" y="7312348"/>
            <a:ext cx="4550529" cy="2184297"/>
          </a:xfrm>
          <a:prstGeom prst="rect">
            <a:avLst/>
          </a:prstGeom>
        </p:spPr>
        <p:txBody>
          <a:bodyPr anchor="t" rtlCol="false" tIns="0" lIns="0" bIns="0" rIns="0">
            <a:spAutoFit/>
          </a:bodyPr>
          <a:lstStyle/>
          <a:p>
            <a:pPr>
              <a:lnSpc>
                <a:spcPts val="3478"/>
              </a:lnSpc>
            </a:pPr>
            <a:r>
              <a:rPr lang="en-US" sz="2484" spc="-24">
                <a:solidFill>
                  <a:srgbClr val="000000"/>
                </a:solidFill>
                <a:latin typeface="Public Sans Bold"/>
              </a:rPr>
              <a:t>Under the Guidance of </a:t>
            </a:r>
          </a:p>
          <a:p>
            <a:pPr>
              <a:lnSpc>
                <a:spcPts val="3478"/>
              </a:lnSpc>
            </a:pPr>
            <a:r>
              <a:rPr lang="en-US" sz="2484" spc="-24">
                <a:solidFill>
                  <a:srgbClr val="000000"/>
                </a:solidFill>
                <a:latin typeface="Public Sans"/>
              </a:rPr>
              <a:t>Mr. Melur Phangcho,</a:t>
            </a:r>
          </a:p>
          <a:p>
            <a:pPr>
              <a:lnSpc>
                <a:spcPts val="3478"/>
              </a:lnSpc>
            </a:pPr>
            <a:r>
              <a:rPr lang="en-US" sz="2484" spc="-24">
                <a:solidFill>
                  <a:srgbClr val="000000"/>
                </a:solidFill>
                <a:latin typeface="Public Sans"/>
              </a:rPr>
              <a:t>Assistant Professor,</a:t>
            </a:r>
          </a:p>
          <a:p>
            <a:pPr>
              <a:lnSpc>
                <a:spcPts val="3478"/>
              </a:lnSpc>
            </a:pPr>
            <a:r>
              <a:rPr lang="en-US" sz="2484" spc="-24">
                <a:solidFill>
                  <a:srgbClr val="000000"/>
                </a:solidFill>
                <a:latin typeface="Public Sans"/>
              </a:rPr>
              <a:t>Cotton University, Guwahati</a:t>
            </a:r>
          </a:p>
          <a:p>
            <a:pPr>
              <a:lnSpc>
                <a:spcPts val="3478"/>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33467" y="477876"/>
            <a:ext cx="6001712" cy="9590368"/>
          </a:xfrm>
          <a:custGeom>
            <a:avLst/>
            <a:gdLst/>
            <a:ahLst/>
            <a:cxnLst/>
            <a:rect r="r" b="b" t="t" l="l"/>
            <a:pathLst>
              <a:path h="9590368" w="6001712">
                <a:moveTo>
                  <a:pt x="0" y="0"/>
                </a:moveTo>
                <a:lnTo>
                  <a:pt x="6001712" y="0"/>
                </a:lnTo>
                <a:lnTo>
                  <a:pt x="6001712" y="9590368"/>
                </a:lnTo>
                <a:lnTo>
                  <a:pt x="0" y="9590368"/>
                </a:lnTo>
                <a:lnTo>
                  <a:pt x="0" y="0"/>
                </a:lnTo>
                <a:close/>
              </a:path>
            </a:pathLst>
          </a:custGeom>
          <a:blipFill>
            <a:blip r:embed="rId2"/>
            <a:stretch>
              <a:fillRect l="0" t="0" r="-536" b="0"/>
            </a:stretch>
          </a:blipFill>
        </p:spPr>
      </p:sp>
      <p:sp>
        <p:nvSpPr>
          <p:cNvPr name="TextBox 3" id="3"/>
          <p:cNvSpPr txBox="true"/>
          <p:nvPr/>
        </p:nvSpPr>
        <p:spPr>
          <a:xfrm rot="0">
            <a:off x="9858977" y="3858012"/>
            <a:ext cx="5799502" cy="2734846"/>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Influencer’s Flow</a:t>
            </a:r>
          </a:p>
          <a:p>
            <a:pPr algn="ctr">
              <a:lnSpc>
                <a:spcPts val="7279"/>
              </a:lnSpc>
            </a:pPr>
            <a:r>
              <a:rPr lang="en-US" sz="5199">
                <a:solidFill>
                  <a:srgbClr val="000000"/>
                </a:solidFill>
                <a:latin typeface="Canva Sans Bold"/>
              </a:rPr>
              <a:t>in </a:t>
            </a:r>
          </a:p>
          <a:p>
            <a:pPr algn="ctr">
              <a:lnSpc>
                <a:spcPts val="7279"/>
              </a:lnSpc>
            </a:pPr>
            <a:r>
              <a:rPr lang="en-US" sz="5199">
                <a:solidFill>
                  <a:srgbClr val="000000"/>
                </a:solidFill>
                <a:latin typeface="Canva Sans Bold"/>
              </a:rPr>
              <a:t>InfluenceConnect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89500"/>
              </a:srgbClr>
            </a:gs>
            <a:gs pos="100000">
              <a:srgbClr val="004AAD">
                <a:alpha val="71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9763506" y="170875"/>
            <a:ext cx="6179453" cy="9945250"/>
          </a:xfrm>
          <a:custGeom>
            <a:avLst/>
            <a:gdLst/>
            <a:ahLst/>
            <a:cxnLst/>
            <a:rect r="r" b="b" t="t" l="l"/>
            <a:pathLst>
              <a:path h="9945250" w="6179453">
                <a:moveTo>
                  <a:pt x="0" y="0"/>
                </a:moveTo>
                <a:lnTo>
                  <a:pt x="6179453" y="0"/>
                </a:lnTo>
                <a:lnTo>
                  <a:pt x="6179453" y="9945250"/>
                </a:lnTo>
                <a:lnTo>
                  <a:pt x="0" y="9945250"/>
                </a:lnTo>
                <a:lnTo>
                  <a:pt x="0" y="0"/>
                </a:lnTo>
                <a:close/>
              </a:path>
            </a:pathLst>
          </a:custGeom>
          <a:blipFill>
            <a:blip r:embed="rId2"/>
            <a:stretch>
              <a:fillRect l="0" t="-606" r="0" b="-494"/>
            </a:stretch>
          </a:blipFill>
        </p:spPr>
      </p:sp>
      <p:sp>
        <p:nvSpPr>
          <p:cNvPr name="TextBox 3" id="3"/>
          <p:cNvSpPr txBox="true"/>
          <p:nvPr/>
        </p:nvSpPr>
        <p:spPr>
          <a:xfrm rot="0">
            <a:off x="2318577" y="3800881"/>
            <a:ext cx="5799502" cy="2734846"/>
          </a:xfrm>
          <a:prstGeom prst="rect">
            <a:avLst/>
          </a:prstGeom>
        </p:spPr>
        <p:txBody>
          <a:bodyPr anchor="t" rtlCol="false" tIns="0" lIns="0" bIns="0" rIns="0">
            <a:spAutoFit/>
          </a:bodyPr>
          <a:lstStyle/>
          <a:p>
            <a:pPr algn="ctr">
              <a:lnSpc>
                <a:spcPts val="7279"/>
              </a:lnSpc>
            </a:pPr>
            <a:r>
              <a:rPr lang="en-US" sz="5199">
                <a:solidFill>
                  <a:srgbClr val="EDEBE6"/>
                </a:solidFill>
                <a:latin typeface="Canva Sans Bold"/>
              </a:rPr>
              <a:t>Business’s Flow</a:t>
            </a:r>
          </a:p>
          <a:p>
            <a:pPr algn="ctr">
              <a:lnSpc>
                <a:spcPts val="7279"/>
              </a:lnSpc>
            </a:pPr>
            <a:r>
              <a:rPr lang="en-US" sz="5199">
                <a:solidFill>
                  <a:srgbClr val="EDEBE6"/>
                </a:solidFill>
                <a:latin typeface="Canva Sans Bold"/>
              </a:rPr>
              <a:t>in </a:t>
            </a:r>
          </a:p>
          <a:p>
            <a:pPr algn="ctr">
              <a:lnSpc>
                <a:spcPts val="7279"/>
              </a:lnSpc>
            </a:pPr>
            <a:r>
              <a:rPr lang="en-US" sz="5199">
                <a:solidFill>
                  <a:srgbClr val="EDEBE6"/>
                </a:solidFill>
                <a:latin typeface="Canva Sans Bold"/>
              </a:rPr>
              <a:t>InfluenceConnect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BE6"/>
        </a:solidFill>
      </p:bgPr>
    </p:bg>
    <p:spTree>
      <p:nvGrpSpPr>
        <p:cNvPr id="1" name=""/>
        <p:cNvGrpSpPr/>
        <p:nvPr/>
      </p:nvGrpSpPr>
      <p:grpSpPr>
        <a:xfrm>
          <a:off x="0" y="0"/>
          <a:ext cx="0" cy="0"/>
          <a:chOff x="0" y="0"/>
          <a:chExt cx="0" cy="0"/>
        </a:xfrm>
      </p:grpSpPr>
      <p:sp>
        <p:nvSpPr>
          <p:cNvPr name="Freeform 2" id="2"/>
          <p:cNvSpPr/>
          <p:nvPr/>
        </p:nvSpPr>
        <p:spPr>
          <a:xfrm flipH="true" flipV="false" rot="5844639">
            <a:off x="13187551" y="-4802245"/>
            <a:ext cx="12132082" cy="13425846"/>
          </a:xfrm>
          <a:custGeom>
            <a:avLst/>
            <a:gdLst/>
            <a:ahLst/>
            <a:cxnLst/>
            <a:rect r="r" b="b" t="t" l="l"/>
            <a:pathLst>
              <a:path h="13425846" w="12132082">
                <a:moveTo>
                  <a:pt x="12132083" y="0"/>
                </a:moveTo>
                <a:lnTo>
                  <a:pt x="0" y="0"/>
                </a:lnTo>
                <a:lnTo>
                  <a:pt x="0" y="13425845"/>
                </a:lnTo>
                <a:lnTo>
                  <a:pt x="12132083" y="13425845"/>
                </a:lnTo>
                <a:lnTo>
                  <a:pt x="1213208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59764" y="3399376"/>
            <a:ext cx="9261690" cy="3773281"/>
          </a:xfrm>
          <a:custGeom>
            <a:avLst/>
            <a:gdLst/>
            <a:ahLst/>
            <a:cxnLst/>
            <a:rect r="r" b="b" t="t" l="l"/>
            <a:pathLst>
              <a:path h="3773281" w="9261690">
                <a:moveTo>
                  <a:pt x="0" y="0"/>
                </a:moveTo>
                <a:lnTo>
                  <a:pt x="9261691" y="0"/>
                </a:lnTo>
                <a:lnTo>
                  <a:pt x="9261691" y="3773281"/>
                </a:lnTo>
                <a:lnTo>
                  <a:pt x="0" y="3773281"/>
                </a:lnTo>
                <a:lnTo>
                  <a:pt x="0" y="0"/>
                </a:lnTo>
                <a:close/>
              </a:path>
            </a:pathLst>
          </a:custGeom>
          <a:blipFill>
            <a:blip r:embed="rId4"/>
            <a:stretch>
              <a:fillRect l="0" t="0" r="0" b="0"/>
            </a:stretch>
          </a:blipFill>
        </p:spPr>
      </p:sp>
      <p:sp>
        <p:nvSpPr>
          <p:cNvPr name="TextBox 4" id="4"/>
          <p:cNvSpPr txBox="true"/>
          <p:nvPr/>
        </p:nvSpPr>
        <p:spPr>
          <a:xfrm rot="0">
            <a:off x="12246397" y="3952719"/>
            <a:ext cx="4470963" cy="1810954"/>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Context Level</a:t>
            </a:r>
          </a:p>
          <a:p>
            <a:pPr algn="ctr">
              <a:lnSpc>
                <a:spcPts val="7279"/>
              </a:lnSpc>
            </a:pPr>
            <a:r>
              <a:rPr lang="en-US" sz="5199">
                <a:solidFill>
                  <a:srgbClr val="000000"/>
                </a:solidFill>
                <a:latin typeface="Canva Sans Bold"/>
              </a:rPr>
              <a:t>DFD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269621">
            <a:off x="-41982" y="158688"/>
            <a:ext cx="10076703" cy="9552163"/>
          </a:xfrm>
          <a:custGeom>
            <a:avLst/>
            <a:gdLst/>
            <a:ahLst/>
            <a:cxnLst/>
            <a:rect r="r" b="b" t="t" l="l"/>
            <a:pathLst>
              <a:path h="9552163" w="10076703">
                <a:moveTo>
                  <a:pt x="0" y="0"/>
                </a:moveTo>
                <a:lnTo>
                  <a:pt x="10076703" y="0"/>
                </a:lnTo>
                <a:lnTo>
                  <a:pt x="10076703" y="9552162"/>
                </a:lnTo>
                <a:lnTo>
                  <a:pt x="0" y="9552162"/>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35269" y="1181269"/>
            <a:ext cx="6457209" cy="7924461"/>
          </a:xfrm>
          <a:custGeom>
            <a:avLst/>
            <a:gdLst/>
            <a:ahLst/>
            <a:cxnLst/>
            <a:rect r="r" b="b" t="t" l="l"/>
            <a:pathLst>
              <a:path h="7924461" w="6457209">
                <a:moveTo>
                  <a:pt x="0" y="0"/>
                </a:moveTo>
                <a:lnTo>
                  <a:pt x="6457210" y="0"/>
                </a:lnTo>
                <a:lnTo>
                  <a:pt x="6457210" y="7924462"/>
                </a:lnTo>
                <a:lnTo>
                  <a:pt x="0" y="7924462"/>
                </a:lnTo>
                <a:lnTo>
                  <a:pt x="0" y="0"/>
                </a:lnTo>
                <a:close/>
              </a:path>
            </a:pathLst>
          </a:custGeom>
          <a:blipFill>
            <a:blip r:embed="rId4"/>
            <a:stretch>
              <a:fillRect l="-806" t="0" r="-632" b="0"/>
            </a:stretch>
          </a:blipFill>
        </p:spPr>
      </p:sp>
      <p:sp>
        <p:nvSpPr>
          <p:cNvPr name="TextBox 4" id="4"/>
          <p:cNvSpPr txBox="true"/>
          <p:nvPr/>
        </p:nvSpPr>
        <p:spPr>
          <a:xfrm rot="0">
            <a:off x="2309622" y="3904848"/>
            <a:ext cx="6398948" cy="2343953"/>
          </a:xfrm>
          <a:prstGeom prst="rect">
            <a:avLst/>
          </a:prstGeom>
        </p:spPr>
        <p:txBody>
          <a:bodyPr anchor="t" rtlCol="false" tIns="0" lIns="0" bIns="0" rIns="0">
            <a:spAutoFit/>
          </a:bodyPr>
          <a:lstStyle/>
          <a:p>
            <a:pPr algn="just">
              <a:lnSpc>
                <a:spcPts val="9405"/>
              </a:lnSpc>
            </a:pPr>
            <a:r>
              <a:rPr lang="en-US" sz="6718">
                <a:solidFill>
                  <a:srgbClr val="004AAD"/>
                </a:solidFill>
                <a:latin typeface="Canva Sans Bold"/>
              </a:rPr>
              <a:t>DFD Level 1</a:t>
            </a:r>
          </a:p>
          <a:p>
            <a:pPr algn="just">
              <a:lnSpc>
                <a:spcPts val="9405"/>
              </a:lnSpc>
            </a:pPr>
            <a:r>
              <a:rPr lang="en-US" sz="6718">
                <a:solidFill>
                  <a:srgbClr val="004AAD"/>
                </a:solidFill>
                <a:latin typeface="Canva Sans Bold"/>
              </a:rPr>
              <a:t>for Influencer’s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78113">
            <a:off x="-1657661" y="-683384"/>
            <a:ext cx="12293715" cy="11653768"/>
          </a:xfrm>
          <a:custGeom>
            <a:avLst/>
            <a:gdLst/>
            <a:ahLst/>
            <a:cxnLst/>
            <a:rect r="r" b="b" t="t" l="l"/>
            <a:pathLst>
              <a:path h="11653768" w="12293715">
                <a:moveTo>
                  <a:pt x="0" y="0"/>
                </a:moveTo>
                <a:lnTo>
                  <a:pt x="12293715" y="0"/>
                </a:lnTo>
                <a:lnTo>
                  <a:pt x="12293715" y="11653768"/>
                </a:lnTo>
                <a:lnTo>
                  <a:pt x="0" y="11653768"/>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96766" y="1549600"/>
            <a:ext cx="8341741" cy="7187800"/>
          </a:xfrm>
          <a:custGeom>
            <a:avLst/>
            <a:gdLst/>
            <a:ahLst/>
            <a:cxnLst/>
            <a:rect r="r" b="b" t="t" l="l"/>
            <a:pathLst>
              <a:path h="7187800" w="8341741">
                <a:moveTo>
                  <a:pt x="0" y="0"/>
                </a:moveTo>
                <a:lnTo>
                  <a:pt x="8341741" y="0"/>
                </a:lnTo>
                <a:lnTo>
                  <a:pt x="8341741" y="7187800"/>
                </a:lnTo>
                <a:lnTo>
                  <a:pt x="0" y="7187800"/>
                </a:lnTo>
                <a:lnTo>
                  <a:pt x="0" y="0"/>
                </a:lnTo>
                <a:close/>
              </a:path>
            </a:pathLst>
          </a:custGeom>
          <a:blipFill>
            <a:blip r:embed="rId4"/>
            <a:stretch>
              <a:fillRect l="0" t="0" r="0" b="0"/>
            </a:stretch>
          </a:blipFill>
        </p:spPr>
      </p:sp>
      <p:sp>
        <p:nvSpPr>
          <p:cNvPr name="TextBox 4" id="4"/>
          <p:cNvSpPr txBox="true"/>
          <p:nvPr/>
        </p:nvSpPr>
        <p:spPr>
          <a:xfrm rot="0">
            <a:off x="1419130" y="3904848"/>
            <a:ext cx="5766429" cy="2343953"/>
          </a:xfrm>
          <a:prstGeom prst="rect">
            <a:avLst/>
          </a:prstGeom>
        </p:spPr>
        <p:txBody>
          <a:bodyPr anchor="t" rtlCol="false" tIns="0" lIns="0" bIns="0" rIns="0">
            <a:spAutoFit/>
          </a:bodyPr>
          <a:lstStyle/>
          <a:p>
            <a:pPr algn="just">
              <a:lnSpc>
                <a:spcPts val="9405"/>
              </a:lnSpc>
            </a:pPr>
            <a:r>
              <a:rPr lang="en-US" sz="6718">
                <a:solidFill>
                  <a:srgbClr val="004AAD"/>
                </a:solidFill>
                <a:latin typeface="Canva Sans Bold"/>
              </a:rPr>
              <a:t>DFD Level 1</a:t>
            </a:r>
          </a:p>
          <a:p>
            <a:pPr algn="just">
              <a:lnSpc>
                <a:spcPts val="9405"/>
              </a:lnSpc>
            </a:pPr>
            <a:r>
              <a:rPr lang="en-US" sz="6718">
                <a:solidFill>
                  <a:srgbClr val="004AAD"/>
                </a:solidFill>
                <a:latin typeface="Canva Sans Bold"/>
              </a:rPr>
              <a:t>for Business’s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31627" y="900188"/>
            <a:ext cx="14824746" cy="8486623"/>
            <a:chOff x="0" y="0"/>
            <a:chExt cx="1505774" cy="862000"/>
          </a:xfrm>
        </p:grpSpPr>
        <p:sp>
          <p:nvSpPr>
            <p:cNvPr name="Freeform 3" id="3"/>
            <p:cNvSpPr/>
            <p:nvPr/>
          </p:nvSpPr>
          <p:spPr>
            <a:xfrm flipH="false" flipV="false" rot="0">
              <a:off x="0" y="0"/>
              <a:ext cx="1505774" cy="862000"/>
            </a:xfrm>
            <a:custGeom>
              <a:avLst/>
              <a:gdLst/>
              <a:ahLst/>
              <a:cxnLst/>
              <a:rect r="r" b="b" t="t" l="l"/>
              <a:pathLst>
                <a:path h="862000" w="1505774">
                  <a:moveTo>
                    <a:pt x="68553" y="0"/>
                  </a:moveTo>
                  <a:lnTo>
                    <a:pt x="1437221" y="0"/>
                  </a:lnTo>
                  <a:cubicBezTo>
                    <a:pt x="1475082" y="0"/>
                    <a:pt x="1505774" y="30692"/>
                    <a:pt x="1505774" y="68553"/>
                  </a:cubicBezTo>
                  <a:lnTo>
                    <a:pt x="1505774" y="793447"/>
                  </a:lnTo>
                  <a:cubicBezTo>
                    <a:pt x="1505774" y="811629"/>
                    <a:pt x="1498552" y="829065"/>
                    <a:pt x="1485695" y="841922"/>
                  </a:cubicBezTo>
                  <a:cubicBezTo>
                    <a:pt x="1472839" y="854778"/>
                    <a:pt x="1455402" y="862000"/>
                    <a:pt x="1437221" y="862000"/>
                  </a:cubicBezTo>
                  <a:lnTo>
                    <a:pt x="68553" y="862000"/>
                  </a:lnTo>
                  <a:cubicBezTo>
                    <a:pt x="30692" y="862000"/>
                    <a:pt x="0" y="831308"/>
                    <a:pt x="0" y="793447"/>
                  </a:cubicBezTo>
                  <a:lnTo>
                    <a:pt x="0" y="68553"/>
                  </a:lnTo>
                  <a:cubicBezTo>
                    <a:pt x="0" y="30692"/>
                    <a:pt x="30692" y="0"/>
                    <a:pt x="68553" y="0"/>
                  </a:cubicBezTo>
                  <a:close/>
                </a:path>
              </a:pathLst>
            </a:custGeom>
            <a:solidFill>
              <a:srgbClr val="EDEBE6"/>
            </a:solidFill>
          </p:spPr>
        </p:sp>
        <p:sp>
          <p:nvSpPr>
            <p:cNvPr name="TextBox 4" id="4"/>
            <p:cNvSpPr txBox="true"/>
            <p:nvPr/>
          </p:nvSpPr>
          <p:spPr>
            <a:xfrm>
              <a:off x="0" y="-85725"/>
              <a:ext cx="1505774" cy="947725"/>
            </a:xfrm>
            <a:prstGeom prst="rect">
              <a:avLst/>
            </a:prstGeom>
          </p:spPr>
          <p:txBody>
            <a:bodyPr anchor="ctr" rtlCol="false" tIns="101600" lIns="101600" bIns="101600" rIns="101600"/>
            <a:lstStyle/>
            <a:p>
              <a:pPr algn="ctr">
                <a:lnSpc>
                  <a:spcPts val="5320"/>
                </a:lnSpc>
              </a:pPr>
              <a:r>
                <a:rPr lang="en-US" sz="3800" spc="-38">
                  <a:solidFill>
                    <a:srgbClr val="000000"/>
                  </a:solidFill>
                  <a:latin typeface="Public Sans"/>
                </a:rPr>
                <a:t>Features of InfluenceConnect like the rating system would be limited due to the fact that some social media platforms don’t allow public access to its APIs or are paid. A way around these limitations would be to create a mock database similar to that to showcase the functionality of the application.</a:t>
              </a:r>
            </a:p>
          </p:txBody>
        </p:sp>
      </p:grpSp>
      <p:sp>
        <p:nvSpPr>
          <p:cNvPr name="TextBox 5" id="5"/>
          <p:cNvSpPr txBox="true"/>
          <p:nvPr/>
        </p:nvSpPr>
        <p:spPr>
          <a:xfrm rot="0">
            <a:off x="6039900" y="1120859"/>
            <a:ext cx="6208200" cy="1162050"/>
          </a:xfrm>
          <a:prstGeom prst="rect">
            <a:avLst/>
          </a:prstGeom>
        </p:spPr>
        <p:txBody>
          <a:bodyPr anchor="t" rtlCol="false" tIns="0" lIns="0" bIns="0" rIns="0">
            <a:spAutoFit/>
          </a:bodyPr>
          <a:lstStyle/>
          <a:p>
            <a:pPr algn="ctr">
              <a:lnSpc>
                <a:spcPts val="9083"/>
              </a:lnSpc>
            </a:pPr>
            <a:r>
              <a:rPr lang="en-US" sz="7569" spc="-234">
                <a:solidFill>
                  <a:srgbClr val="000000"/>
                </a:solidFill>
                <a:latin typeface="Public Sans Bold"/>
              </a:rPr>
              <a:t>Limitations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211000" y="2757434"/>
            <a:ext cx="13866001" cy="6019397"/>
            <a:chOff x="0" y="0"/>
            <a:chExt cx="1408393" cy="611400"/>
          </a:xfrm>
        </p:grpSpPr>
        <p:sp>
          <p:nvSpPr>
            <p:cNvPr name="Freeform 3" id="3"/>
            <p:cNvSpPr/>
            <p:nvPr/>
          </p:nvSpPr>
          <p:spPr>
            <a:xfrm flipH="false" flipV="false" rot="0">
              <a:off x="0" y="0"/>
              <a:ext cx="1408393" cy="611400"/>
            </a:xfrm>
            <a:custGeom>
              <a:avLst/>
              <a:gdLst/>
              <a:ahLst/>
              <a:cxnLst/>
              <a:rect r="r" b="b" t="t" l="l"/>
              <a:pathLst>
                <a:path h="611400" w="1408393">
                  <a:moveTo>
                    <a:pt x="73293" y="0"/>
                  </a:moveTo>
                  <a:lnTo>
                    <a:pt x="1335100" y="0"/>
                  </a:lnTo>
                  <a:cubicBezTo>
                    <a:pt x="1354538" y="0"/>
                    <a:pt x="1373181" y="7722"/>
                    <a:pt x="1386926" y="21467"/>
                  </a:cubicBezTo>
                  <a:cubicBezTo>
                    <a:pt x="1400671" y="35212"/>
                    <a:pt x="1408393" y="53855"/>
                    <a:pt x="1408393" y="73293"/>
                  </a:cubicBezTo>
                  <a:lnTo>
                    <a:pt x="1408393" y="538107"/>
                  </a:lnTo>
                  <a:cubicBezTo>
                    <a:pt x="1408393" y="557546"/>
                    <a:pt x="1400671" y="576188"/>
                    <a:pt x="1386926" y="589933"/>
                  </a:cubicBezTo>
                  <a:cubicBezTo>
                    <a:pt x="1373181" y="603678"/>
                    <a:pt x="1354538" y="611400"/>
                    <a:pt x="1335100" y="611400"/>
                  </a:cubicBezTo>
                  <a:lnTo>
                    <a:pt x="73293" y="611400"/>
                  </a:lnTo>
                  <a:cubicBezTo>
                    <a:pt x="53855" y="611400"/>
                    <a:pt x="35212" y="603678"/>
                    <a:pt x="21467" y="589933"/>
                  </a:cubicBezTo>
                  <a:cubicBezTo>
                    <a:pt x="7722" y="576188"/>
                    <a:pt x="0" y="557546"/>
                    <a:pt x="0" y="538107"/>
                  </a:cubicBezTo>
                  <a:lnTo>
                    <a:pt x="0" y="73293"/>
                  </a:lnTo>
                  <a:cubicBezTo>
                    <a:pt x="0" y="53855"/>
                    <a:pt x="7722" y="35212"/>
                    <a:pt x="21467" y="21467"/>
                  </a:cubicBezTo>
                  <a:cubicBezTo>
                    <a:pt x="35212" y="7722"/>
                    <a:pt x="53855" y="0"/>
                    <a:pt x="73293" y="0"/>
                  </a:cubicBezTo>
                  <a:close/>
                </a:path>
              </a:pathLst>
            </a:custGeom>
            <a:solidFill>
              <a:srgbClr val="EDEBE6"/>
            </a:solidFill>
          </p:spPr>
        </p:sp>
        <p:sp>
          <p:nvSpPr>
            <p:cNvPr name="TextBox 4" id="4"/>
            <p:cNvSpPr txBox="true"/>
            <p:nvPr/>
          </p:nvSpPr>
          <p:spPr>
            <a:xfrm>
              <a:off x="0" y="-85725"/>
              <a:ext cx="1408393" cy="697125"/>
            </a:xfrm>
            <a:prstGeom prst="rect">
              <a:avLst/>
            </a:prstGeom>
          </p:spPr>
          <p:txBody>
            <a:bodyPr anchor="ctr" rtlCol="false" tIns="101600" lIns="101600" bIns="101600" rIns="101600"/>
            <a:lstStyle/>
            <a:p>
              <a:pPr algn="ctr">
                <a:lnSpc>
                  <a:spcPts val="5320"/>
                </a:lnSpc>
              </a:pPr>
              <a:r>
                <a:rPr lang="en-US" sz="3800" spc="-38">
                  <a:solidFill>
                    <a:srgbClr val="000000"/>
                  </a:solidFill>
                  <a:latin typeface="Public Sans"/>
                </a:rPr>
                <a:t>The InfluenceConnect platform revolutionizes influencer marketing by providing a seamless, transparent, and efficient way for businesses to connect with influencers and launch impactful marketing campaigns. By facilitating authentic collaborations, InfluenceConnect empowers both influencers and businesses to harness the power of social media for mutual growth and success.</a:t>
              </a:r>
            </a:p>
          </p:txBody>
        </p:sp>
      </p:grpSp>
      <p:sp>
        <p:nvSpPr>
          <p:cNvPr name="TextBox 5" id="5"/>
          <p:cNvSpPr txBox="true"/>
          <p:nvPr/>
        </p:nvSpPr>
        <p:spPr>
          <a:xfrm rot="0">
            <a:off x="6039900" y="1120859"/>
            <a:ext cx="6208200" cy="1162050"/>
          </a:xfrm>
          <a:prstGeom prst="rect">
            <a:avLst/>
          </a:prstGeom>
        </p:spPr>
        <p:txBody>
          <a:bodyPr anchor="t" rtlCol="false" tIns="0" lIns="0" bIns="0" rIns="0">
            <a:spAutoFit/>
          </a:bodyPr>
          <a:lstStyle/>
          <a:p>
            <a:pPr algn="ctr">
              <a:lnSpc>
                <a:spcPts val="9083"/>
              </a:lnSpc>
            </a:pPr>
            <a:r>
              <a:rPr lang="en-US" sz="7569" spc="-234">
                <a:solidFill>
                  <a:srgbClr val="000000"/>
                </a:solidFill>
                <a:latin typeface="Public Sans Bold"/>
              </a:rPr>
              <a:t>Conclusion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sp>
        <p:nvSpPr>
          <p:cNvPr name="Freeform 2" id="2"/>
          <p:cNvSpPr/>
          <p:nvPr/>
        </p:nvSpPr>
        <p:spPr>
          <a:xfrm flipH="false" flipV="false" rot="0">
            <a:off x="14822036" y="4901816"/>
            <a:ext cx="2437264" cy="4498305"/>
          </a:xfrm>
          <a:custGeom>
            <a:avLst/>
            <a:gdLst/>
            <a:ahLst/>
            <a:cxnLst/>
            <a:rect r="r" b="b" t="t" l="l"/>
            <a:pathLst>
              <a:path h="4498305" w="2437264">
                <a:moveTo>
                  <a:pt x="0" y="0"/>
                </a:moveTo>
                <a:lnTo>
                  <a:pt x="2437264" y="0"/>
                </a:lnTo>
                <a:lnTo>
                  <a:pt x="2437264" y="4498305"/>
                </a:lnTo>
                <a:lnTo>
                  <a:pt x="0" y="44983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23113" y="4279902"/>
            <a:ext cx="12936187" cy="2128380"/>
          </a:xfrm>
          <a:prstGeom prst="rect">
            <a:avLst/>
          </a:prstGeom>
        </p:spPr>
        <p:txBody>
          <a:bodyPr anchor="t" rtlCol="false" tIns="0" lIns="0" bIns="0" rIns="0">
            <a:spAutoFit/>
          </a:bodyPr>
          <a:lstStyle/>
          <a:p>
            <a:pPr>
              <a:lnSpc>
                <a:spcPts val="16156"/>
              </a:lnSpc>
            </a:pPr>
            <a:r>
              <a:rPr lang="en-US" sz="15242" spc="-472">
                <a:solidFill>
                  <a:srgbClr val="EDEBE6"/>
                </a:solidFill>
                <a:latin typeface="Public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575822"/>
            <a:ext cx="9493080" cy="6565410"/>
          </a:xfrm>
          <a:prstGeom prst="rect">
            <a:avLst/>
          </a:prstGeom>
        </p:spPr>
        <p:txBody>
          <a:bodyPr anchor="t" rtlCol="false" tIns="0" lIns="0" bIns="0" rIns="0">
            <a:spAutoFit/>
          </a:bodyPr>
          <a:lstStyle/>
          <a:p>
            <a:pPr marL="576757" indent="-288379" lvl="1">
              <a:lnSpc>
                <a:spcPts val="3472"/>
              </a:lnSpc>
              <a:buFont typeface="Arial"/>
              <a:buChar char="•"/>
            </a:pPr>
            <a:r>
              <a:rPr lang="en-US" sz="2671" spc="-26">
                <a:solidFill>
                  <a:srgbClr val="000000"/>
                </a:solidFill>
                <a:latin typeface="Public Sans"/>
              </a:rPr>
              <a:t>InfluenceConnect acts as a bridge between the world of social media influencers and the strategic needs of businesses. It streamlines the often-complex process of influencer marketing by creating a centralized platform for collaboration. </a:t>
            </a:r>
          </a:p>
          <a:p>
            <a:pPr marL="576757" indent="-288379" lvl="1">
              <a:lnSpc>
                <a:spcPts val="3472"/>
              </a:lnSpc>
              <a:buFont typeface="Arial"/>
              <a:buChar char="•"/>
            </a:pPr>
            <a:r>
              <a:rPr lang="en-US" sz="2671" spc="-26">
                <a:solidFill>
                  <a:srgbClr val="000000"/>
                </a:solidFill>
                <a:latin typeface="Public Sans"/>
              </a:rPr>
              <a:t>Businesses can leverage InfluenceConnect to identify influencers whose target audience aligns perfectly with their brand. Influencers, on the other hand, gain valuable exposure and partnership opportunities with credible brands. </a:t>
            </a:r>
          </a:p>
          <a:p>
            <a:pPr marL="576757" indent="-288379" lvl="1">
              <a:lnSpc>
                <a:spcPts val="3472"/>
              </a:lnSpc>
              <a:buFont typeface="Arial"/>
              <a:buChar char="•"/>
            </a:pPr>
            <a:r>
              <a:rPr lang="en-US" sz="2671" spc="-26">
                <a:solidFill>
                  <a:srgbClr val="000000"/>
                </a:solidFill>
                <a:latin typeface="Public Sans"/>
              </a:rPr>
              <a:t>This mutually beneficial ecosystem fosters innovative marketing campaigns that resonate with target audiences and propel both businesses and influencers forward in the ever-evolving digital landscape.</a:t>
            </a:r>
          </a:p>
          <a:p>
            <a:pPr>
              <a:lnSpc>
                <a:spcPts val="3472"/>
              </a:lnSpc>
            </a:pPr>
          </a:p>
        </p:txBody>
      </p:sp>
      <p:sp>
        <p:nvSpPr>
          <p:cNvPr name="Freeform 3" id="3"/>
          <p:cNvSpPr/>
          <p:nvPr/>
        </p:nvSpPr>
        <p:spPr>
          <a:xfrm flipH="false" flipV="false" rot="0">
            <a:off x="14753867" y="2604397"/>
            <a:ext cx="2415158" cy="3629336"/>
          </a:xfrm>
          <a:custGeom>
            <a:avLst/>
            <a:gdLst/>
            <a:ahLst/>
            <a:cxnLst/>
            <a:rect r="r" b="b" t="t" l="l"/>
            <a:pathLst>
              <a:path h="3629336" w="2415158">
                <a:moveTo>
                  <a:pt x="0" y="0"/>
                </a:moveTo>
                <a:lnTo>
                  <a:pt x="2415158" y="0"/>
                </a:lnTo>
                <a:lnTo>
                  <a:pt x="2415158" y="3629335"/>
                </a:lnTo>
                <a:lnTo>
                  <a:pt x="0" y="3629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064814" y="5143500"/>
            <a:ext cx="5378104" cy="4722954"/>
          </a:xfrm>
          <a:custGeom>
            <a:avLst/>
            <a:gdLst/>
            <a:ahLst/>
            <a:cxnLst/>
            <a:rect r="r" b="b" t="t" l="l"/>
            <a:pathLst>
              <a:path h="4722954" w="5378104">
                <a:moveTo>
                  <a:pt x="0" y="0"/>
                </a:moveTo>
                <a:lnTo>
                  <a:pt x="5378105" y="0"/>
                </a:lnTo>
                <a:lnTo>
                  <a:pt x="5378105" y="4722954"/>
                </a:lnTo>
                <a:lnTo>
                  <a:pt x="0" y="47229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019175"/>
            <a:ext cx="10665474" cy="1162050"/>
          </a:xfrm>
          <a:prstGeom prst="rect">
            <a:avLst/>
          </a:prstGeom>
        </p:spPr>
        <p:txBody>
          <a:bodyPr anchor="t" rtlCol="false" tIns="0" lIns="0" bIns="0" rIns="0">
            <a:spAutoFit/>
          </a:bodyPr>
          <a:lstStyle/>
          <a:p>
            <a:pPr>
              <a:lnSpc>
                <a:spcPts val="9083"/>
              </a:lnSpc>
            </a:pPr>
            <a:r>
              <a:rPr lang="en-US" sz="7569" spc="-234">
                <a:solidFill>
                  <a:srgbClr val="000000"/>
                </a:solidFill>
                <a:latin typeface="Public Sans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7214" y="2986107"/>
            <a:ext cx="5227041" cy="3154763"/>
            <a:chOff x="0" y="0"/>
            <a:chExt cx="1737573" cy="1048706"/>
          </a:xfrm>
        </p:grpSpPr>
        <p:sp>
          <p:nvSpPr>
            <p:cNvPr name="Freeform 3" id="3"/>
            <p:cNvSpPr/>
            <p:nvPr/>
          </p:nvSpPr>
          <p:spPr>
            <a:xfrm flipH="false" flipV="false" rot="0">
              <a:off x="0" y="0"/>
              <a:ext cx="1737573" cy="1048706"/>
            </a:xfrm>
            <a:custGeom>
              <a:avLst/>
              <a:gdLst/>
              <a:ahLst/>
              <a:cxnLst/>
              <a:rect r="r" b="b" t="t" l="l"/>
              <a:pathLst>
                <a:path h="1048706" w="1737573">
                  <a:moveTo>
                    <a:pt x="0" y="0"/>
                  </a:moveTo>
                  <a:lnTo>
                    <a:pt x="1737573" y="0"/>
                  </a:lnTo>
                  <a:lnTo>
                    <a:pt x="1737573" y="1048706"/>
                  </a:lnTo>
                  <a:lnTo>
                    <a:pt x="0" y="1048706"/>
                  </a:lnTo>
                  <a:close/>
                </a:path>
              </a:pathLst>
            </a:custGeom>
            <a:solidFill>
              <a:srgbClr val="91E2D6"/>
            </a:solidFill>
          </p:spPr>
        </p:sp>
        <p:sp>
          <p:nvSpPr>
            <p:cNvPr name="TextBox 4" id="4"/>
            <p:cNvSpPr txBox="true"/>
            <p:nvPr/>
          </p:nvSpPr>
          <p:spPr>
            <a:xfrm>
              <a:off x="0" y="-9525"/>
              <a:ext cx="1737573" cy="1058231"/>
            </a:xfrm>
            <a:prstGeom prst="rect">
              <a:avLst/>
            </a:prstGeom>
          </p:spPr>
          <p:txBody>
            <a:bodyPr anchor="ctr" rtlCol="false" tIns="80497" lIns="80497" bIns="80497" rIns="80497"/>
            <a:lstStyle/>
            <a:p>
              <a:pPr algn="ctr">
                <a:lnSpc>
                  <a:spcPts val="2879"/>
                </a:lnSpc>
              </a:pPr>
            </a:p>
          </p:txBody>
        </p:sp>
      </p:grpSp>
      <p:grpSp>
        <p:nvGrpSpPr>
          <p:cNvPr name="Group 5" id="5"/>
          <p:cNvGrpSpPr/>
          <p:nvPr/>
        </p:nvGrpSpPr>
        <p:grpSpPr>
          <a:xfrm rot="0">
            <a:off x="6528994" y="2986107"/>
            <a:ext cx="5227041" cy="3154763"/>
            <a:chOff x="0" y="0"/>
            <a:chExt cx="1737573" cy="1048706"/>
          </a:xfrm>
        </p:grpSpPr>
        <p:sp>
          <p:nvSpPr>
            <p:cNvPr name="Freeform 6" id="6"/>
            <p:cNvSpPr/>
            <p:nvPr/>
          </p:nvSpPr>
          <p:spPr>
            <a:xfrm flipH="false" flipV="false" rot="0">
              <a:off x="0" y="0"/>
              <a:ext cx="1737573" cy="1048706"/>
            </a:xfrm>
            <a:custGeom>
              <a:avLst/>
              <a:gdLst/>
              <a:ahLst/>
              <a:cxnLst/>
              <a:rect r="r" b="b" t="t" l="l"/>
              <a:pathLst>
                <a:path h="1048706" w="1737573">
                  <a:moveTo>
                    <a:pt x="0" y="0"/>
                  </a:moveTo>
                  <a:lnTo>
                    <a:pt x="1737573" y="0"/>
                  </a:lnTo>
                  <a:lnTo>
                    <a:pt x="1737573" y="1048706"/>
                  </a:lnTo>
                  <a:lnTo>
                    <a:pt x="0" y="1048706"/>
                  </a:lnTo>
                  <a:close/>
                </a:path>
              </a:pathLst>
            </a:custGeom>
            <a:solidFill>
              <a:srgbClr val="EDEBE6"/>
            </a:solidFill>
          </p:spPr>
        </p:sp>
        <p:sp>
          <p:nvSpPr>
            <p:cNvPr name="TextBox 7" id="7"/>
            <p:cNvSpPr txBox="true"/>
            <p:nvPr/>
          </p:nvSpPr>
          <p:spPr>
            <a:xfrm>
              <a:off x="0" y="-9525"/>
              <a:ext cx="1737573" cy="1058231"/>
            </a:xfrm>
            <a:prstGeom prst="rect">
              <a:avLst/>
            </a:prstGeom>
          </p:spPr>
          <p:txBody>
            <a:bodyPr anchor="ctr" rtlCol="false" tIns="80497" lIns="80497" bIns="80497" rIns="80497"/>
            <a:lstStyle/>
            <a:p>
              <a:pPr algn="ctr">
                <a:lnSpc>
                  <a:spcPts val="2879"/>
                </a:lnSpc>
              </a:pPr>
            </a:p>
          </p:txBody>
        </p:sp>
      </p:grpSp>
      <p:grpSp>
        <p:nvGrpSpPr>
          <p:cNvPr name="Group 8" id="8"/>
          <p:cNvGrpSpPr/>
          <p:nvPr/>
        </p:nvGrpSpPr>
        <p:grpSpPr>
          <a:xfrm rot="0">
            <a:off x="12032259" y="2986107"/>
            <a:ext cx="5227041" cy="3154763"/>
            <a:chOff x="0" y="0"/>
            <a:chExt cx="1737573" cy="1048706"/>
          </a:xfrm>
        </p:grpSpPr>
        <p:sp>
          <p:nvSpPr>
            <p:cNvPr name="Freeform 9" id="9"/>
            <p:cNvSpPr/>
            <p:nvPr/>
          </p:nvSpPr>
          <p:spPr>
            <a:xfrm flipH="false" flipV="false" rot="0">
              <a:off x="0" y="0"/>
              <a:ext cx="1737573" cy="1048706"/>
            </a:xfrm>
            <a:custGeom>
              <a:avLst/>
              <a:gdLst/>
              <a:ahLst/>
              <a:cxnLst/>
              <a:rect r="r" b="b" t="t" l="l"/>
              <a:pathLst>
                <a:path h="1048706" w="1737573">
                  <a:moveTo>
                    <a:pt x="0" y="0"/>
                  </a:moveTo>
                  <a:lnTo>
                    <a:pt x="1737573" y="0"/>
                  </a:lnTo>
                  <a:lnTo>
                    <a:pt x="1737573" y="1048706"/>
                  </a:lnTo>
                  <a:lnTo>
                    <a:pt x="0" y="1048706"/>
                  </a:lnTo>
                  <a:close/>
                </a:path>
              </a:pathLst>
            </a:custGeom>
            <a:solidFill>
              <a:srgbClr val="91E2D6"/>
            </a:solidFill>
          </p:spPr>
        </p:sp>
        <p:sp>
          <p:nvSpPr>
            <p:cNvPr name="TextBox 10" id="10"/>
            <p:cNvSpPr txBox="true"/>
            <p:nvPr/>
          </p:nvSpPr>
          <p:spPr>
            <a:xfrm>
              <a:off x="0" y="-9525"/>
              <a:ext cx="1737573" cy="1058231"/>
            </a:xfrm>
            <a:prstGeom prst="rect">
              <a:avLst/>
            </a:prstGeom>
          </p:spPr>
          <p:txBody>
            <a:bodyPr anchor="ctr" rtlCol="false" tIns="80497" lIns="80497" bIns="80497" rIns="80497"/>
            <a:lstStyle/>
            <a:p>
              <a:pPr algn="ctr">
                <a:lnSpc>
                  <a:spcPts val="2879"/>
                </a:lnSpc>
              </a:pPr>
            </a:p>
          </p:txBody>
        </p:sp>
      </p:grpSp>
      <p:sp>
        <p:nvSpPr>
          <p:cNvPr name="Freeform 11" id="11"/>
          <p:cNvSpPr/>
          <p:nvPr/>
        </p:nvSpPr>
        <p:spPr>
          <a:xfrm flipH="false" flipV="false" rot="0">
            <a:off x="2489230" y="2462699"/>
            <a:ext cx="2308483" cy="1477429"/>
          </a:xfrm>
          <a:custGeom>
            <a:avLst/>
            <a:gdLst/>
            <a:ahLst/>
            <a:cxnLst/>
            <a:rect r="r" b="b" t="t" l="l"/>
            <a:pathLst>
              <a:path h="1477429" w="2308483">
                <a:moveTo>
                  <a:pt x="0" y="0"/>
                </a:moveTo>
                <a:lnTo>
                  <a:pt x="2308484" y="0"/>
                </a:lnTo>
                <a:lnTo>
                  <a:pt x="2308484" y="1477429"/>
                </a:lnTo>
                <a:lnTo>
                  <a:pt x="0" y="14774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526645" y="2585544"/>
            <a:ext cx="1231738" cy="123173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000000"/>
              </a:solidFill>
              <a:prstDash val="solid"/>
              <a:miter/>
            </a:ln>
          </p:spPr>
        </p:sp>
        <p:sp>
          <p:nvSpPr>
            <p:cNvPr name="TextBox 14" id="14"/>
            <p:cNvSpPr txBox="true"/>
            <p:nvPr/>
          </p:nvSpPr>
          <p:spPr>
            <a:xfrm>
              <a:off x="76200" y="76200"/>
              <a:ext cx="660400" cy="660400"/>
            </a:xfrm>
            <a:prstGeom prst="rect">
              <a:avLst/>
            </a:prstGeom>
          </p:spPr>
          <p:txBody>
            <a:bodyPr anchor="ctr" rtlCol="false" tIns="50800" lIns="50800" bIns="50800" rIns="50800"/>
            <a:lstStyle/>
            <a:p>
              <a:pPr algn="ctr">
                <a:lnSpc>
                  <a:spcPts val="5399"/>
                </a:lnSpc>
              </a:pPr>
            </a:p>
          </p:txBody>
        </p:sp>
      </p:grpSp>
      <p:sp>
        <p:nvSpPr>
          <p:cNvPr name="Freeform 15" id="15"/>
          <p:cNvSpPr/>
          <p:nvPr/>
        </p:nvSpPr>
        <p:spPr>
          <a:xfrm flipH="false" flipV="false" rot="0">
            <a:off x="13699062" y="2387511"/>
            <a:ext cx="1893436" cy="1552617"/>
          </a:xfrm>
          <a:custGeom>
            <a:avLst/>
            <a:gdLst/>
            <a:ahLst/>
            <a:cxnLst/>
            <a:rect r="r" b="b" t="t" l="l"/>
            <a:pathLst>
              <a:path h="1552617" w="1893436">
                <a:moveTo>
                  <a:pt x="0" y="0"/>
                </a:moveTo>
                <a:lnTo>
                  <a:pt x="1893435" y="0"/>
                </a:lnTo>
                <a:lnTo>
                  <a:pt x="1893435" y="1552617"/>
                </a:lnTo>
                <a:lnTo>
                  <a:pt x="0" y="1552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3643472" y="6541432"/>
            <a:ext cx="5227041" cy="3154763"/>
            <a:chOff x="0" y="0"/>
            <a:chExt cx="1737573" cy="1048706"/>
          </a:xfrm>
        </p:grpSpPr>
        <p:sp>
          <p:nvSpPr>
            <p:cNvPr name="Freeform 17" id="17"/>
            <p:cNvSpPr/>
            <p:nvPr/>
          </p:nvSpPr>
          <p:spPr>
            <a:xfrm flipH="false" flipV="false" rot="0">
              <a:off x="0" y="0"/>
              <a:ext cx="1737573" cy="1048706"/>
            </a:xfrm>
            <a:custGeom>
              <a:avLst/>
              <a:gdLst/>
              <a:ahLst/>
              <a:cxnLst/>
              <a:rect r="r" b="b" t="t" l="l"/>
              <a:pathLst>
                <a:path h="1048706" w="1737573">
                  <a:moveTo>
                    <a:pt x="0" y="0"/>
                  </a:moveTo>
                  <a:lnTo>
                    <a:pt x="1737573" y="0"/>
                  </a:lnTo>
                  <a:lnTo>
                    <a:pt x="1737573" y="1048706"/>
                  </a:lnTo>
                  <a:lnTo>
                    <a:pt x="0" y="1048706"/>
                  </a:lnTo>
                  <a:close/>
                </a:path>
              </a:pathLst>
            </a:custGeom>
            <a:solidFill>
              <a:srgbClr val="EDEBE6"/>
            </a:solidFill>
          </p:spPr>
        </p:sp>
        <p:sp>
          <p:nvSpPr>
            <p:cNvPr name="TextBox 18" id="18"/>
            <p:cNvSpPr txBox="true"/>
            <p:nvPr/>
          </p:nvSpPr>
          <p:spPr>
            <a:xfrm>
              <a:off x="0" y="-9525"/>
              <a:ext cx="1737573" cy="1058231"/>
            </a:xfrm>
            <a:prstGeom prst="rect">
              <a:avLst/>
            </a:prstGeom>
          </p:spPr>
          <p:txBody>
            <a:bodyPr anchor="ctr" rtlCol="false" tIns="80497" lIns="80497" bIns="80497" rIns="80497"/>
            <a:lstStyle/>
            <a:p>
              <a:pPr algn="ctr">
                <a:lnSpc>
                  <a:spcPts val="2879"/>
                </a:lnSpc>
              </a:pPr>
            </a:p>
          </p:txBody>
        </p:sp>
      </p:grpSp>
      <p:grpSp>
        <p:nvGrpSpPr>
          <p:cNvPr name="Group 19" id="19"/>
          <p:cNvGrpSpPr/>
          <p:nvPr/>
        </p:nvGrpSpPr>
        <p:grpSpPr>
          <a:xfrm rot="0">
            <a:off x="5641123" y="6140869"/>
            <a:ext cx="1231738" cy="123173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000000"/>
              </a:solidFill>
              <a:prstDash val="solid"/>
              <a:miter/>
            </a:ln>
          </p:spPr>
        </p:sp>
        <p:sp>
          <p:nvSpPr>
            <p:cNvPr name="TextBox 21" id="21"/>
            <p:cNvSpPr txBox="true"/>
            <p:nvPr/>
          </p:nvSpPr>
          <p:spPr>
            <a:xfrm>
              <a:off x="76200" y="76200"/>
              <a:ext cx="660400" cy="660400"/>
            </a:xfrm>
            <a:prstGeom prst="rect">
              <a:avLst/>
            </a:prstGeom>
          </p:spPr>
          <p:txBody>
            <a:bodyPr anchor="ctr" rtlCol="false" tIns="50800" lIns="50800" bIns="50800" rIns="50800"/>
            <a:lstStyle/>
            <a:p>
              <a:pPr algn="ctr">
                <a:lnSpc>
                  <a:spcPts val="5399"/>
                </a:lnSpc>
              </a:pPr>
            </a:p>
          </p:txBody>
        </p:sp>
      </p:grpSp>
      <p:grpSp>
        <p:nvGrpSpPr>
          <p:cNvPr name="Group 22" id="22"/>
          <p:cNvGrpSpPr/>
          <p:nvPr/>
        </p:nvGrpSpPr>
        <p:grpSpPr>
          <a:xfrm rot="0">
            <a:off x="9418739" y="6523149"/>
            <a:ext cx="5227041" cy="3154763"/>
            <a:chOff x="0" y="0"/>
            <a:chExt cx="1737573" cy="1048706"/>
          </a:xfrm>
        </p:grpSpPr>
        <p:sp>
          <p:nvSpPr>
            <p:cNvPr name="Freeform 23" id="23"/>
            <p:cNvSpPr/>
            <p:nvPr/>
          </p:nvSpPr>
          <p:spPr>
            <a:xfrm flipH="false" flipV="false" rot="0">
              <a:off x="0" y="0"/>
              <a:ext cx="1737573" cy="1048706"/>
            </a:xfrm>
            <a:custGeom>
              <a:avLst/>
              <a:gdLst/>
              <a:ahLst/>
              <a:cxnLst/>
              <a:rect r="r" b="b" t="t" l="l"/>
              <a:pathLst>
                <a:path h="1048706" w="1737573">
                  <a:moveTo>
                    <a:pt x="0" y="0"/>
                  </a:moveTo>
                  <a:lnTo>
                    <a:pt x="1737573" y="0"/>
                  </a:lnTo>
                  <a:lnTo>
                    <a:pt x="1737573" y="1048706"/>
                  </a:lnTo>
                  <a:lnTo>
                    <a:pt x="0" y="1048706"/>
                  </a:lnTo>
                  <a:close/>
                </a:path>
              </a:pathLst>
            </a:custGeom>
            <a:solidFill>
              <a:srgbClr val="91E2D6"/>
            </a:solidFill>
          </p:spPr>
        </p:sp>
        <p:sp>
          <p:nvSpPr>
            <p:cNvPr name="TextBox 24" id="24"/>
            <p:cNvSpPr txBox="true"/>
            <p:nvPr/>
          </p:nvSpPr>
          <p:spPr>
            <a:xfrm>
              <a:off x="0" y="-9525"/>
              <a:ext cx="1737573" cy="1058231"/>
            </a:xfrm>
            <a:prstGeom prst="rect">
              <a:avLst/>
            </a:prstGeom>
          </p:spPr>
          <p:txBody>
            <a:bodyPr anchor="ctr" rtlCol="false" tIns="80497" lIns="80497" bIns="80497" rIns="80497"/>
            <a:lstStyle/>
            <a:p>
              <a:pPr algn="ctr">
                <a:lnSpc>
                  <a:spcPts val="2879"/>
                </a:lnSpc>
              </a:pPr>
            </a:p>
          </p:txBody>
        </p:sp>
      </p:grpSp>
      <p:sp>
        <p:nvSpPr>
          <p:cNvPr name="Freeform 25" id="25"/>
          <p:cNvSpPr/>
          <p:nvPr/>
        </p:nvSpPr>
        <p:spPr>
          <a:xfrm flipH="false" flipV="false" rot="0">
            <a:off x="8424193" y="2642429"/>
            <a:ext cx="1436642" cy="1117969"/>
          </a:xfrm>
          <a:custGeom>
            <a:avLst/>
            <a:gdLst/>
            <a:ahLst/>
            <a:cxnLst/>
            <a:rect r="r" b="b" t="t" l="l"/>
            <a:pathLst>
              <a:path h="1117969" w="1436642">
                <a:moveTo>
                  <a:pt x="0" y="0"/>
                </a:moveTo>
                <a:lnTo>
                  <a:pt x="1436642" y="0"/>
                </a:lnTo>
                <a:lnTo>
                  <a:pt x="1436642" y="1117969"/>
                </a:lnTo>
                <a:lnTo>
                  <a:pt x="0" y="11179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5660173" y="6296698"/>
            <a:ext cx="1142901" cy="874838"/>
          </a:xfrm>
          <a:custGeom>
            <a:avLst/>
            <a:gdLst/>
            <a:ahLst/>
            <a:cxnLst/>
            <a:rect r="r" b="b" t="t" l="l"/>
            <a:pathLst>
              <a:path h="874838" w="1142901">
                <a:moveTo>
                  <a:pt x="0" y="0"/>
                </a:moveTo>
                <a:lnTo>
                  <a:pt x="1142901" y="0"/>
                </a:lnTo>
                <a:lnTo>
                  <a:pt x="1142901" y="874839"/>
                </a:lnTo>
                <a:lnTo>
                  <a:pt x="0" y="8748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7" id="27"/>
          <p:cNvSpPr txBox="true"/>
          <p:nvPr/>
        </p:nvSpPr>
        <p:spPr>
          <a:xfrm rot="0">
            <a:off x="1028700" y="1019175"/>
            <a:ext cx="16230600" cy="1162050"/>
          </a:xfrm>
          <a:prstGeom prst="rect">
            <a:avLst/>
          </a:prstGeom>
        </p:spPr>
        <p:txBody>
          <a:bodyPr anchor="t" rtlCol="false" tIns="0" lIns="0" bIns="0" rIns="0">
            <a:spAutoFit/>
          </a:bodyPr>
          <a:lstStyle/>
          <a:p>
            <a:pPr>
              <a:lnSpc>
                <a:spcPts val="9083"/>
              </a:lnSpc>
            </a:pPr>
            <a:r>
              <a:rPr lang="en-US" sz="7569" spc="-234">
                <a:solidFill>
                  <a:srgbClr val="000000"/>
                </a:solidFill>
                <a:latin typeface="Public Sans Bold"/>
              </a:rPr>
              <a:t>Key Features</a:t>
            </a:r>
          </a:p>
        </p:txBody>
      </p:sp>
      <p:sp>
        <p:nvSpPr>
          <p:cNvPr name="TextBox 28" id="28"/>
          <p:cNvSpPr txBox="true"/>
          <p:nvPr/>
        </p:nvSpPr>
        <p:spPr>
          <a:xfrm rot="0">
            <a:off x="12541308" y="4311603"/>
            <a:ext cx="4208943" cy="1253490"/>
          </a:xfrm>
          <a:prstGeom prst="rect">
            <a:avLst/>
          </a:prstGeom>
        </p:spPr>
        <p:txBody>
          <a:bodyPr anchor="t" rtlCol="false" tIns="0" lIns="0" bIns="0" rIns="0">
            <a:spAutoFit/>
          </a:bodyPr>
          <a:lstStyle/>
          <a:p>
            <a:pPr algn="ctr">
              <a:lnSpc>
                <a:spcPts val="3359"/>
              </a:lnSpc>
            </a:pPr>
            <a:r>
              <a:rPr lang="en-US" sz="2400">
                <a:solidFill>
                  <a:srgbClr val="000000"/>
                </a:solidFill>
                <a:latin typeface="Public Sans Bold"/>
              </a:rPr>
              <a:t>Secure communication between influencers and businesses</a:t>
            </a:r>
          </a:p>
        </p:txBody>
      </p:sp>
      <p:sp>
        <p:nvSpPr>
          <p:cNvPr name="TextBox 29" id="29"/>
          <p:cNvSpPr txBox="true"/>
          <p:nvPr/>
        </p:nvSpPr>
        <p:spPr>
          <a:xfrm rot="0">
            <a:off x="7005111" y="4311603"/>
            <a:ext cx="4208943" cy="834390"/>
          </a:xfrm>
          <a:prstGeom prst="rect">
            <a:avLst/>
          </a:prstGeom>
        </p:spPr>
        <p:txBody>
          <a:bodyPr anchor="t" rtlCol="false" tIns="0" lIns="0" bIns="0" rIns="0">
            <a:spAutoFit/>
          </a:bodyPr>
          <a:lstStyle/>
          <a:p>
            <a:pPr algn="ctr">
              <a:lnSpc>
                <a:spcPts val="3359"/>
              </a:lnSpc>
            </a:pPr>
            <a:r>
              <a:rPr lang="en-US" sz="2400" spc="-24">
                <a:solidFill>
                  <a:srgbClr val="000000"/>
                </a:solidFill>
                <a:latin typeface="Public Sans Bold"/>
              </a:rPr>
              <a:t>Businesses can post their marketing needs and budget</a:t>
            </a:r>
          </a:p>
        </p:txBody>
      </p:sp>
      <p:sp>
        <p:nvSpPr>
          <p:cNvPr name="TextBox 30" id="30"/>
          <p:cNvSpPr txBox="true"/>
          <p:nvPr/>
        </p:nvSpPr>
        <p:spPr>
          <a:xfrm rot="0">
            <a:off x="1539000" y="4311603"/>
            <a:ext cx="4208943" cy="1253490"/>
          </a:xfrm>
          <a:prstGeom prst="rect">
            <a:avLst/>
          </a:prstGeom>
        </p:spPr>
        <p:txBody>
          <a:bodyPr anchor="t" rtlCol="false" tIns="0" lIns="0" bIns="0" rIns="0">
            <a:spAutoFit/>
          </a:bodyPr>
          <a:lstStyle/>
          <a:p>
            <a:pPr algn="ctr">
              <a:lnSpc>
                <a:spcPts val="3359"/>
              </a:lnSpc>
            </a:pPr>
            <a:r>
              <a:rPr lang="en-US" sz="2400" spc="-24">
                <a:solidFill>
                  <a:srgbClr val="000000"/>
                </a:solidFill>
                <a:latin typeface="Public Sans Bold"/>
              </a:rPr>
              <a:t>Influencers can showcase their niche, reach, and previous collaborations</a:t>
            </a:r>
          </a:p>
        </p:txBody>
      </p:sp>
      <p:sp>
        <p:nvSpPr>
          <p:cNvPr name="TextBox 31" id="31"/>
          <p:cNvSpPr txBox="true"/>
          <p:nvPr/>
        </p:nvSpPr>
        <p:spPr>
          <a:xfrm rot="0">
            <a:off x="4152521" y="7791707"/>
            <a:ext cx="4208943" cy="1095375"/>
          </a:xfrm>
          <a:prstGeom prst="rect">
            <a:avLst/>
          </a:prstGeom>
        </p:spPr>
        <p:txBody>
          <a:bodyPr anchor="t" rtlCol="false" tIns="0" lIns="0" bIns="0" rIns="0">
            <a:spAutoFit/>
          </a:bodyPr>
          <a:lstStyle/>
          <a:p>
            <a:pPr algn="ctr">
              <a:lnSpc>
                <a:spcPts val="2879"/>
              </a:lnSpc>
              <a:spcBef>
                <a:spcPct val="0"/>
              </a:spcBef>
            </a:pPr>
            <a:r>
              <a:rPr lang="en-US" sz="2400" spc="-24">
                <a:solidFill>
                  <a:srgbClr val="000000"/>
                </a:solidFill>
                <a:latin typeface="Public Sans Bold"/>
              </a:rPr>
              <a:t>Building trust and</a:t>
            </a:r>
          </a:p>
          <a:p>
            <a:pPr algn="ctr">
              <a:lnSpc>
                <a:spcPts val="2879"/>
              </a:lnSpc>
              <a:spcBef>
                <a:spcPct val="0"/>
              </a:spcBef>
            </a:pPr>
            <a:r>
              <a:rPr lang="en-US" sz="2400" spc="-24">
                <a:solidFill>
                  <a:srgbClr val="000000"/>
                </a:solidFill>
                <a:latin typeface="Public Sans Bold"/>
              </a:rPr>
              <a:t>credibility within the</a:t>
            </a:r>
          </a:p>
          <a:p>
            <a:pPr algn="ctr">
              <a:lnSpc>
                <a:spcPts val="2879"/>
              </a:lnSpc>
              <a:spcBef>
                <a:spcPct val="0"/>
              </a:spcBef>
            </a:pPr>
            <a:r>
              <a:rPr lang="en-US" sz="2400" spc="-24">
                <a:solidFill>
                  <a:srgbClr val="000000"/>
                </a:solidFill>
                <a:latin typeface="Public Sans Bold"/>
              </a:rPr>
              <a:t>platform</a:t>
            </a:r>
          </a:p>
        </p:txBody>
      </p:sp>
      <p:sp>
        <p:nvSpPr>
          <p:cNvPr name="TextBox 32" id="32"/>
          <p:cNvSpPr txBox="true"/>
          <p:nvPr/>
        </p:nvSpPr>
        <p:spPr>
          <a:xfrm rot="0">
            <a:off x="9927788" y="8043380"/>
            <a:ext cx="4208943" cy="415290"/>
          </a:xfrm>
          <a:prstGeom prst="rect">
            <a:avLst/>
          </a:prstGeom>
        </p:spPr>
        <p:txBody>
          <a:bodyPr anchor="t" rtlCol="false" tIns="0" lIns="0" bIns="0" rIns="0">
            <a:spAutoFit/>
          </a:bodyPr>
          <a:lstStyle/>
          <a:p>
            <a:pPr algn="ctr">
              <a:lnSpc>
                <a:spcPts val="3359"/>
              </a:lnSpc>
            </a:pPr>
            <a:r>
              <a:rPr lang="en-US" sz="2400" spc="-24">
                <a:solidFill>
                  <a:srgbClr val="000000"/>
                </a:solidFill>
                <a:latin typeface="Public Sans Bold"/>
              </a:rPr>
              <a:t>Secure transactions services</a:t>
            </a:r>
          </a:p>
        </p:txBody>
      </p:sp>
      <p:sp>
        <p:nvSpPr>
          <p:cNvPr name="Freeform 33" id="33"/>
          <p:cNvSpPr/>
          <p:nvPr/>
        </p:nvSpPr>
        <p:spPr>
          <a:xfrm flipH="false" flipV="false" rot="0">
            <a:off x="11086099" y="5537477"/>
            <a:ext cx="1455210" cy="1971343"/>
          </a:xfrm>
          <a:custGeom>
            <a:avLst/>
            <a:gdLst/>
            <a:ahLst/>
            <a:cxnLst/>
            <a:rect r="r" b="b" t="t" l="l"/>
            <a:pathLst>
              <a:path h="1971343" w="1455210">
                <a:moveTo>
                  <a:pt x="0" y="0"/>
                </a:moveTo>
                <a:lnTo>
                  <a:pt x="1455209" y="0"/>
                </a:lnTo>
                <a:lnTo>
                  <a:pt x="1455209" y="1971343"/>
                </a:lnTo>
                <a:lnTo>
                  <a:pt x="0" y="19713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19175"/>
            <a:ext cx="16230600" cy="990209"/>
          </a:xfrm>
          <a:prstGeom prst="rect">
            <a:avLst/>
          </a:prstGeom>
        </p:spPr>
        <p:txBody>
          <a:bodyPr anchor="t" rtlCol="false" tIns="0" lIns="0" bIns="0" rIns="0">
            <a:spAutoFit/>
          </a:bodyPr>
          <a:lstStyle/>
          <a:p>
            <a:pPr>
              <a:lnSpc>
                <a:spcPts val="7762"/>
              </a:lnSpc>
            </a:pPr>
            <a:r>
              <a:rPr lang="en-US" sz="6468" spc="-200">
                <a:solidFill>
                  <a:srgbClr val="000000"/>
                </a:solidFill>
                <a:latin typeface="Public Sans Bold"/>
              </a:rPr>
              <a:t>How it works</a:t>
            </a:r>
          </a:p>
        </p:txBody>
      </p:sp>
      <p:sp>
        <p:nvSpPr>
          <p:cNvPr name="Freeform 3" id="3"/>
          <p:cNvSpPr/>
          <p:nvPr/>
        </p:nvSpPr>
        <p:spPr>
          <a:xfrm flipH="false" flipV="false" rot="0">
            <a:off x="927016" y="2512776"/>
            <a:ext cx="7602195" cy="5805313"/>
          </a:xfrm>
          <a:custGeom>
            <a:avLst/>
            <a:gdLst/>
            <a:ahLst/>
            <a:cxnLst/>
            <a:rect r="r" b="b" t="t" l="l"/>
            <a:pathLst>
              <a:path h="5805313" w="7602195">
                <a:moveTo>
                  <a:pt x="0" y="0"/>
                </a:moveTo>
                <a:lnTo>
                  <a:pt x="7602195" y="0"/>
                </a:lnTo>
                <a:lnTo>
                  <a:pt x="7602195" y="5805313"/>
                </a:lnTo>
                <a:lnTo>
                  <a:pt x="0" y="5805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18488" y="3309108"/>
            <a:ext cx="7110723" cy="4785951"/>
          </a:xfrm>
          <a:prstGeom prst="rect">
            <a:avLst/>
          </a:prstGeom>
        </p:spPr>
        <p:txBody>
          <a:bodyPr anchor="t" rtlCol="false" tIns="0" lIns="0" bIns="0" rIns="0">
            <a:spAutoFit/>
          </a:bodyPr>
          <a:lstStyle/>
          <a:p>
            <a:pPr algn="just">
              <a:lnSpc>
                <a:spcPts val="4056"/>
              </a:lnSpc>
            </a:pPr>
            <a:r>
              <a:rPr lang="en-US" sz="3380" spc="-33">
                <a:solidFill>
                  <a:srgbClr val="000000"/>
                </a:solidFill>
                <a:latin typeface="Public Sans Bold"/>
              </a:rPr>
              <a:t>BUSINESSES: </a:t>
            </a:r>
          </a:p>
          <a:p>
            <a:pPr algn="just">
              <a:lnSpc>
                <a:spcPts val="2781"/>
              </a:lnSpc>
            </a:pPr>
          </a:p>
          <a:p>
            <a:pPr marL="729819" indent="-364909" lvl="1">
              <a:lnSpc>
                <a:spcPts val="4428"/>
              </a:lnSpc>
              <a:buFont typeface="Arial"/>
              <a:buChar char="•"/>
            </a:pPr>
            <a:r>
              <a:rPr lang="en-US" sz="3380" spc="-33">
                <a:solidFill>
                  <a:srgbClr val="000000"/>
                </a:solidFill>
                <a:latin typeface="Public Sans Bold"/>
              </a:rPr>
              <a:t>Sign up and create a Campaign listing </a:t>
            </a:r>
          </a:p>
          <a:p>
            <a:pPr marL="729819" indent="-364909" lvl="1">
              <a:lnSpc>
                <a:spcPts val="4428"/>
              </a:lnSpc>
              <a:buFont typeface="Arial"/>
              <a:buChar char="•"/>
            </a:pPr>
            <a:r>
              <a:rPr lang="en-US" sz="3380" spc="-33">
                <a:solidFill>
                  <a:srgbClr val="000000"/>
                </a:solidFill>
                <a:latin typeface="Public Sans Bold"/>
              </a:rPr>
              <a:t>Specify their target audience, goals, and budget </a:t>
            </a:r>
          </a:p>
          <a:p>
            <a:pPr marL="729819" indent="-364909" lvl="1">
              <a:lnSpc>
                <a:spcPts val="4428"/>
              </a:lnSpc>
              <a:buFont typeface="Arial"/>
              <a:buChar char="•"/>
            </a:pPr>
            <a:r>
              <a:rPr lang="en-US" sz="3380" spc="-33">
                <a:solidFill>
                  <a:srgbClr val="000000"/>
                </a:solidFill>
                <a:latin typeface="Public Sans Bold"/>
              </a:rPr>
              <a:t>Browse influencer profiles and invite relevant ones to collaborate</a:t>
            </a:r>
          </a:p>
        </p:txBody>
      </p:sp>
      <p:sp>
        <p:nvSpPr>
          <p:cNvPr name="Freeform 5" id="5"/>
          <p:cNvSpPr/>
          <p:nvPr/>
        </p:nvSpPr>
        <p:spPr>
          <a:xfrm flipH="false" flipV="false" rot="0">
            <a:off x="9485281" y="2512776"/>
            <a:ext cx="7602195" cy="5805313"/>
          </a:xfrm>
          <a:custGeom>
            <a:avLst/>
            <a:gdLst/>
            <a:ahLst/>
            <a:cxnLst/>
            <a:rect r="r" b="b" t="t" l="l"/>
            <a:pathLst>
              <a:path h="5805313" w="7602195">
                <a:moveTo>
                  <a:pt x="0" y="0"/>
                </a:moveTo>
                <a:lnTo>
                  <a:pt x="7602196" y="0"/>
                </a:lnTo>
                <a:lnTo>
                  <a:pt x="7602196" y="5805313"/>
                </a:lnTo>
                <a:lnTo>
                  <a:pt x="0" y="58053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9976753" y="3299583"/>
            <a:ext cx="6864920" cy="4787032"/>
          </a:xfrm>
          <a:prstGeom prst="rect">
            <a:avLst/>
          </a:prstGeom>
        </p:spPr>
        <p:txBody>
          <a:bodyPr anchor="t" rtlCol="false" tIns="0" lIns="0" bIns="0" rIns="0">
            <a:spAutoFit/>
          </a:bodyPr>
          <a:lstStyle/>
          <a:p>
            <a:pPr>
              <a:lnSpc>
                <a:spcPts val="3916"/>
              </a:lnSpc>
            </a:pPr>
            <a:r>
              <a:rPr lang="en-US" sz="3263" spc="-32">
                <a:solidFill>
                  <a:srgbClr val="000000"/>
                </a:solidFill>
                <a:latin typeface="Public Sans Bold"/>
              </a:rPr>
              <a:t>INFLUENCERS: </a:t>
            </a:r>
          </a:p>
          <a:p>
            <a:pPr>
              <a:lnSpc>
                <a:spcPts val="3916"/>
              </a:lnSpc>
            </a:pPr>
          </a:p>
          <a:p>
            <a:pPr marL="704591" indent="-352295" lvl="1">
              <a:lnSpc>
                <a:spcPts val="4275"/>
              </a:lnSpc>
              <a:buFont typeface="Arial"/>
              <a:buChar char="•"/>
            </a:pPr>
            <a:r>
              <a:rPr lang="en-US" sz="3263" spc="-32">
                <a:solidFill>
                  <a:srgbClr val="000000"/>
                </a:solidFill>
                <a:latin typeface="Public Sans Bold"/>
              </a:rPr>
              <a:t>Create a profile highlighting their expertise and audience </a:t>
            </a:r>
          </a:p>
          <a:p>
            <a:pPr marL="704591" indent="-352295" lvl="1">
              <a:lnSpc>
                <a:spcPts val="4275"/>
              </a:lnSpc>
              <a:buFont typeface="Arial"/>
              <a:buChar char="•"/>
            </a:pPr>
            <a:r>
              <a:rPr lang="en-US" sz="3263" spc="-32">
                <a:solidFill>
                  <a:srgbClr val="000000"/>
                </a:solidFill>
                <a:latin typeface="Public Sans Bold"/>
              </a:rPr>
              <a:t>Search for projects that</a:t>
            </a:r>
          </a:p>
          <a:p>
            <a:pPr marL="704591" indent="-352295" lvl="1">
              <a:lnSpc>
                <a:spcPts val="4275"/>
              </a:lnSpc>
              <a:buFont typeface="Arial"/>
              <a:buChar char="•"/>
            </a:pPr>
            <a:r>
              <a:rPr lang="en-US" sz="3263" spc="-32">
                <a:solidFill>
                  <a:srgbClr val="000000"/>
                </a:solidFill>
                <a:latin typeface="Public Sans Bold"/>
              </a:rPr>
              <a:t> align with their niche and interests</a:t>
            </a:r>
          </a:p>
          <a:p>
            <a:pPr marL="704591" indent="-352295" lvl="1">
              <a:lnSpc>
                <a:spcPts val="4275"/>
              </a:lnSpc>
              <a:buFont typeface="Arial"/>
              <a:buChar char="•"/>
            </a:pPr>
            <a:r>
              <a:rPr lang="en-US" sz="3263" spc="-32">
                <a:solidFill>
                  <a:srgbClr val="000000"/>
                </a:solidFill>
                <a:latin typeface="Public Sans Bold"/>
              </a:rPr>
              <a:t> Send proposals and negotiate terms with businesses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20859"/>
            <a:ext cx="9377479" cy="2314575"/>
          </a:xfrm>
          <a:prstGeom prst="rect">
            <a:avLst/>
          </a:prstGeom>
        </p:spPr>
        <p:txBody>
          <a:bodyPr anchor="t" rtlCol="false" tIns="0" lIns="0" bIns="0" rIns="0">
            <a:spAutoFit/>
          </a:bodyPr>
          <a:lstStyle/>
          <a:p>
            <a:pPr>
              <a:lnSpc>
                <a:spcPts val="9082"/>
              </a:lnSpc>
            </a:pPr>
            <a:r>
              <a:rPr lang="en-US" sz="7568" spc="-234">
                <a:solidFill>
                  <a:srgbClr val="000000"/>
                </a:solidFill>
                <a:latin typeface="Public Sans Bold"/>
              </a:rPr>
              <a:t>The Power of Social Media Influencers</a:t>
            </a:r>
          </a:p>
        </p:txBody>
      </p:sp>
      <p:sp>
        <p:nvSpPr>
          <p:cNvPr name="TextBox 3" id="3"/>
          <p:cNvSpPr txBox="true"/>
          <p:nvPr/>
        </p:nvSpPr>
        <p:spPr>
          <a:xfrm rot="0">
            <a:off x="1028700" y="4723034"/>
            <a:ext cx="9377479" cy="3714115"/>
          </a:xfrm>
          <a:prstGeom prst="rect">
            <a:avLst/>
          </a:prstGeom>
        </p:spPr>
        <p:txBody>
          <a:bodyPr anchor="t" rtlCol="false" tIns="0" lIns="0" bIns="0" rIns="0">
            <a:spAutoFit/>
          </a:bodyPr>
          <a:lstStyle/>
          <a:p>
            <a:pPr>
              <a:lnSpc>
                <a:spcPts val="4939"/>
              </a:lnSpc>
            </a:pPr>
            <a:r>
              <a:rPr lang="en-US" sz="3799" spc="-37">
                <a:solidFill>
                  <a:srgbClr val="000000"/>
                </a:solidFill>
                <a:latin typeface="Public Sans"/>
              </a:rPr>
              <a:t>Social media influencers with a substantial online following hold immense sway over their audience's purchasing decisions. Influencers create authentic connections with their audience, leading to higher conversion rates.</a:t>
            </a:r>
          </a:p>
        </p:txBody>
      </p:sp>
      <p:sp>
        <p:nvSpPr>
          <p:cNvPr name="Freeform 4" id="4"/>
          <p:cNvSpPr/>
          <p:nvPr/>
        </p:nvSpPr>
        <p:spPr>
          <a:xfrm flipH="false" flipV="false" rot="0">
            <a:off x="11789424" y="518598"/>
            <a:ext cx="7038232" cy="9605528"/>
          </a:xfrm>
          <a:custGeom>
            <a:avLst/>
            <a:gdLst/>
            <a:ahLst/>
            <a:cxnLst/>
            <a:rect r="r" b="b" t="t" l="l"/>
            <a:pathLst>
              <a:path h="9605528" w="7038232">
                <a:moveTo>
                  <a:pt x="0" y="0"/>
                </a:moveTo>
                <a:lnTo>
                  <a:pt x="7038232" y="0"/>
                </a:lnTo>
                <a:lnTo>
                  <a:pt x="7038232" y="9605528"/>
                </a:lnTo>
                <a:lnTo>
                  <a:pt x="0" y="960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533433"/>
            <a:ext cx="5227041" cy="3154763"/>
            <a:chOff x="0" y="0"/>
            <a:chExt cx="1737573" cy="1048706"/>
          </a:xfrm>
        </p:grpSpPr>
        <p:sp>
          <p:nvSpPr>
            <p:cNvPr name="Freeform 3" id="3"/>
            <p:cNvSpPr/>
            <p:nvPr/>
          </p:nvSpPr>
          <p:spPr>
            <a:xfrm flipH="false" flipV="false" rot="0">
              <a:off x="0" y="0"/>
              <a:ext cx="1737573" cy="1048706"/>
            </a:xfrm>
            <a:custGeom>
              <a:avLst/>
              <a:gdLst/>
              <a:ahLst/>
              <a:cxnLst/>
              <a:rect r="r" b="b" t="t" l="l"/>
              <a:pathLst>
                <a:path h="1048706" w="1737573">
                  <a:moveTo>
                    <a:pt x="0" y="0"/>
                  </a:moveTo>
                  <a:lnTo>
                    <a:pt x="1737573" y="0"/>
                  </a:lnTo>
                  <a:lnTo>
                    <a:pt x="1737573" y="1048706"/>
                  </a:lnTo>
                  <a:lnTo>
                    <a:pt x="0" y="1048706"/>
                  </a:lnTo>
                  <a:close/>
                </a:path>
              </a:pathLst>
            </a:custGeom>
            <a:solidFill>
              <a:srgbClr val="EDEBE6"/>
            </a:solidFill>
          </p:spPr>
        </p:sp>
        <p:sp>
          <p:nvSpPr>
            <p:cNvPr name="TextBox 4" id="4"/>
            <p:cNvSpPr txBox="true"/>
            <p:nvPr/>
          </p:nvSpPr>
          <p:spPr>
            <a:xfrm>
              <a:off x="0" y="-9525"/>
              <a:ext cx="1737573" cy="1058231"/>
            </a:xfrm>
            <a:prstGeom prst="rect">
              <a:avLst/>
            </a:prstGeom>
          </p:spPr>
          <p:txBody>
            <a:bodyPr anchor="ctr" rtlCol="false" tIns="80497" lIns="80497" bIns="80497" rIns="80497"/>
            <a:lstStyle/>
            <a:p>
              <a:pPr algn="ctr">
                <a:lnSpc>
                  <a:spcPts val="2879"/>
                </a:lnSpc>
              </a:pPr>
            </a:p>
          </p:txBody>
        </p:sp>
      </p:grpSp>
      <p:grpSp>
        <p:nvGrpSpPr>
          <p:cNvPr name="Group 5" id="5"/>
          <p:cNvGrpSpPr/>
          <p:nvPr/>
        </p:nvGrpSpPr>
        <p:grpSpPr>
          <a:xfrm rot="0">
            <a:off x="6530480" y="4533433"/>
            <a:ext cx="5227041" cy="3154763"/>
            <a:chOff x="0" y="0"/>
            <a:chExt cx="1737573" cy="1048706"/>
          </a:xfrm>
        </p:grpSpPr>
        <p:sp>
          <p:nvSpPr>
            <p:cNvPr name="Freeform 6" id="6"/>
            <p:cNvSpPr/>
            <p:nvPr/>
          </p:nvSpPr>
          <p:spPr>
            <a:xfrm flipH="false" flipV="false" rot="0">
              <a:off x="0" y="0"/>
              <a:ext cx="1737573" cy="1048706"/>
            </a:xfrm>
            <a:custGeom>
              <a:avLst/>
              <a:gdLst/>
              <a:ahLst/>
              <a:cxnLst/>
              <a:rect r="r" b="b" t="t" l="l"/>
              <a:pathLst>
                <a:path h="1048706" w="1737573">
                  <a:moveTo>
                    <a:pt x="0" y="0"/>
                  </a:moveTo>
                  <a:lnTo>
                    <a:pt x="1737573" y="0"/>
                  </a:lnTo>
                  <a:lnTo>
                    <a:pt x="1737573" y="1048706"/>
                  </a:lnTo>
                  <a:lnTo>
                    <a:pt x="0" y="1048706"/>
                  </a:lnTo>
                  <a:close/>
                </a:path>
              </a:pathLst>
            </a:custGeom>
            <a:solidFill>
              <a:srgbClr val="EDEBE6"/>
            </a:solidFill>
          </p:spPr>
        </p:sp>
        <p:sp>
          <p:nvSpPr>
            <p:cNvPr name="TextBox 7" id="7"/>
            <p:cNvSpPr txBox="true"/>
            <p:nvPr/>
          </p:nvSpPr>
          <p:spPr>
            <a:xfrm>
              <a:off x="0" y="-9525"/>
              <a:ext cx="1737573" cy="1058231"/>
            </a:xfrm>
            <a:prstGeom prst="rect">
              <a:avLst/>
            </a:prstGeom>
          </p:spPr>
          <p:txBody>
            <a:bodyPr anchor="ctr" rtlCol="false" tIns="80497" lIns="80497" bIns="80497" rIns="80497"/>
            <a:lstStyle/>
            <a:p>
              <a:pPr algn="ctr">
                <a:lnSpc>
                  <a:spcPts val="2879"/>
                </a:lnSpc>
              </a:pPr>
            </a:p>
          </p:txBody>
        </p:sp>
      </p:grpSp>
      <p:grpSp>
        <p:nvGrpSpPr>
          <p:cNvPr name="Group 8" id="8"/>
          <p:cNvGrpSpPr/>
          <p:nvPr/>
        </p:nvGrpSpPr>
        <p:grpSpPr>
          <a:xfrm rot="0">
            <a:off x="12033745" y="4533433"/>
            <a:ext cx="5227041" cy="3154763"/>
            <a:chOff x="0" y="0"/>
            <a:chExt cx="1737573" cy="1048706"/>
          </a:xfrm>
        </p:grpSpPr>
        <p:sp>
          <p:nvSpPr>
            <p:cNvPr name="Freeform 9" id="9"/>
            <p:cNvSpPr/>
            <p:nvPr/>
          </p:nvSpPr>
          <p:spPr>
            <a:xfrm flipH="false" flipV="false" rot="0">
              <a:off x="0" y="0"/>
              <a:ext cx="1737573" cy="1048706"/>
            </a:xfrm>
            <a:custGeom>
              <a:avLst/>
              <a:gdLst/>
              <a:ahLst/>
              <a:cxnLst/>
              <a:rect r="r" b="b" t="t" l="l"/>
              <a:pathLst>
                <a:path h="1048706" w="1737573">
                  <a:moveTo>
                    <a:pt x="0" y="0"/>
                  </a:moveTo>
                  <a:lnTo>
                    <a:pt x="1737573" y="0"/>
                  </a:lnTo>
                  <a:lnTo>
                    <a:pt x="1737573" y="1048706"/>
                  </a:lnTo>
                  <a:lnTo>
                    <a:pt x="0" y="1048706"/>
                  </a:lnTo>
                  <a:close/>
                </a:path>
              </a:pathLst>
            </a:custGeom>
            <a:solidFill>
              <a:srgbClr val="EDEBE6"/>
            </a:solidFill>
          </p:spPr>
        </p:sp>
        <p:sp>
          <p:nvSpPr>
            <p:cNvPr name="TextBox 10" id="10"/>
            <p:cNvSpPr txBox="true"/>
            <p:nvPr/>
          </p:nvSpPr>
          <p:spPr>
            <a:xfrm>
              <a:off x="0" y="-9525"/>
              <a:ext cx="1737573" cy="1058231"/>
            </a:xfrm>
            <a:prstGeom prst="rect">
              <a:avLst/>
            </a:prstGeom>
          </p:spPr>
          <p:txBody>
            <a:bodyPr anchor="ctr" rtlCol="false" tIns="80497" lIns="80497" bIns="80497" rIns="80497"/>
            <a:lstStyle/>
            <a:p>
              <a:pPr algn="ctr">
                <a:lnSpc>
                  <a:spcPts val="2879"/>
                </a:lnSpc>
              </a:pPr>
            </a:p>
          </p:txBody>
        </p:sp>
      </p:grpSp>
      <p:sp>
        <p:nvSpPr>
          <p:cNvPr name="Freeform 11" id="11"/>
          <p:cNvSpPr/>
          <p:nvPr/>
        </p:nvSpPr>
        <p:spPr>
          <a:xfrm flipH="false" flipV="false" rot="0">
            <a:off x="13119382" y="3838097"/>
            <a:ext cx="2990169" cy="1821285"/>
          </a:xfrm>
          <a:custGeom>
            <a:avLst/>
            <a:gdLst/>
            <a:ahLst/>
            <a:cxnLst/>
            <a:rect r="r" b="b" t="t" l="l"/>
            <a:pathLst>
              <a:path h="1821285" w="2990169">
                <a:moveTo>
                  <a:pt x="0" y="0"/>
                </a:moveTo>
                <a:lnTo>
                  <a:pt x="2990170" y="0"/>
                </a:lnTo>
                <a:lnTo>
                  <a:pt x="2990170" y="1821285"/>
                </a:lnTo>
                <a:lnTo>
                  <a:pt x="0" y="1821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28700" y="1019175"/>
            <a:ext cx="16230600" cy="1162050"/>
          </a:xfrm>
          <a:prstGeom prst="rect">
            <a:avLst/>
          </a:prstGeom>
        </p:spPr>
        <p:txBody>
          <a:bodyPr anchor="t" rtlCol="false" tIns="0" lIns="0" bIns="0" rIns="0">
            <a:spAutoFit/>
          </a:bodyPr>
          <a:lstStyle/>
          <a:p>
            <a:pPr>
              <a:lnSpc>
                <a:spcPts val="9082"/>
              </a:lnSpc>
            </a:pPr>
            <a:r>
              <a:rPr lang="en-US" sz="7568" spc="-234">
                <a:solidFill>
                  <a:srgbClr val="000000"/>
                </a:solidFill>
                <a:latin typeface="Public Sans Bold"/>
              </a:rPr>
              <a:t>Why Influencer Marketing Matters?</a:t>
            </a:r>
          </a:p>
        </p:txBody>
      </p:sp>
      <p:sp>
        <p:nvSpPr>
          <p:cNvPr name="TextBox 13" id="13"/>
          <p:cNvSpPr txBox="true"/>
          <p:nvPr/>
        </p:nvSpPr>
        <p:spPr>
          <a:xfrm rot="0">
            <a:off x="7006597" y="5858929"/>
            <a:ext cx="4208943" cy="1253490"/>
          </a:xfrm>
          <a:prstGeom prst="rect">
            <a:avLst/>
          </a:prstGeom>
        </p:spPr>
        <p:txBody>
          <a:bodyPr anchor="t" rtlCol="false" tIns="0" lIns="0" bIns="0" rIns="0">
            <a:spAutoFit/>
          </a:bodyPr>
          <a:lstStyle/>
          <a:p>
            <a:pPr algn="ctr">
              <a:lnSpc>
                <a:spcPts val="3359"/>
              </a:lnSpc>
            </a:pPr>
            <a:r>
              <a:rPr lang="en-US" sz="2400" spc="-24">
                <a:solidFill>
                  <a:srgbClr val="000000"/>
                </a:solidFill>
                <a:latin typeface="Public Sans Bold"/>
              </a:rPr>
              <a:t>It taps into niche markets that might be challenging to target otherwise.</a:t>
            </a:r>
          </a:p>
        </p:txBody>
      </p:sp>
      <p:sp>
        <p:nvSpPr>
          <p:cNvPr name="TextBox 14" id="14"/>
          <p:cNvSpPr txBox="true"/>
          <p:nvPr/>
        </p:nvSpPr>
        <p:spPr>
          <a:xfrm rot="0">
            <a:off x="12509995" y="5858929"/>
            <a:ext cx="4208943" cy="1672590"/>
          </a:xfrm>
          <a:prstGeom prst="rect">
            <a:avLst/>
          </a:prstGeom>
        </p:spPr>
        <p:txBody>
          <a:bodyPr anchor="t" rtlCol="false" tIns="0" lIns="0" bIns="0" rIns="0">
            <a:spAutoFit/>
          </a:bodyPr>
          <a:lstStyle/>
          <a:p>
            <a:pPr algn="ctr">
              <a:lnSpc>
                <a:spcPts val="3359"/>
              </a:lnSpc>
            </a:pPr>
            <a:r>
              <a:rPr lang="en-US" sz="2400" spc="-24">
                <a:solidFill>
                  <a:srgbClr val="000000"/>
                </a:solidFill>
                <a:latin typeface="Public Sans Bold"/>
              </a:rPr>
              <a:t>Provides an opportunity for businesses to leverage the trust influencers have built with their followers.</a:t>
            </a:r>
          </a:p>
        </p:txBody>
      </p:sp>
      <p:sp>
        <p:nvSpPr>
          <p:cNvPr name="TextBox 15" id="15"/>
          <p:cNvSpPr txBox="true"/>
          <p:nvPr/>
        </p:nvSpPr>
        <p:spPr>
          <a:xfrm rot="0">
            <a:off x="1537749" y="5649379"/>
            <a:ext cx="4208943" cy="1672590"/>
          </a:xfrm>
          <a:prstGeom prst="rect">
            <a:avLst/>
          </a:prstGeom>
        </p:spPr>
        <p:txBody>
          <a:bodyPr anchor="t" rtlCol="false" tIns="0" lIns="0" bIns="0" rIns="0">
            <a:spAutoFit/>
          </a:bodyPr>
          <a:lstStyle/>
          <a:p>
            <a:pPr algn="ctr">
              <a:lnSpc>
                <a:spcPts val="3359"/>
              </a:lnSpc>
            </a:pPr>
            <a:r>
              <a:rPr lang="en-US" sz="2400" spc="-24">
                <a:solidFill>
                  <a:srgbClr val="000000"/>
                </a:solidFill>
                <a:latin typeface="Public Sans Bold"/>
              </a:rPr>
              <a:t>Unlike traditional advertising, influencer marketing feels more genuine and relatable.</a:t>
            </a:r>
          </a:p>
        </p:txBody>
      </p:sp>
      <p:sp>
        <p:nvSpPr>
          <p:cNvPr name="Freeform 16" id="16"/>
          <p:cNvSpPr/>
          <p:nvPr/>
        </p:nvSpPr>
        <p:spPr>
          <a:xfrm flipH="false" flipV="false" rot="0">
            <a:off x="2922656" y="3959838"/>
            <a:ext cx="1439129" cy="1487822"/>
          </a:xfrm>
          <a:custGeom>
            <a:avLst/>
            <a:gdLst/>
            <a:ahLst/>
            <a:cxnLst/>
            <a:rect r="r" b="b" t="t" l="l"/>
            <a:pathLst>
              <a:path h="1487822" w="1439129">
                <a:moveTo>
                  <a:pt x="0" y="0"/>
                </a:moveTo>
                <a:lnTo>
                  <a:pt x="1439129" y="0"/>
                </a:lnTo>
                <a:lnTo>
                  <a:pt x="1439129" y="1487822"/>
                </a:lnTo>
                <a:lnTo>
                  <a:pt x="0" y="1487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8177339" y="3541139"/>
            <a:ext cx="1934808" cy="1984589"/>
          </a:xfrm>
          <a:custGeom>
            <a:avLst/>
            <a:gdLst/>
            <a:ahLst/>
            <a:cxnLst/>
            <a:rect r="r" b="b" t="t" l="l"/>
            <a:pathLst>
              <a:path h="1984589" w="1934808">
                <a:moveTo>
                  <a:pt x="0" y="0"/>
                </a:moveTo>
                <a:lnTo>
                  <a:pt x="1934808" y="0"/>
                </a:lnTo>
                <a:lnTo>
                  <a:pt x="1934808" y="1984588"/>
                </a:lnTo>
                <a:lnTo>
                  <a:pt x="0" y="19845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748836"/>
            <a:ext cx="7858629" cy="2028634"/>
            <a:chOff x="0" y="0"/>
            <a:chExt cx="2069762" cy="534290"/>
          </a:xfrm>
        </p:grpSpPr>
        <p:sp>
          <p:nvSpPr>
            <p:cNvPr name="Freeform 3" id="3"/>
            <p:cNvSpPr/>
            <p:nvPr/>
          </p:nvSpPr>
          <p:spPr>
            <a:xfrm flipH="false" flipV="false" rot="0">
              <a:off x="0" y="0"/>
              <a:ext cx="2069762" cy="534290"/>
            </a:xfrm>
            <a:custGeom>
              <a:avLst/>
              <a:gdLst/>
              <a:ahLst/>
              <a:cxnLst/>
              <a:rect r="r" b="b" t="t" l="l"/>
              <a:pathLst>
                <a:path h="534290" w="2069762">
                  <a:moveTo>
                    <a:pt x="0" y="0"/>
                  </a:moveTo>
                  <a:lnTo>
                    <a:pt x="2069762" y="0"/>
                  </a:lnTo>
                  <a:lnTo>
                    <a:pt x="2069762" y="534290"/>
                  </a:lnTo>
                  <a:lnTo>
                    <a:pt x="0" y="534290"/>
                  </a:lnTo>
                  <a:close/>
                </a:path>
              </a:pathLst>
            </a:custGeom>
            <a:solidFill>
              <a:srgbClr val="EDEBE6"/>
            </a:solidFill>
          </p:spPr>
        </p:sp>
        <p:sp>
          <p:nvSpPr>
            <p:cNvPr name="TextBox 4" id="4"/>
            <p:cNvSpPr txBox="true"/>
            <p:nvPr/>
          </p:nvSpPr>
          <p:spPr>
            <a:xfrm>
              <a:off x="0" y="-9525"/>
              <a:ext cx="2069762" cy="543815"/>
            </a:xfrm>
            <a:prstGeom prst="rect">
              <a:avLst/>
            </a:prstGeom>
          </p:spPr>
          <p:txBody>
            <a:bodyPr anchor="ctr" rtlCol="false" tIns="101600" lIns="101600" bIns="101600" rIns="101600"/>
            <a:lstStyle/>
            <a:p>
              <a:pPr algn="just">
                <a:lnSpc>
                  <a:spcPts val="2879"/>
                </a:lnSpc>
              </a:pPr>
              <a:r>
                <a:rPr lang="en-US" sz="2400" spc="-24">
                  <a:solidFill>
                    <a:srgbClr val="000000"/>
                  </a:solidFill>
                  <a:latin typeface="Public Sans"/>
                </a:rPr>
                <a:t>Processor: Quad-core or better CPU by AMD or Intel </a:t>
              </a:r>
            </a:p>
            <a:p>
              <a:pPr algn="just">
                <a:lnSpc>
                  <a:spcPts val="2879"/>
                </a:lnSpc>
              </a:pPr>
              <a:r>
                <a:rPr lang="en-US" sz="2400" spc="-24">
                  <a:solidFill>
                    <a:srgbClr val="000000"/>
                  </a:solidFill>
                  <a:latin typeface="Public Sans"/>
                </a:rPr>
                <a:t>RAM: 4 GB RAM or more </a:t>
              </a:r>
            </a:p>
            <a:p>
              <a:pPr algn="just">
                <a:lnSpc>
                  <a:spcPts val="2879"/>
                </a:lnSpc>
              </a:pPr>
              <a:r>
                <a:rPr lang="en-US" sz="2400" spc="-24">
                  <a:solidFill>
                    <a:srgbClr val="000000"/>
                  </a:solidFill>
                  <a:latin typeface="Public Sans"/>
                </a:rPr>
                <a:t>Storage: 256 GB or higher </a:t>
              </a:r>
            </a:p>
            <a:p>
              <a:pPr algn="just">
                <a:lnSpc>
                  <a:spcPts val="2879"/>
                </a:lnSpc>
              </a:pPr>
              <a:r>
                <a:rPr lang="en-US" sz="2400" spc="-24">
                  <a:solidFill>
                    <a:srgbClr val="000000"/>
                  </a:solidFill>
                  <a:latin typeface="Public Sans"/>
                </a:rPr>
                <a:t>Other: An active internet connection</a:t>
              </a:r>
            </a:p>
          </p:txBody>
        </p:sp>
      </p:grpSp>
      <p:grpSp>
        <p:nvGrpSpPr>
          <p:cNvPr name="Group 5" id="5"/>
          <p:cNvGrpSpPr/>
          <p:nvPr/>
        </p:nvGrpSpPr>
        <p:grpSpPr>
          <a:xfrm rot="0">
            <a:off x="1028700" y="7718399"/>
            <a:ext cx="8002232" cy="2026862"/>
            <a:chOff x="0" y="0"/>
            <a:chExt cx="2107584" cy="533824"/>
          </a:xfrm>
        </p:grpSpPr>
        <p:sp>
          <p:nvSpPr>
            <p:cNvPr name="Freeform 6" id="6"/>
            <p:cNvSpPr/>
            <p:nvPr/>
          </p:nvSpPr>
          <p:spPr>
            <a:xfrm flipH="false" flipV="false" rot="0">
              <a:off x="0" y="0"/>
              <a:ext cx="2107584" cy="533824"/>
            </a:xfrm>
            <a:custGeom>
              <a:avLst/>
              <a:gdLst/>
              <a:ahLst/>
              <a:cxnLst/>
              <a:rect r="r" b="b" t="t" l="l"/>
              <a:pathLst>
                <a:path h="533824" w="2107584">
                  <a:moveTo>
                    <a:pt x="0" y="0"/>
                  </a:moveTo>
                  <a:lnTo>
                    <a:pt x="2107584" y="0"/>
                  </a:lnTo>
                  <a:lnTo>
                    <a:pt x="2107584" y="533824"/>
                  </a:lnTo>
                  <a:lnTo>
                    <a:pt x="0" y="533824"/>
                  </a:lnTo>
                  <a:close/>
                </a:path>
              </a:pathLst>
            </a:custGeom>
            <a:solidFill>
              <a:srgbClr val="EDEBE6"/>
            </a:solidFill>
          </p:spPr>
        </p:sp>
        <p:sp>
          <p:nvSpPr>
            <p:cNvPr name="TextBox 7" id="7"/>
            <p:cNvSpPr txBox="true"/>
            <p:nvPr/>
          </p:nvSpPr>
          <p:spPr>
            <a:xfrm>
              <a:off x="0" y="-57150"/>
              <a:ext cx="2107584" cy="590974"/>
            </a:xfrm>
            <a:prstGeom prst="rect">
              <a:avLst/>
            </a:prstGeom>
          </p:spPr>
          <p:txBody>
            <a:bodyPr anchor="ctr" rtlCol="false" tIns="101600" lIns="101600" bIns="101600" rIns="101600"/>
            <a:lstStyle/>
            <a:p>
              <a:pPr>
                <a:lnSpc>
                  <a:spcPts val="3359"/>
                </a:lnSpc>
              </a:pPr>
              <a:r>
                <a:rPr lang="en-US" sz="2400" spc="-24">
                  <a:solidFill>
                    <a:srgbClr val="000000"/>
                  </a:solidFill>
                  <a:latin typeface="Public Sans"/>
                </a:rPr>
                <a:t>Operating System: Windows 8 or newer, Linux all major distributions, macOS Sierra or newer </a:t>
              </a:r>
            </a:p>
            <a:p>
              <a:pPr>
                <a:lnSpc>
                  <a:spcPts val="3359"/>
                </a:lnSpc>
              </a:pPr>
              <a:r>
                <a:rPr lang="en-US" sz="2400" spc="-24">
                  <a:solidFill>
                    <a:srgbClr val="000000"/>
                  </a:solidFill>
                  <a:latin typeface="Public Sans"/>
                </a:rPr>
                <a:t>Web Browser: Any modern browsers</a:t>
              </a:r>
            </a:p>
          </p:txBody>
        </p:sp>
      </p:grpSp>
      <p:sp>
        <p:nvSpPr>
          <p:cNvPr name="TextBox 8" id="8"/>
          <p:cNvSpPr txBox="true"/>
          <p:nvPr/>
        </p:nvSpPr>
        <p:spPr>
          <a:xfrm rot="0">
            <a:off x="1028700" y="528833"/>
            <a:ext cx="11275446" cy="990209"/>
          </a:xfrm>
          <a:prstGeom prst="rect">
            <a:avLst/>
          </a:prstGeom>
        </p:spPr>
        <p:txBody>
          <a:bodyPr anchor="t" rtlCol="false" tIns="0" lIns="0" bIns="0" rIns="0">
            <a:spAutoFit/>
          </a:bodyPr>
          <a:lstStyle/>
          <a:p>
            <a:pPr>
              <a:lnSpc>
                <a:spcPts val="7762"/>
              </a:lnSpc>
            </a:pPr>
            <a:r>
              <a:rPr lang="en-US" sz="6468" spc="-200">
                <a:solidFill>
                  <a:srgbClr val="000000"/>
                </a:solidFill>
                <a:latin typeface="Public Sans Bold"/>
              </a:rPr>
              <a:t>HARDWARE REQUIREMENTS</a:t>
            </a:r>
          </a:p>
        </p:txBody>
      </p:sp>
      <p:sp>
        <p:nvSpPr>
          <p:cNvPr name="TextBox 9" id="9"/>
          <p:cNvSpPr txBox="true"/>
          <p:nvPr/>
        </p:nvSpPr>
        <p:spPr>
          <a:xfrm rot="0">
            <a:off x="1028700" y="5315633"/>
            <a:ext cx="11275446" cy="990209"/>
          </a:xfrm>
          <a:prstGeom prst="rect">
            <a:avLst/>
          </a:prstGeom>
        </p:spPr>
        <p:txBody>
          <a:bodyPr anchor="t" rtlCol="false" tIns="0" lIns="0" bIns="0" rIns="0">
            <a:spAutoFit/>
          </a:bodyPr>
          <a:lstStyle/>
          <a:p>
            <a:pPr>
              <a:lnSpc>
                <a:spcPts val="7762"/>
              </a:lnSpc>
            </a:pPr>
            <a:r>
              <a:rPr lang="en-US" sz="6468" spc="-200">
                <a:solidFill>
                  <a:srgbClr val="000000"/>
                </a:solidFill>
                <a:latin typeface="Public Sans Bold"/>
              </a:rPr>
              <a:t>SOFTWARE REQUIREMENTS</a:t>
            </a:r>
          </a:p>
        </p:txBody>
      </p:sp>
      <p:sp>
        <p:nvSpPr>
          <p:cNvPr name="TextBox 10" id="10"/>
          <p:cNvSpPr txBox="true"/>
          <p:nvPr/>
        </p:nvSpPr>
        <p:spPr>
          <a:xfrm rot="0">
            <a:off x="1028700" y="1699636"/>
            <a:ext cx="16230600" cy="788670"/>
          </a:xfrm>
          <a:prstGeom prst="rect">
            <a:avLst/>
          </a:prstGeom>
        </p:spPr>
        <p:txBody>
          <a:bodyPr anchor="t" rtlCol="false" tIns="0" lIns="0" bIns="0" rIns="0">
            <a:spAutoFit/>
          </a:bodyPr>
          <a:lstStyle/>
          <a:p>
            <a:pPr>
              <a:lnSpc>
                <a:spcPts val="3120"/>
              </a:lnSpc>
            </a:pPr>
            <a:r>
              <a:rPr lang="en-US" sz="2400" spc="-24">
                <a:solidFill>
                  <a:srgbClr val="000000"/>
                </a:solidFill>
                <a:latin typeface="Public Sans"/>
              </a:rPr>
              <a:t>The online website requires minimal hardware requirements. The following configuration is required for a PC to use the web app without any performance issues:</a:t>
            </a:r>
          </a:p>
        </p:txBody>
      </p:sp>
      <p:sp>
        <p:nvSpPr>
          <p:cNvPr name="TextBox 11" id="11"/>
          <p:cNvSpPr txBox="true"/>
          <p:nvPr/>
        </p:nvSpPr>
        <p:spPr>
          <a:xfrm rot="0">
            <a:off x="1028700" y="6524917"/>
            <a:ext cx="16230600" cy="788670"/>
          </a:xfrm>
          <a:prstGeom prst="rect">
            <a:avLst/>
          </a:prstGeom>
        </p:spPr>
        <p:txBody>
          <a:bodyPr anchor="t" rtlCol="false" tIns="0" lIns="0" bIns="0" rIns="0">
            <a:spAutoFit/>
          </a:bodyPr>
          <a:lstStyle/>
          <a:p>
            <a:pPr>
              <a:lnSpc>
                <a:spcPts val="3120"/>
              </a:lnSpc>
            </a:pPr>
            <a:r>
              <a:rPr lang="en-US" sz="2400" spc="-24">
                <a:solidFill>
                  <a:srgbClr val="000000"/>
                </a:solidFill>
                <a:latin typeface="Public Sans"/>
              </a:rPr>
              <a:t>This section lists the requirements that are needed to run the system efficiently. The operating system needed for the system to run effectively and the interface to run the application are as follows: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422582" y="3870852"/>
            <a:ext cx="10665474" cy="1161951"/>
          </a:xfrm>
          <a:prstGeom prst="rect">
            <a:avLst/>
          </a:prstGeom>
        </p:spPr>
        <p:txBody>
          <a:bodyPr anchor="t" rtlCol="false" tIns="0" lIns="0" bIns="0" rIns="0">
            <a:spAutoFit/>
          </a:bodyPr>
          <a:lstStyle/>
          <a:p>
            <a:pPr algn="ctr">
              <a:lnSpc>
                <a:spcPts val="9083"/>
              </a:lnSpc>
            </a:pPr>
            <a:r>
              <a:rPr lang="en-US" sz="7569" spc="-234">
                <a:solidFill>
                  <a:srgbClr val="000000"/>
                </a:solidFill>
                <a:latin typeface="Public Sans Bold"/>
              </a:rPr>
              <a:t>System Design</a:t>
            </a:r>
          </a:p>
        </p:txBody>
      </p:sp>
      <p:sp>
        <p:nvSpPr>
          <p:cNvPr name="Freeform 3" id="3"/>
          <p:cNvSpPr/>
          <p:nvPr/>
        </p:nvSpPr>
        <p:spPr>
          <a:xfrm flipH="false" flipV="false" rot="-916352">
            <a:off x="10090969" y="4346820"/>
            <a:ext cx="9532111" cy="6100551"/>
          </a:xfrm>
          <a:custGeom>
            <a:avLst/>
            <a:gdLst/>
            <a:ahLst/>
            <a:cxnLst/>
            <a:rect r="r" b="b" t="t" l="l"/>
            <a:pathLst>
              <a:path h="6100551" w="9532111">
                <a:moveTo>
                  <a:pt x="0" y="0"/>
                </a:moveTo>
                <a:lnTo>
                  <a:pt x="9532111" y="0"/>
                </a:lnTo>
                <a:lnTo>
                  <a:pt x="9532111" y="6100551"/>
                </a:lnTo>
                <a:lnTo>
                  <a:pt x="0" y="6100551"/>
                </a:lnTo>
                <a:lnTo>
                  <a:pt x="0" y="0"/>
                </a:lnTo>
                <a:close/>
              </a:path>
            </a:pathLst>
          </a:custGeom>
          <a:blipFill>
            <a:blip r:embed="rId2">
              <a:alphaModFix amt="54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422582" y="4937552"/>
            <a:ext cx="7068013" cy="1810954"/>
          </a:xfrm>
          <a:prstGeom prst="rect">
            <a:avLst/>
          </a:prstGeom>
        </p:spPr>
        <p:txBody>
          <a:bodyPr anchor="t" rtlCol="false" tIns="0" lIns="0" bIns="0" rIns="0">
            <a:spAutoFit/>
          </a:bodyPr>
          <a:lstStyle/>
          <a:p>
            <a:pPr marL="1122679" indent="-561340" lvl="1">
              <a:lnSpc>
                <a:spcPts val="7279"/>
              </a:lnSpc>
              <a:buFont typeface="Arial"/>
              <a:buChar char="•"/>
            </a:pPr>
            <a:r>
              <a:rPr lang="en-US" sz="5199">
                <a:solidFill>
                  <a:srgbClr val="000000"/>
                </a:solidFill>
                <a:latin typeface="Canva Sans Bold"/>
              </a:rPr>
              <a:t>Flowchart</a:t>
            </a:r>
          </a:p>
          <a:p>
            <a:pPr algn="ctr" marL="1122679" indent="-561340" lvl="1">
              <a:lnSpc>
                <a:spcPts val="7279"/>
              </a:lnSpc>
              <a:buFont typeface="Arial"/>
              <a:buChar char="•"/>
            </a:pPr>
            <a:r>
              <a:rPr lang="en-US" sz="5199">
                <a:solidFill>
                  <a:srgbClr val="000000"/>
                </a:solidFill>
                <a:latin typeface="Canva Sans Bold"/>
              </a:rPr>
              <a:t>Data flow Diagram</a:t>
            </a:r>
          </a:p>
        </p:txBody>
      </p:sp>
      <p:sp>
        <p:nvSpPr>
          <p:cNvPr name="Freeform 5" id="5"/>
          <p:cNvSpPr/>
          <p:nvPr/>
        </p:nvSpPr>
        <p:spPr>
          <a:xfrm flipH="true" flipV="false" rot="510325">
            <a:off x="-415311" y="-1357590"/>
            <a:ext cx="6246941" cy="7686393"/>
          </a:xfrm>
          <a:custGeom>
            <a:avLst/>
            <a:gdLst/>
            <a:ahLst/>
            <a:cxnLst/>
            <a:rect r="r" b="b" t="t" l="l"/>
            <a:pathLst>
              <a:path h="7686393" w="6246941">
                <a:moveTo>
                  <a:pt x="6246941" y="0"/>
                </a:moveTo>
                <a:lnTo>
                  <a:pt x="0" y="0"/>
                </a:lnTo>
                <a:lnTo>
                  <a:pt x="0" y="7686393"/>
                </a:lnTo>
                <a:lnTo>
                  <a:pt x="6246941" y="7686393"/>
                </a:lnTo>
                <a:lnTo>
                  <a:pt x="6246941" y="0"/>
                </a:lnTo>
                <a:close/>
              </a:path>
            </a:pathLst>
          </a:custGeom>
          <a:blipFill>
            <a:blip r:embed="rId4">
              <a:alphaModFix amt="54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BE6"/>
        </a:solidFill>
      </p:bgPr>
    </p:bg>
    <p:spTree>
      <p:nvGrpSpPr>
        <p:cNvPr id="1" name=""/>
        <p:cNvGrpSpPr/>
        <p:nvPr/>
      </p:nvGrpSpPr>
      <p:grpSpPr>
        <a:xfrm>
          <a:off x="0" y="0"/>
          <a:ext cx="0" cy="0"/>
          <a:chOff x="0" y="0"/>
          <a:chExt cx="0" cy="0"/>
        </a:xfrm>
      </p:grpSpPr>
      <p:sp>
        <p:nvSpPr>
          <p:cNvPr name="Freeform 2" id="2"/>
          <p:cNvSpPr/>
          <p:nvPr/>
        </p:nvSpPr>
        <p:spPr>
          <a:xfrm flipH="false" flipV="false" rot="0">
            <a:off x="6966054" y="1274864"/>
            <a:ext cx="9982302" cy="8330252"/>
          </a:xfrm>
          <a:custGeom>
            <a:avLst/>
            <a:gdLst/>
            <a:ahLst/>
            <a:cxnLst/>
            <a:rect r="r" b="b" t="t" l="l"/>
            <a:pathLst>
              <a:path h="8330252" w="9982302">
                <a:moveTo>
                  <a:pt x="0" y="0"/>
                </a:moveTo>
                <a:lnTo>
                  <a:pt x="9982302" y="0"/>
                </a:lnTo>
                <a:lnTo>
                  <a:pt x="9982302" y="8330252"/>
                </a:lnTo>
                <a:lnTo>
                  <a:pt x="0" y="8330252"/>
                </a:lnTo>
                <a:lnTo>
                  <a:pt x="0" y="0"/>
                </a:lnTo>
                <a:close/>
              </a:path>
            </a:pathLst>
          </a:custGeom>
          <a:blipFill>
            <a:blip r:embed="rId2"/>
            <a:stretch>
              <a:fillRect l="-26" t="0" r="-415" b="0"/>
            </a:stretch>
          </a:blipFill>
        </p:spPr>
      </p:sp>
      <p:sp>
        <p:nvSpPr>
          <p:cNvPr name="Freeform 3" id="3"/>
          <p:cNvSpPr/>
          <p:nvPr/>
        </p:nvSpPr>
        <p:spPr>
          <a:xfrm flipH="false" flipV="false" rot="5091570">
            <a:off x="-3447625" y="-1244256"/>
            <a:ext cx="8330877" cy="9219281"/>
          </a:xfrm>
          <a:custGeom>
            <a:avLst/>
            <a:gdLst/>
            <a:ahLst/>
            <a:cxnLst/>
            <a:rect r="r" b="b" t="t" l="l"/>
            <a:pathLst>
              <a:path h="9219281" w="8330877">
                <a:moveTo>
                  <a:pt x="0" y="0"/>
                </a:moveTo>
                <a:lnTo>
                  <a:pt x="8330877" y="0"/>
                </a:lnTo>
                <a:lnTo>
                  <a:pt x="8330877" y="9219280"/>
                </a:lnTo>
                <a:lnTo>
                  <a:pt x="0" y="92192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986669" y="4652344"/>
            <a:ext cx="3327962" cy="887062"/>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FlowChart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DAGBz0ryRWQ</dc:identifier>
  <dcterms:modified xsi:type="dcterms:W3CDTF">2011-08-01T06:04:30Z</dcterms:modified>
  <cp:revision>1</cp:revision>
  <dc:title>Social Media Policy Presentation</dc:title>
</cp:coreProperties>
</file>