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4" r:id="rId4"/>
    <p:sldId id="259" r:id="rId5"/>
    <p:sldId id="265" r:id="rId6"/>
    <p:sldId id="268" r:id="rId7"/>
    <p:sldId id="260" r:id="rId8"/>
    <p:sldId id="266" r:id="rId9"/>
    <p:sldId id="261" r:id="rId10"/>
    <p:sldId id="267" r:id="rId11"/>
    <p:sldId id="269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84" autoAdjust="0"/>
  </p:normalViewPr>
  <p:slideViewPr>
    <p:cSldViewPr snapToGrid="0" snapToObjects="1">
      <p:cViewPr varScale="1">
        <p:scale>
          <a:sx n="97" d="100"/>
          <a:sy n="97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1544-D0D1-5B41-A16A-F722EC0150C2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3194-167F-AC44-900D-A8D8766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virus injects genetic material (RNA or DNA) into the host.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can be incorporated into the host to silently replicate, but we are not </a:t>
            </a:r>
            <a:r>
              <a:rPr lang="en-US" dirty="0" err="1" smtClean="0"/>
              <a:t>modelling</a:t>
            </a:r>
            <a:r>
              <a:rPr lang="en-US" dirty="0" smtClean="0"/>
              <a:t>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genetic material is used to take over the host’s replication machinery and create viral genetic material and proteins.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These are assembled into viruses and the cell is lysed to release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ges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/>
          <a:stretch/>
        </p:blipFill>
        <p:spPr>
          <a:xfrm>
            <a:off x="0" y="0"/>
            <a:ext cx="9144000" cy="6877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4" y="4445239"/>
            <a:ext cx="7772400" cy="1599853"/>
          </a:xfrm>
          <a:solidFill>
            <a:schemeClr val="tx2">
              <a:alpha val="22000"/>
            </a:schemeClr>
          </a:solidFill>
        </p:spPr>
        <p:txBody>
          <a:bodyPr/>
          <a:lstStyle/>
          <a:p>
            <a:r>
              <a:rPr lang="en-US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Simulating Virus and Host Coevolution</a:t>
            </a:r>
            <a:endParaRPr lang="en-US" dirty="0">
              <a:ln w="1016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5405" y="6187891"/>
            <a:ext cx="5419214" cy="472584"/>
          </a:xfrm>
          <a:solidFill>
            <a:schemeClr val="tx2">
              <a:alpha val="37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Laura </a:t>
            </a:r>
            <a:r>
              <a:rPr lang="en-US" sz="2000" dirty="0" err="1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Colbran</a:t>
            </a:r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, Samuel Greaves, Liz Shank</a:t>
            </a:r>
            <a:endParaRPr lang="en-US" sz="2000" dirty="0">
              <a:ln w="3175" cmpd="sng">
                <a:solidFill>
                  <a:srgbClr val="000000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36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Representation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Genome</a:t>
            </a:r>
          </a:p>
          <a:p>
            <a:pPr lvl="2">
              <a:spcBef>
                <a:spcPts val="0"/>
              </a:spcBef>
            </a:pPr>
            <a:r>
              <a:rPr lang="en-US" sz="1600" dirty="0" smtClean="0"/>
              <a:t>Virus</a:t>
            </a:r>
          </a:p>
          <a:p>
            <a:pPr lvl="2">
              <a:spcBef>
                <a:spcPts val="0"/>
              </a:spcBef>
            </a:pPr>
            <a:endParaRPr lang="en-US" sz="1600" dirty="0"/>
          </a:p>
          <a:p>
            <a:pPr lvl="2">
              <a:spcBef>
                <a:spcPts val="0"/>
              </a:spcBef>
            </a:pPr>
            <a:endParaRPr lang="en-US" sz="1600" dirty="0" smtClean="0"/>
          </a:p>
          <a:p>
            <a:pPr lvl="2">
              <a:spcBef>
                <a:spcPts val="0"/>
              </a:spcBef>
            </a:pPr>
            <a:r>
              <a:rPr lang="en-US" sz="1600" dirty="0" smtClean="0"/>
              <a:t>Bacteria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33664"/>
              </p:ext>
            </p:extLst>
          </p:nvPr>
        </p:nvGraphicFramePr>
        <p:xfrm>
          <a:off x="1668776" y="3256280"/>
          <a:ext cx="4218944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09472"/>
                <a:gridCol w="527368"/>
                <a:gridCol w="527368"/>
                <a:gridCol w="527368"/>
                <a:gridCol w="527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1938" y="3256280"/>
            <a:ext cx="20193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Virulence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6959"/>
              </p:ext>
            </p:extLst>
          </p:nvPr>
        </p:nvGraphicFramePr>
        <p:xfrm>
          <a:off x="1668776" y="4022164"/>
          <a:ext cx="6328417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68834"/>
                <a:gridCol w="1680210"/>
                <a:gridCol w="336369"/>
                <a:gridCol w="336369"/>
                <a:gridCol w="336369"/>
                <a:gridCol w="336369"/>
                <a:gridCol w="336369"/>
                <a:gridCol w="336369"/>
                <a:gridCol w="336369"/>
                <a:gridCol w="22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Mutator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53700" y="4022164"/>
            <a:ext cx="149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Resistance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7980" y="4020968"/>
            <a:ext cx="12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Viability 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7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crossover (both reproduce asexually in nature)</a:t>
            </a:r>
          </a:p>
          <a:p>
            <a:r>
              <a:rPr lang="en-US" dirty="0" smtClean="0"/>
              <a:t>Mutation rate?</a:t>
            </a:r>
          </a:p>
          <a:p>
            <a:r>
              <a:rPr lang="en-US" dirty="0" smtClean="0"/>
              <a:t>Fitness functions?</a:t>
            </a:r>
          </a:p>
          <a:p>
            <a:r>
              <a:rPr lang="en-US" dirty="0" smtClean="0"/>
              <a:t>Selection?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5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interesting results?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" r="62"/>
          <a:stretch/>
        </p:blipFill>
        <p:spPr>
          <a:xfrm>
            <a:off x="685800" y="2681185"/>
            <a:ext cx="4870690" cy="3657600"/>
          </a:xfrm>
        </p:spPr>
      </p:pic>
    </p:spTree>
    <p:extLst>
      <p:ext uri="{BB962C8B-B14F-4D97-AF65-F5344CB8AC3E}">
        <p14:creationId xmlns:p14="http://schemas.microsoft.com/office/powerpoint/2010/main" val="208332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still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Background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923" r="1923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3016250"/>
            <a:ext cx="3657600" cy="2851150"/>
          </a:xfrm>
        </p:spPr>
        <p:txBody>
          <a:bodyPr/>
          <a:lstStyle/>
          <a:p>
            <a:r>
              <a:rPr lang="en-US" dirty="0" smtClean="0"/>
              <a:t>Bacteria- single cells, have a genome</a:t>
            </a:r>
          </a:p>
          <a:p>
            <a:r>
              <a:rPr lang="en-US" dirty="0" smtClean="0"/>
              <a:t>Bacteriophages- type of virus that is a bacteria specialist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Viruses actually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482" y="1890334"/>
            <a:ext cx="5655474" cy="4758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195" y="4340250"/>
            <a:ext cx="6570981" cy="23083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3101" y="5767238"/>
            <a:ext cx="224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Replication in host genome. We’re ignoring this.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5336" y="3596003"/>
            <a:ext cx="10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9521" y="2119179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7152" y="23038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Gene-for-Gene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09800"/>
            <a:ext cx="5029200" cy="3657600"/>
          </a:xfrm>
        </p:spPr>
        <p:txBody>
          <a:bodyPr/>
          <a:lstStyle/>
          <a:p>
            <a:r>
              <a:rPr lang="en-US" dirty="0" smtClean="0"/>
              <a:t>Viruses have genes that make proteins that help them do their thing.</a:t>
            </a:r>
          </a:p>
          <a:p>
            <a:r>
              <a:rPr lang="en-US" dirty="0" smtClean="0"/>
              <a:t>Bacteria evolve resistance genes to recognize and destroy specific viral proteins. </a:t>
            </a:r>
          </a:p>
          <a:p>
            <a:r>
              <a:rPr lang="en-US" dirty="0" smtClean="0"/>
              <a:t>It’s an arms race!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266" r="33399"/>
          <a:stretch/>
        </p:blipFill>
        <p:spPr>
          <a:xfrm>
            <a:off x="5572126" y="1977184"/>
            <a:ext cx="3143250" cy="42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768"/>
            <a:ext cx="4575091" cy="54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bacteria can resist this virus, because it has a resistance gene for every protein.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552098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has a protein the bacteria doesn’t recognize.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3554" y="462744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0100100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05" y="4438876"/>
            <a:ext cx="802952" cy="872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Allele Interaction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597483"/>
            <a:ext cx="5449725" cy="54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 smtClean="0"/>
              <a:t>The bacteria can resist this virus, because it can detect the difference between itself and the viral genome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013" y="4539285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matches the host recognition sequence perfectly.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3554" y="46274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0100011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83" y="4449404"/>
            <a:ext cx="802952" cy="8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58414"/>
            <a:ext cx="8047399" cy="4826994"/>
          </a:xfrm>
        </p:spPr>
        <p:txBody>
          <a:bodyPr>
            <a:normAutofit/>
          </a:bodyPr>
          <a:lstStyle/>
          <a:p>
            <a:r>
              <a:rPr lang="en-US" dirty="0" smtClean="0"/>
              <a:t>Replicating and </a:t>
            </a:r>
            <a:r>
              <a:rPr lang="en-US" dirty="0"/>
              <a:t>i</a:t>
            </a:r>
            <a:r>
              <a:rPr lang="en-US" dirty="0" smtClean="0"/>
              <a:t>mproving on this 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a GA to simulate evolution of mutation rates in hosts</a:t>
            </a:r>
          </a:p>
          <a:p>
            <a:r>
              <a:rPr lang="en-US" dirty="0" smtClean="0"/>
              <a:t>Explored further and confirmed using wet lab methods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6080" y="4386501"/>
            <a:ext cx="46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977399"/>
            <a:ext cx="9144000" cy="877214"/>
          </a:xfrm>
          <a:prstGeom prst="rect">
            <a:avLst/>
          </a:prstGeom>
          <a:blipFill dpi="0" rotWithShape="1">
            <a:blip r:embed="rId2">
              <a:alphaModFix amt="81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472556"/>
            <a:ext cx="9144000" cy="1519949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noFill/>
          </a:ln>
          <a:effectLst>
            <a:outerShdw blurRad="38100" dir="5400000" algn="br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they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7" y="2042669"/>
            <a:ext cx="8076676" cy="3824731"/>
          </a:xfrm>
        </p:spPr>
        <p:txBody>
          <a:bodyPr/>
          <a:lstStyle/>
          <a:p>
            <a:r>
              <a:rPr lang="en-US" dirty="0" smtClean="0"/>
              <a:t>Coevolution with viruses drives relatively high mutation rates in bacteria</a:t>
            </a:r>
          </a:p>
          <a:p>
            <a:endParaRPr lang="en-US" dirty="0"/>
          </a:p>
        </p:txBody>
      </p:sp>
      <p:pic>
        <p:nvPicPr>
          <p:cNvPr id="4" name="Picture 3" descr="Screen Shot 2015-06-04 at 2.1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18" y="2704438"/>
            <a:ext cx="4953873" cy="36212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9937" y="2922308"/>
            <a:ext cx="3259988" cy="382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Mutator</a:t>
            </a:r>
            <a:r>
              <a:rPr lang="en-US" dirty="0" smtClean="0"/>
              <a:t>- gene that increases mutation rate</a:t>
            </a:r>
          </a:p>
          <a:p>
            <a:r>
              <a:rPr lang="en-US" dirty="0" smtClean="0"/>
              <a:t>Specific host genotype frequencies fluctuate in response to viruses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1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 coevolution GA using the Gene-for-gene interaction model</a:t>
            </a:r>
            <a:endParaRPr lang="en-US" dirty="0"/>
          </a:p>
        </p:txBody>
      </p:sp>
      <p:pic>
        <p:nvPicPr>
          <p:cNvPr id="9" name="Picture 8" descr="Screen Shot 2015-06-04 at 2.2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7" y="3270012"/>
            <a:ext cx="7104686" cy="32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01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291</TotalTime>
  <Words>371</Words>
  <Application>Microsoft Macintosh PowerPoint</Application>
  <PresentationFormat>On-screen Show (4:3)</PresentationFormat>
  <Paragraphs>78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Folio</vt:lpstr>
      <vt:lpstr>Simulating Virus and Host Coevolution</vt:lpstr>
      <vt:lpstr>Biology Background</vt:lpstr>
      <vt:lpstr>How do Viruses actually work?</vt:lpstr>
      <vt:lpstr>Gene-for-Gene Interaction</vt:lpstr>
      <vt:lpstr>For example….</vt:lpstr>
      <vt:lpstr>Matching Allele Interaction</vt:lpstr>
      <vt:lpstr>What are we doing?</vt:lpstr>
      <vt:lpstr>What did they find?</vt:lpstr>
      <vt:lpstr>What have we done?</vt:lpstr>
      <vt:lpstr>How does it work?</vt:lpstr>
      <vt:lpstr>How does it work?</vt:lpstr>
      <vt:lpstr>Any interesting results?</vt:lpstr>
      <vt:lpstr>What do we still need to do?</vt:lpstr>
    </vt:vector>
  </TitlesOfParts>
  <Company>Carleton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Virus and Host Coevolution</dc:title>
  <dc:creator>Laura Colbran</dc:creator>
  <cp:lastModifiedBy>Laura Colbran</cp:lastModifiedBy>
  <cp:revision>45</cp:revision>
  <dcterms:created xsi:type="dcterms:W3CDTF">2015-06-04T15:14:38Z</dcterms:created>
  <dcterms:modified xsi:type="dcterms:W3CDTF">2015-06-05T19:31:36Z</dcterms:modified>
</cp:coreProperties>
</file>