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gZwp04Bx4r3CdYan9zLqJc9wzH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Kyle introduces himself</a:t>
            </a:r>
            <a:endParaRPr/>
          </a:p>
          <a:p>
            <a:pPr indent="0" lvl="0" marL="0" rtl="0" algn="l">
              <a:spcBef>
                <a:spcPts val="0"/>
              </a:spcBef>
              <a:spcAft>
                <a:spcPts val="0"/>
              </a:spcAft>
              <a:buNone/>
            </a:pPr>
            <a:r>
              <a:rPr lang="en-US"/>
              <a:t>Hi my name is Rohan Dayal</a:t>
            </a:r>
            <a:endParaRPr/>
          </a:p>
          <a:p>
            <a:pPr indent="0" lvl="0" marL="0" rtl="0" algn="l">
              <a:spcBef>
                <a:spcPts val="0"/>
              </a:spcBef>
              <a:spcAft>
                <a:spcPts val="0"/>
              </a:spcAft>
              <a:buNone/>
            </a:pPr>
            <a:r>
              <a:rPr lang="en-US"/>
              <a:t>Steve introduces himself and says our project is “Predicting sample disease state based on ATACseq data for blood cells</a:t>
            </a:r>
            <a:endParaRPr/>
          </a:p>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Rohan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main problem we focused on with this project was being able to predict the disease state of blood cells using ATACSeq data. Previous literature indicated that such a signal may exist, though did not focus on this question in particular. Our goal was to see if ATACSeq can predict disease state in blood cells, and then use those results to extract information on the causation of certain diseases. Our data focused on general disease state across different diseases including Leukemia, Yellow Fever, and others, along with general healthy cells.</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Steve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took an iterative approach to data preprocessing and refining our final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began by merging all the reads for a given sample sequentially based on their position in the genome.  Even though the reads are sparse in comparison </a:t>
            </a:r>
            <a:r>
              <a:rPr lang="en-US"/>
              <a:t>with</a:t>
            </a:r>
            <a:r>
              <a:rPr lang="en-US"/>
              <a:t> the size of the genome itself, the resulting sequences were very large, hard to deal with, and did not produce any good results with the </a:t>
            </a:r>
            <a:r>
              <a:rPr lang="en-US"/>
              <a:t>baseline</a:t>
            </a:r>
            <a:r>
              <a:rPr lang="en-US"/>
              <a:t> RNNs we attempted.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was essential to pivot to a different </a:t>
            </a:r>
            <a:r>
              <a:rPr lang="en-US"/>
              <a:t>representation</a:t>
            </a:r>
            <a:r>
              <a:rPr lang="en-US"/>
              <a:t> of the data that was easier to work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led us to the idea of discretizing the genome in buckets of 10k bp.  Within these bins we would calculate the % of the bin covered by sequence reads for each sample.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After using that dataset to do some initial EDA and </a:t>
            </a:r>
            <a:r>
              <a:rPr lang="en-US"/>
              <a:t>model</a:t>
            </a:r>
            <a:r>
              <a:rPr lang="en-US"/>
              <a:t> building, we were able to filter down to 77 bins of particular interest.  We used that dataset for training our final non-PCA </a:t>
            </a:r>
            <a:r>
              <a:rPr lang="en-US"/>
              <a:t>models</a:t>
            </a:r>
            <a:r>
              <a:rPr lang="en-US"/>
              <a:t> and also developed an additional shorter dataset of sequences and blanks as shown in Method 3.  We hope that this dataset could be used in the future to train more accurate sequence based models.</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Kyle</a:t>
            </a:r>
            <a:endParaRPr/>
          </a:p>
          <a:p>
            <a:pPr indent="0" lvl="0" marL="0" rtl="0" algn="l">
              <a:spcBef>
                <a:spcPts val="0"/>
              </a:spcBef>
              <a:spcAft>
                <a:spcPts val="0"/>
              </a:spcAft>
              <a:buNone/>
            </a:pPr>
            <a:r>
              <a:rPr lang="en-US"/>
              <a:t>The megasequence dataset was too large, as Steve mentioned, for the RNN both in storing it within RAM and the weights within the model. So we decided to focus on the latter two datasets (PCA and filtered buckets)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Linear Regression: </a:t>
            </a:r>
            <a:r>
              <a:rPr lang="en-US"/>
              <a:t>The motivation behind employing the linear regression model was to conduct an initial exploration</a:t>
            </a:r>
            <a:endParaRPr/>
          </a:p>
          <a:p>
            <a:pPr indent="0" lvl="0" marL="0" rtl="0" algn="l">
              <a:spcBef>
                <a:spcPts val="0"/>
              </a:spcBef>
              <a:spcAft>
                <a:spcPts val="0"/>
              </a:spcAft>
              <a:buNone/>
            </a:pPr>
            <a:r>
              <a:rPr lang="en-US"/>
              <a:t>to determine if there existed linear trends in the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SVM: SVM with a linear kernel is comparable to a Logistic Regression model, but an</a:t>
            </a:r>
            <a:endParaRPr/>
          </a:p>
          <a:p>
            <a:pPr indent="0" lvl="0" marL="0" rtl="0" algn="l">
              <a:spcBef>
                <a:spcPts val="0"/>
              </a:spcBef>
              <a:spcAft>
                <a:spcPts val="0"/>
              </a:spcAft>
              <a:buClr>
                <a:schemeClr val="dk1"/>
              </a:buClr>
              <a:buSzPts val="1100"/>
              <a:buFont typeface="Arial"/>
              <a:buNone/>
            </a:pPr>
            <a:r>
              <a:rPr lang="en-US"/>
              <a:t>SVM may be more computationally efficient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XGBoost:  less data to train than a DNN with similar accuracy to DNNs.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NN: the motivation was that if the</a:t>
            </a:r>
            <a:endParaRPr/>
          </a:p>
          <a:p>
            <a:pPr indent="0" lvl="0" marL="0" rtl="0" algn="l">
              <a:spcBef>
                <a:spcPts val="0"/>
              </a:spcBef>
              <a:spcAft>
                <a:spcPts val="0"/>
              </a:spcAft>
              <a:buClr>
                <a:schemeClr val="dk1"/>
              </a:buClr>
              <a:buSzPts val="1100"/>
              <a:buFont typeface="Arial"/>
              <a:buNone/>
            </a:pPr>
            <a:r>
              <a:rPr lang="en-US"/>
              <a:t>relationships in the data were not linear, then a DNN would be able to obtain more signal from using</a:t>
            </a:r>
            <a:endParaRPr/>
          </a:p>
          <a:p>
            <a:pPr indent="0" lvl="0" marL="0" rtl="0" algn="l">
              <a:spcBef>
                <a:spcPts val="0"/>
              </a:spcBef>
              <a:spcAft>
                <a:spcPts val="0"/>
              </a:spcAft>
              <a:buClr>
                <a:schemeClr val="dk1"/>
              </a:buClr>
              <a:buSzPts val="1100"/>
              <a:buFont typeface="Arial"/>
              <a:buNone/>
            </a:pPr>
            <a:r>
              <a:rPr lang="en-US"/>
              <a:t>non-linear activation functions after the FC layers</a:t>
            </a:r>
            <a:endParaRPr/>
          </a:p>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Kyle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discretized buckets of genomic regions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Rohan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results from across our models confirmed our original </a:t>
            </a:r>
            <a:r>
              <a:rPr lang="en-US"/>
              <a:t>hypothesis</a:t>
            </a:r>
            <a:r>
              <a:rPr lang="en-US"/>
              <a:t> that the ATACSeq data contained signal to allow us to predict disease state across the samples. For the PCA transformed data, the standard linear regression model, Ridge regression model, and XGBoost model performed best in terms of accuracy; Linear regression and ridge regression had better FPR  rates and precision than XGBoost, while XGBoost had better F1 score than linear regression and ridge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the models were run on the dataset with the non-PCA transformed data, with the data filtered to only include the segments or buckets which were most important based on the PCA analysis, the models still performed strongly in general. XGBoost had the strongest performance, followed by Simple NN and Ridge Regression. An interesting thing to note is that Logisitc regression actually improved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bins filtered gave us similar performance to the PCA transformed data. This is important because the PCA transformed data is a bit difficult to interpret from a biological perspective. With the bins filtered by PCA dataset, we are able to better interpret the biology since we know the sequenced regions corresponding to the buckets in the filtered dataset are important predictors for whether or not the cell is healthy or disease state. So the predictive signal is associated with those specific buckets which are associated with , and not just with the transformed data.</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Steve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is a graphic showing the 77 key bins we identified from PCA on the original full dataset.  We looked at the top 10 PCs and looked further at the top 10 </a:t>
            </a:r>
            <a:r>
              <a:rPr lang="en-US"/>
              <a:t>contributions</a:t>
            </a:r>
            <a:r>
              <a:rPr lang="en-US"/>
              <a:t> in each PC to come up with these bins.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Interesting to note that 9 bins were “overrepresented” and showed up in this list more than once.  This is why we had 77 key bins and not 100</a:t>
            </a:r>
            <a:endParaRPr/>
          </a:p>
          <a:p>
            <a:pPr indent="0" lvl="0" marL="0" rtl="0" algn="l">
              <a:lnSpc>
                <a:spcPct val="115000"/>
              </a:lnSpc>
              <a:spcBef>
                <a:spcPts val="0"/>
              </a:spcBef>
              <a:spcAft>
                <a:spcPts val="0"/>
              </a:spcAft>
              <a:buClr>
                <a:schemeClr val="dk1"/>
              </a:buClr>
              <a:buSzPts val="1100"/>
              <a:buFont typeface="Arial"/>
              <a:buNone/>
            </a:pPr>
            <a:r>
              <a:rPr lang="en-US"/>
              <a:t>33697 2, 68767 3, 129054 4, 129687 4, 219770 3, 219771 3, 219772 5, 230563 3, 240958 5 = 32 times!</a:t>
            </a:r>
            <a:endParaRPr/>
          </a:p>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Kyle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Predicting sample disease state based on ATACseq</a:t>
            </a:r>
            <a:br>
              <a:rPr lang="en-US"/>
            </a:br>
            <a:r>
              <a:rPr lang="en-US"/>
              <a:t>data for blood cells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Kyle Alford (kla2122)</a:t>
            </a:r>
            <a:endParaRPr/>
          </a:p>
          <a:p>
            <a:pPr indent="0" lvl="0" marL="0" rtl="0" algn="ctr">
              <a:lnSpc>
                <a:spcPct val="90000"/>
              </a:lnSpc>
              <a:spcBef>
                <a:spcPts val="1000"/>
              </a:spcBef>
              <a:spcAft>
                <a:spcPts val="0"/>
              </a:spcAft>
              <a:buClr>
                <a:schemeClr val="dk1"/>
              </a:buClr>
              <a:buSzPts val="2400"/>
              <a:buNone/>
            </a:pPr>
            <a:r>
              <a:rPr lang="en-US"/>
              <a:t>Rohan Dayal (rod2105)</a:t>
            </a:r>
            <a:endParaRPr/>
          </a:p>
          <a:p>
            <a:pPr indent="0" lvl="0" marL="0" rtl="0" algn="ctr">
              <a:lnSpc>
                <a:spcPct val="90000"/>
              </a:lnSpc>
              <a:spcBef>
                <a:spcPts val="1000"/>
              </a:spcBef>
              <a:spcAft>
                <a:spcPts val="0"/>
              </a:spcAft>
              <a:buClr>
                <a:schemeClr val="dk1"/>
              </a:buClr>
              <a:buSzPts val="2400"/>
              <a:buNone/>
            </a:pPr>
            <a:r>
              <a:rPr lang="en-US"/>
              <a:t>Stephen Shanko (sjs2287)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ATACSeq data is readily available, but what can it tell us about the mechanisms of disease?  We set out to see if ATACSeq data can predict disease state in blood cells, and further if we could extract feature importance to guide further research on the causation of certain diseases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A picture containing furniture, kitchenware, table, whisk&#10;&#10;Description automatically generated" id="96" name="Google Shape;96;p3"/>
          <p:cNvPicPr preferRelativeResize="0"/>
          <p:nvPr/>
        </p:nvPicPr>
        <p:blipFill rotWithShape="1">
          <a:blip r:embed="rId3">
            <a:alphaModFix/>
          </a:blip>
          <a:srcRect b="0" l="0" r="0" t="0"/>
          <a:stretch/>
        </p:blipFill>
        <p:spPr>
          <a:xfrm rot="-2001108">
            <a:off x="5786678" y="3249885"/>
            <a:ext cx="814584" cy="589152"/>
          </a:xfrm>
          <a:prstGeom prst="rect">
            <a:avLst/>
          </a:prstGeom>
          <a:noFill/>
          <a:ln>
            <a:noFill/>
          </a:ln>
        </p:spPr>
      </p:pic>
      <p:cxnSp>
        <p:nvCxnSpPr>
          <p:cNvPr id="97" name="Google Shape;97;p3"/>
          <p:cNvCxnSpPr/>
          <p:nvPr/>
        </p:nvCxnSpPr>
        <p:spPr>
          <a:xfrm>
            <a:off x="914400" y="544286"/>
            <a:ext cx="10363200" cy="0"/>
          </a:xfrm>
          <a:prstGeom prst="straightConnector1">
            <a:avLst/>
          </a:prstGeom>
          <a:noFill/>
          <a:ln cap="flat" cmpd="sng" w="19050">
            <a:solidFill>
              <a:schemeClr val="accent1"/>
            </a:solidFill>
            <a:prstDash val="solid"/>
            <a:miter lim="800000"/>
            <a:headEnd len="sm" w="sm" type="none"/>
            <a:tailEnd len="sm" w="sm" type="none"/>
          </a:ln>
        </p:spPr>
      </p:cxnSp>
      <p:sp>
        <p:nvSpPr>
          <p:cNvPr id="98" name="Google Shape;98;p3"/>
          <p:cNvSpPr txBox="1"/>
          <p:nvPr/>
        </p:nvSpPr>
        <p:spPr>
          <a:xfrm>
            <a:off x="4811486" y="174953"/>
            <a:ext cx="25690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Genome (hg 19) ~3B bp</a:t>
            </a:r>
            <a:endParaRPr/>
          </a:p>
        </p:txBody>
      </p:sp>
      <p:cxnSp>
        <p:nvCxnSpPr>
          <p:cNvPr id="99" name="Google Shape;99;p3"/>
          <p:cNvCxnSpPr/>
          <p:nvPr/>
        </p:nvCxnSpPr>
        <p:spPr>
          <a:xfrm rot="10800000">
            <a:off x="6172202" y="588216"/>
            <a:ext cx="3984170" cy="1662723"/>
          </a:xfrm>
          <a:prstGeom prst="straightConnector1">
            <a:avLst/>
          </a:prstGeom>
          <a:noFill/>
          <a:ln cap="flat" cmpd="sng" w="19050">
            <a:solidFill>
              <a:schemeClr val="accent1"/>
            </a:solidFill>
            <a:prstDash val="solid"/>
            <a:miter lim="800000"/>
            <a:headEnd len="sm" w="sm" type="none"/>
            <a:tailEnd len="sm" w="sm" type="none"/>
          </a:ln>
        </p:spPr>
      </p:cxnSp>
      <p:cxnSp>
        <p:nvCxnSpPr>
          <p:cNvPr id="100" name="Google Shape;100;p3"/>
          <p:cNvCxnSpPr/>
          <p:nvPr/>
        </p:nvCxnSpPr>
        <p:spPr>
          <a:xfrm flipH="1" rot="10800000">
            <a:off x="2035629" y="587829"/>
            <a:ext cx="3984169" cy="1663110"/>
          </a:xfrm>
          <a:prstGeom prst="straightConnector1">
            <a:avLst/>
          </a:prstGeom>
          <a:noFill/>
          <a:ln cap="flat" cmpd="sng" w="19050">
            <a:solidFill>
              <a:schemeClr val="accent1"/>
            </a:solidFill>
            <a:prstDash val="solid"/>
            <a:miter lim="800000"/>
            <a:headEnd len="sm" w="sm" type="none"/>
            <a:tailEnd len="sm" w="sm" type="none"/>
          </a:ln>
        </p:spPr>
      </p:cxnSp>
      <p:cxnSp>
        <p:nvCxnSpPr>
          <p:cNvPr id="101" name="Google Shape;101;p3"/>
          <p:cNvCxnSpPr/>
          <p:nvPr/>
        </p:nvCxnSpPr>
        <p:spPr>
          <a:xfrm>
            <a:off x="2035629" y="2544849"/>
            <a:ext cx="8120743" cy="0"/>
          </a:xfrm>
          <a:prstGeom prst="straightConnector1">
            <a:avLst/>
          </a:prstGeom>
          <a:noFill/>
          <a:ln cap="flat" cmpd="sng" w="19050">
            <a:solidFill>
              <a:schemeClr val="accent1"/>
            </a:solidFill>
            <a:prstDash val="solid"/>
            <a:miter lim="800000"/>
            <a:headEnd len="sm" w="sm" type="none"/>
            <a:tailEnd len="sm" w="sm" type="none"/>
          </a:ln>
        </p:spPr>
      </p:cxnSp>
      <p:cxnSp>
        <p:nvCxnSpPr>
          <p:cNvPr id="102" name="Google Shape;102;p3"/>
          <p:cNvCxnSpPr/>
          <p:nvPr/>
        </p:nvCxnSpPr>
        <p:spPr>
          <a:xfrm rot="10800000">
            <a:off x="9143989" y="2328784"/>
            <a:ext cx="0" cy="432129"/>
          </a:xfrm>
          <a:prstGeom prst="straightConnector1">
            <a:avLst/>
          </a:prstGeom>
          <a:noFill/>
          <a:ln cap="flat" cmpd="sng" w="19050">
            <a:solidFill>
              <a:schemeClr val="accent1"/>
            </a:solidFill>
            <a:prstDash val="solid"/>
            <a:miter lim="800000"/>
            <a:headEnd len="sm" w="sm" type="none"/>
            <a:tailEnd len="sm" w="sm" type="none"/>
          </a:ln>
        </p:spPr>
      </p:cxnSp>
      <p:cxnSp>
        <p:nvCxnSpPr>
          <p:cNvPr id="103" name="Google Shape;103;p3"/>
          <p:cNvCxnSpPr/>
          <p:nvPr/>
        </p:nvCxnSpPr>
        <p:spPr>
          <a:xfrm rot="10800000">
            <a:off x="7010399" y="2328783"/>
            <a:ext cx="0" cy="432129"/>
          </a:xfrm>
          <a:prstGeom prst="straightConnector1">
            <a:avLst/>
          </a:prstGeom>
          <a:noFill/>
          <a:ln cap="flat" cmpd="sng" w="19050">
            <a:solidFill>
              <a:schemeClr val="accent1"/>
            </a:solidFill>
            <a:prstDash val="solid"/>
            <a:miter lim="800000"/>
            <a:headEnd len="sm" w="sm" type="none"/>
            <a:tailEnd len="sm" w="sm" type="none"/>
          </a:ln>
        </p:spPr>
      </p:cxnSp>
      <p:cxnSp>
        <p:nvCxnSpPr>
          <p:cNvPr id="104" name="Google Shape;104;p3"/>
          <p:cNvCxnSpPr/>
          <p:nvPr/>
        </p:nvCxnSpPr>
        <p:spPr>
          <a:xfrm rot="10800000">
            <a:off x="4876788" y="2328783"/>
            <a:ext cx="0" cy="432129"/>
          </a:xfrm>
          <a:prstGeom prst="straightConnector1">
            <a:avLst/>
          </a:prstGeom>
          <a:noFill/>
          <a:ln cap="flat" cmpd="sng" w="19050">
            <a:solidFill>
              <a:schemeClr val="accent1"/>
            </a:solidFill>
            <a:prstDash val="solid"/>
            <a:miter lim="800000"/>
            <a:headEnd len="sm" w="sm" type="none"/>
            <a:tailEnd len="sm" w="sm" type="none"/>
          </a:ln>
        </p:spPr>
      </p:cxnSp>
      <p:cxnSp>
        <p:nvCxnSpPr>
          <p:cNvPr id="105" name="Google Shape;105;p3"/>
          <p:cNvCxnSpPr/>
          <p:nvPr/>
        </p:nvCxnSpPr>
        <p:spPr>
          <a:xfrm rot="10800000">
            <a:off x="2743188" y="2308662"/>
            <a:ext cx="0" cy="432129"/>
          </a:xfrm>
          <a:prstGeom prst="straightConnector1">
            <a:avLst/>
          </a:prstGeom>
          <a:noFill/>
          <a:ln cap="flat" cmpd="sng" w="19050">
            <a:solidFill>
              <a:schemeClr val="accent1"/>
            </a:solidFill>
            <a:prstDash val="solid"/>
            <a:miter lim="800000"/>
            <a:headEnd len="sm" w="sm" type="none"/>
            <a:tailEnd len="sm" w="sm" type="none"/>
          </a:ln>
        </p:spPr>
      </p:cxnSp>
      <p:sp>
        <p:nvSpPr>
          <p:cNvPr id="106" name="Google Shape;106;p3"/>
          <p:cNvSpPr txBox="1"/>
          <p:nvPr/>
        </p:nvSpPr>
        <p:spPr>
          <a:xfrm>
            <a:off x="4729845" y="1860178"/>
            <a:ext cx="273231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Discretize into 10k bp bins</a:t>
            </a:r>
            <a:endParaRPr/>
          </a:p>
        </p:txBody>
      </p:sp>
      <p:sp>
        <p:nvSpPr>
          <p:cNvPr id="107" name="Google Shape;107;p3"/>
          <p:cNvSpPr txBox="1"/>
          <p:nvPr/>
        </p:nvSpPr>
        <p:spPr>
          <a:xfrm>
            <a:off x="0" y="3356884"/>
            <a:ext cx="201902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Sample_xxxx reads</a:t>
            </a:r>
            <a:endParaRPr/>
          </a:p>
        </p:txBody>
      </p:sp>
      <p:sp>
        <p:nvSpPr>
          <p:cNvPr id="108" name="Google Shape;108;p3"/>
          <p:cNvSpPr txBox="1"/>
          <p:nvPr/>
        </p:nvSpPr>
        <p:spPr>
          <a:xfrm>
            <a:off x="-1" y="3979269"/>
            <a:ext cx="201902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Sample_yyyy reads</a:t>
            </a:r>
            <a:endParaRPr/>
          </a:p>
        </p:txBody>
      </p:sp>
      <p:pic>
        <p:nvPicPr>
          <p:cNvPr descr="A picture containing furniture, kitchenware, table, whisk&#10;&#10;Description automatically generated" id="109" name="Google Shape;109;p3"/>
          <p:cNvPicPr preferRelativeResize="0"/>
          <p:nvPr/>
        </p:nvPicPr>
        <p:blipFill rotWithShape="1">
          <a:blip r:embed="rId4">
            <a:alphaModFix/>
          </a:blip>
          <a:srcRect b="0" l="0" r="0" t="0"/>
          <a:stretch/>
        </p:blipFill>
        <p:spPr>
          <a:xfrm rot="-2001108">
            <a:off x="3769963" y="3253789"/>
            <a:ext cx="814584" cy="589152"/>
          </a:xfrm>
          <a:prstGeom prst="rect">
            <a:avLst/>
          </a:prstGeom>
          <a:noFill/>
          <a:ln>
            <a:noFill/>
          </a:ln>
        </p:spPr>
      </p:pic>
      <p:pic>
        <p:nvPicPr>
          <p:cNvPr descr="A picture containing furniture, kitchenware, table, whisk&#10;&#10;Description automatically generated" id="110" name="Google Shape;110;p3"/>
          <p:cNvPicPr preferRelativeResize="0"/>
          <p:nvPr/>
        </p:nvPicPr>
        <p:blipFill rotWithShape="1">
          <a:blip r:embed="rId4">
            <a:alphaModFix/>
          </a:blip>
          <a:srcRect b="0" l="0" r="0" t="0"/>
          <a:stretch/>
        </p:blipFill>
        <p:spPr>
          <a:xfrm rot="-2001108">
            <a:off x="3126279" y="3866608"/>
            <a:ext cx="814584" cy="589152"/>
          </a:xfrm>
          <a:prstGeom prst="rect">
            <a:avLst/>
          </a:prstGeom>
          <a:noFill/>
          <a:ln>
            <a:noFill/>
          </a:ln>
        </p:spPr>
      </p:pic>
      <p:pic>
        <p:nvPicPr>
          <p:cNvPr descr="A picture containing furniture, kitchenware, table, whisk&#10;&#10;Description automatically generated" id="111" name="Google Shape;111;p3"/>
          <p:cNvPicPr preferRelativeResize="0"/>
          <p:nvPr/>
        </p:nvPicPr>
        <p:blipFill rotWithShape="1">
          <a:blip r:embed="rId4">
            <a:alphaModFix/>
          </a:blip>
          <a:srcRect b="0" l="0" r="0" t="0"/>
          <a:stretch/>
        </p:blipFill>
        <p:spPr>
          <a:xfrm rot="-2001108">
            <a:off x="8876787" y="3239784"/>
            <a:ext cx="814584" cy="589152"/>
          </a:xfrm>
          <a:prstGeom prst="rect">
            <a:avLst/>
          </a:prstGeom>
          <a:noFill/>
          <a:ln>
            <a:noFill/>
          </a:ln>
        </p:spPr>
      </p:pic>
      <p:pic>
        <p:nvPicPr>
          <p:cNvPr descr="A picture containing furniture, kitchenware, table, whisk&#10;&#10;Description automatically generated" id="112" name="Google Shape;112;p3"/>
          <p:cNvPicPr preferRelativeResize="0"/>
          <p:nvPr/>
        </p:nvPicPr>
        <p:blipFill rotWithShape="1">
          <a:blip r:embed="rId4">
            <a:alphaModFix/>
          </a:blip>
          <a:srcRect b="0" l="0" r="0" t="0"/>
          <a:stretch/>
        </p:blipFill>
        <p:spPr>
          <a:xfrm rot="-2001108">
            <a:off x="8662836" y="3866608"/>
            <a:ext cx="814584" cy="589152"/>
          </a:xfrm>
          <a:prstGeom prst="rect">
            <a:avLst/>
          </a:prstGeom>
          <a:noFill/>
          <a:ln>
            <a:noFill/>
          </a:ln>
        </p:spPr>
      </p:pic>
      <p:pic>
        <p:nvPicPr>
          <p:cNvPr descr="A picture containing furniture, kitchenware, table, whisk&#10;&#10;Description automatically generated" id="113" name="Google Shape;113;p3"/>
          <p:cNvPicPr preferRelativeResize="0"/>
          <p:nvPr/>
        </p:nvPicPr>
        <p:blipFill rotWithShape="1">
          <a:blip r:embed="rId4">
            <a:alphaModFix/>
          </a:blip>
          <a:srcRect b="0" l="0" r="0" t="0"/>
          <a:stretch/>
        </p:blipFill>
        <p:spPr>
          <a:xfrm rot="-2001108">
            <a:off x="4948455" y="3866607"/>
            <a:ext cx="814584" cy="589152"/>
          </a:xfrm>
          <a:prstGeom prst="rect">
            <a:avLst/>
          </a:prstGeom>
          <a:noFill/>
          <a:ln>
            <a:noFill/>
          </a:ln>
        </p:spPr>
      </p:pic>
      <p:pic>
        <p:nvPicPr>
          <p:cNvPr descr="A picture containing furniture, kitchenware, table, whisk&#10;&#10;Description automatically generated" id="114" name="Google Shape;114;p3"/>
          <p:cNvPicPr preferRelativeResize="0"/>
          <p:nvPr/>
        </p:nvPicPr>
        <p:blipFill rotWithShape="1">
          <a:blip r:embed="rId4">
            <a:alphaModFix/>
          </a:blip>
          <a:srcRect b="0" l="0" r="0" t="0"/>
          <a:stretch/>
        </p:blipFill>
        <p:spPr>
          <a:xfrm rot="-2001108">
            <a:off x="2335896" y="3243577"/>
            <a:ext cx="814584" cy="589152"/>
          </a:xfrm>
          <a:prstGeom prst="rect">
            <a:avLst/>
          </a:prstGeom>
          <a:noFill/>
          <a:ln>
            <a:noFill/>
          </a:ln>
        </p:spPr>
      </p:pic>
      <p:sp>
        <p:nvSpPr>
          <p:cNvPr id="115" name="Google Shape;115;p3"/>
          <p:cNvSpPr txBox="1"/>
          <p:nvPr/>
        </p:nvSpPr>
        <p:spPr>
          <a:xfrm>
            <a:off x="3241208" y="2175922"/>
            <a:ext cx="113755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Bin zzzz</a:t>
            </a:r>
            <a:endParaRPr/>
          </a:p>
        </p:txBody>
      </p:sp>
      <p:cxnSp>
        <p:nvCxnSpPr>
          <p:cNvPr id="116" name="Google Shape;116;p3"/>
          <p:cNvCxnSpPr/>
          <p:nvPr/>
        </p:nvCxnSpPr>
        <p:spPr>
          <a:xfrm>
            <a:off x="2743188" y="3352381"/>
            <a:ext cx="370126" cy="0"/>
          </a:xfrm>
          <a:prstGeom prst="straightConnector1">
            <a:avLst/>
          </a:prstGeom>
          <a:noFill/>
          <a:ln cap="flat" cmpd="sng" w="19050">
            <a:solidFill>
              <a:srgbClr val="C00000"/>
            </a:solidFill>
            <a:prstDash val="solid"/>
            <a:miter lim="800000"/>
            <a:headEnd len="sm" w="sm" type="none"/>
            <a:tailEnd len="sm" w="sm" type="none"/>
          </a:ln>
        </p:spPr>
      </p:cxnSp>
      <p:cxnSp>
        <p:nvCxnSpPr>
          <p:cNvPr id="117" name="Google Shape;117;p3"/>
          <p:cNvCxnSpPr/>
          <p:nvPr/>
        </p:nvCxnSpPr>
        <p:spPr>
          <a:xfrm>
            <a:off x="3741812" y="3341076"/>
            <a:ext cx="783785" cy="0"/>
          </a:xfrm>
          <a:prstGeom prst="straightConnector1">
            <a:avLst/>
          </a:prstGeom>
          <a:noFill/>
          <a:ln cap="flat" cmpd="sng" w="19050">
            <a:solidFill>
              <a:srgbClr val="C00000"/>
            </a:solidFill>
            <a:prstDash val="solid"/>
            <a:miter lim="800000"/>
            <a:headEnd len="sm" w="sm" type="none"/>
            <a:tailEnd len="sm" w="sm" type="none"/>
          </a:ln>
        </p:spPr>
      </p:cxnSp>
      <p:cxnSp>
        <p:nvCxnSpPr>
          <p:cNvPr id="118" name="Google Shape;118;p3"/>
          <p:cNvCxnSpPr/>
          <p:nvPr/>
        </p:nvCxnSpPr>
        <p:spPr>
          <a:xfrm>
            <a:off x="3113314" y="3960904"/>
            <a:ext cx="770014" cy="0"/>
          </a:xfrm>
          <a:prstGeom prst="straightConnector1">
            <a:avLst/>
          </a:prstGeom>
          <a:noFill/>
          <a:ln cap="flat" cmpd="sng" w="19050">
            <a:solidFill>
              <a:srgbClr val="C00000"/>
            </a:solidFill>
            <a:prstDash val="solid"/>
            <a:miter lim="800000"/>
            <a:headEnd len="sm" w="sm" type="none"/>
            <a:tailEnd len="sm" w="sm" type="none"/>
          </a:ln>
        </p:spPr>
      </p:cxnSp>
      <p:cxnSp>
        <p:nvCxnSpPr>
          <p:cNvPr id="119" name="Google Shape;119;p3"/>
          <p:cNvCxnSpPr/>
          <p:nvPr/>
        </p:nvCxnSpPr>
        <p:spPr>
          <a:xfrm rot="10800000">
            <a:off x="4332476" y="6428201"/>
            <a:ext cx="2133600" cy="0"/>
          </a:xfrm>
          <a:prstGeom prst="straightConnector1">
            <a:avLst/>
          </a:prstGeom>
          <a:noFill/>
          <a:ln cap="flat" cmpd="sng" w="19050">
            <a:solidFill>
              <a:schemeClr val="accent1"/>
            </a:solidFill>
            <a:prstDash val="solid"/>
            <a:miter lim="800000"/>
            <a:headEnd len="sm" w="sm" type="none"/>
            <a:tailEnd len="sm" w="sm" type="none"/>
          </a:ln>
        </p:spPr>
      </p:cxnSp>
      <p:cxnSp>
        <p:nvCxnSpPr>
          <p:cNvPr id="120" name="Google Shape;120;p3"/>
          <p:cNvCxnSpPr/>
          <p:nvPr/>
        </p:nvCxnSpPr>
        <p:spPr>
          <a:xfrm>
            <a:off x="4332480" y="6019380"/>
            <a:ext cx="370126" cy="0"/>
          </a:xfrm>
          <a:prstGeom prst="straightConnector1">
            <a:avLst/>
          </a:prstGeom>
          <a:noFill/>
          <a:ln cap="flat" cmpd="sng" w="19050">
            <a:solidFill>
              <a:srgbClr val="C00000"/>
            </a:solidFill>
            <a:prstDash val="solid"/>
            <a:miter lim="800000"/>
            <a:headEnd len="sm" w="sm" type="none"/>
            <a:tailEnd len="sm" w="sm" type="none"/>
          </a:ln>
        </p:spPr>
      </p:cxnSp>
      <p:cxnSp>
        <p:nvCxnSpPr>
          <p:cNvPr id="121" name="Google Shape;121;p3"/>
          <p:cNvCxnSpPr/>
          <p:nvPr/>
        </p:nvCxnSpPr>
        <p:spPr>
          <a:xfrm>
            <a:off x="4702606" y="6019380"/>
            <a:ext cx="783785" cy="0"/>
          </a:xfrm>
          <a:prstGeom prst="straightConnector1">
            <a:avLst/>
          </a:prstGeom>
          <a:noFill/>
          <a:ln cap="flat" cmpd="sng" w="19050">
            <a:solidFill>
              <a:srgbClr val="C00000"/>
            </a:solidFill>
            <a:prstDash val="solid"/>
            <a:miter lim="800000"/>
            <a:headEnd len="sm" w="sm" type="none"/>
            <a:tailEnd len="sm" w="sm" type="none"/>
          </a:ln>
        </p:spPr>
      </p:cxnSp>
      <p:cxnSp>
        <p:nvCxnSpPr>
          <p:cNvPr id="122" name="Google Shape;122;p3"/>
          <p:cNvCxnSpPr/>
          <p:nvPr/>
        </p:nvCxnSpPr>
        <p:spPr>
          <a:xfrm>
            <a:off x="4332476" y="6219875"/>
            <a:ext cx="770014" cy="0"/>
          </a:xfrm>
          <a:prstGeom prst="straightConnector1">
            <a:avLst/>
          </a:prstGeom>
          <a:noFill/>
          <a:ln cap="flat" cmpd="sng" w="19050">
            <a:solidFill>
              <a:srgbClr val="C00000"/>
            </a:solidFill>
            <a:prstDash val="solid"/>
            <a:miter lim="800000"/>
            <a:headEnd len="sm" w="sm" type="none"/>
            <a:tailEnd len="sm" w="sm" type="none"/>
          </a:ln>
        </p:spPr>
      </p:cxnSp>
      <p:grpSp>
        <p:nvGrpSpPr>
          <p:cNvPr id="123" name="Google Shape;123;p3"/>
          <p:cNvGrpSpPr/>
          <p:nvPr/>
        </p:nvGrpSpPr>
        <p:grpSpPr>
          <a:xfrm>
            <a:off x="442523" y="5530702"/>
            <a:ext cx="3194105" cy="1236750"/>
            <a:chOff x="4535552" y="5019071"/>
            <a:chExt cx="3194105" cy="1236750"/>
          </a:xfrm>
        </p:grpSpPr>
        <p:pic>
          <p:nvPicPr>
            <p:cNvPr descr="A picture containing furniture, kitchenware, table, whisk&#10;&#10;Description automatically generated" id="124" name="Google Shape;124;p3"/>
            <p:cNvPicPr preferRelativeResize="0"/>
            <p:nvPr/>
          </p:nvPicPr>
          <p:blipFill rotWithShape="1">
            <a:blip r:embed="rId4">
              <a:alphaModFix/>
            </a:blip>
            <a:srcRect b="0" l="0" r="0" t="0"/>
            <a:stretch/>
          </p:blipFill>
          <p:spPr>
            <a:xfrm rot="-2001108">
              <a:off x="4630427" y="5202287"/>
              <a:ext cx="814584" cy="589152"/>
            </a:xfrm>
            <a:prstGeom prst="rect">
              <a:avLst/>
            </a:prstGeom>
            <a:noFill/>
            <a:ln>
              <a:noFill/>
            </a:ln>
          </p:spPr>
        </p:pic>
        <p:pic>
          <p:nvPicPr>
            <p:cNvPr descr="A picture containing furniture, kitchenware, table, whisk&#10;&#10;Description automatically generated" id="125" name="Google Shape;125;p3"/>
            <p:cNvPicPr preferRelativeResize="0"/>
            <p:nvPr/>
          </p:nvPicPr>
          <p:blipFill rotWithShape="1">
            <a:blip r:embed="rId4">
              <a:alphaModFix/>
            </a:blip>
            <a:srcRect b="0" l="0" r="0" t="0"/>
            <a:stretch/>
          </p:blipFill>
          <p:spPr>
            <a:xfrm rot="-2001108">
              <a:off x="5356721" y="5198383"/>
              <a:ext cx="814584" cy="589152"/>
            </a:xfrm>
            <a:prstGeom prst="rect">
              <a:avLst/>
            </a:prstGeom>
            <a:noFill/>
            <a:ln>
              <a:noFill/>
            </a:ln>
          </p:spPr>
        </p:pic>
        <p:pic>
          <p:nvPicPr>
            <p:cNvPr descr="A picture containing furniture, kitchenware, table, whisk&#10;&#10;Description automatically generated" id="126" name="Google Shape;126;p3"/>
            <p:cNvPicPr preferRelativeResize="0"/>
            <p:nvPr/>
          </p:nvPicPr>
          <p:blipFill rotWithShape="1">
            <a:blip r:embed="rId4">
              <a:alphaModFix/>
            </a:blip>
            <a:srcRect b="0" l="0" r="0" t="0"/>
            <a:stretch/>
          </p:blipFill>
          <p:spPr>
            <a:xfrm rot="-2001108">
              <a:off x="6083016" y="5194478"/>
              <a:ext cx="814584" cy="589152"/>
            </a:xfrm>
            <a:prstGeom prst="rect">
              <a:avLst/>
            </a:prstGeom>
            <a:noFill/>
            <a:ln>
              <a:noFill/>
            </a:ln>
          </p:spPr>
        </p:pic>
        <p:pic>
          <p:nvPicPr>
            <p:cNvPr descr="A picture containing furniture, kitchenware, table, whisk&#10;&#10;Description automatically generated" id="127" name="Google Shape;127;p3"/>
            <p:cNvPicPr preferRelativeResize="0"/>
            <p:nvPr/>
          </p:nvPicPr>
          <p:blipFill rotWithShape="1">
            <a:blip r:embed="rId4">
              <a:alphaModFix/>
            </a:blip>
            <a:srcRect b="0" l="0" r="0" t="0"/>
            <a:stretch/>
          </p:blipFill>
          <p:spPr>
            <a:xfrm rot="-2001108">
              <a:off x="6820198" y="5202513"/>
              <a:ext cx="814584" cy="589152"/>
            </a:xfrm>
            <a:prstGeom prst="rect">
              <a:avLst/>
            </a:prstGeom>
            <a:noFill/>
            <a:ln>
              <a:noFill/>
            </a:ln>
          </p:spPr>
        </p:pic>
        <p:pic>
          <p:nvPicPr>
            <p:cNvPr descr="A picture containing furniture, kitchenware, table, whisk&#10;&#10;Description automatically generated" id="128" name="Google Shape;128;p3"/>
            <p:cNvPicPr preferRelativeResize="0"/>
            <p:nvPr/>
          </p:nvPicPr>
          <p:blipFill rotWithShape="1">
            <a:blip r:embed="rId4">
              <a:alphaModFix/>
            </a:blip>
            <a:srcRect b="0" l="0" r="0" t="0"/>
            <a:stretch/>
          </p:blipFill>
          <p:spPr>
            <a:xfrm rot="-2001108">
              <a:off x="4630427" y="5491263"/>
              <a:ext cx="814584" cy="589152"/>
            </a:xfrm>
            <a:prstGeom prst="rect">
              <a:avLst/>
            </a:prstGeom>
            <a:noFill/>
            <a:ln>
              <a:noFill/>
            </a:ln>
          </p:spPr>
        </p:pic>
        <p:pic>
          <p:nvPicPr>
            <p:cNvPr descr="A picture containing furniture, kitchenware, table, whisk&#10;&#10;Description automatically generated" id="129" name="Google Shape;129;p3"/>
            <p:cNvPicPr preferRelativeResize="0"/>
            <p:nvPr/>
          </p:nvPicPr>
          <p:blipFill rotWithShape="1">
            <a:blip r:embed="rId4">
              <a:alphaModFix/>
            </a:blip>
            <a:srcRect b="0" l="0" r="0" t="0"/>
            <a:stretch/>
          </p:blipFill>
          <p:spPr>
            <a:xfrm rot="-2001108">
              <a:off x="5356721" y="5487359"/>
              <a:ext cx="814584" cy="589152"/>
            </a:xfrm>
            <a:prstGeom prst="rect">
              <a:avLst/>
            </a:prstGeom>
            <a:noFill/>
            <a:ln>
              <a:noFill/>
            </a:ln>
          </p:spPr>
        </p:pic>
        <p:pic>
          <p:nvPicPr>
            <p:cNvPr descr="A picture containing furniture, kitchenware, table, whisk&#10;&#10;Description automatically generated" id="130" name="Google Shape;130;p3"/>
            <p:cNvPicPr preferRelativeResize="0"/>
            <p:nvPr/>
          </p:nvPicPr>
          <p:blipFill rotWithShape="1">
            <a:blip r:embed="rId4">
              <a:alphaModFix/>
            </a:blip>
            <a:srcRect b="0" l="0" r="0" t="0"/>
            <a:stretch/>
          </p:blipFill>
          <p:spPr>
            <a:xfrm rot="-2001108">
              <a:off x="6083016" y="5483454"/>
              <a:ext cx="814584" cy="589152"/>
            </a:xfrm>
            <a:prstGeom prst="rect">
              <a:avLst/>
            </a:prstGeom>
            <a:noFill/>
            <a:ln>
              <a:noFill/>
            </a:ln>
          </p:spPr>
        </p:pic>
      </p:grpSp>
      <p:sp>
        <p:nvSpPr>
          <p:cNvPr id="131" name="Google Shape;131;p3"/>
          <p:cNvSpPr txBox="1"/>
          <p:nvPr/>
        </p:nvSpPr>
        <p:spPr>
          <a:xfrm>
            <a:off x="4172987" y="5266160"/>
            <a:ext cx="245257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Accessibility % per bin</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(all bins 309568)</a:t>
            </a:r>
            <a:endParaRPr/>
          </a:p>
        </p:txBody>
      </p:sp>
      <p:sp>
        <p:nvSpPr>
          <p:cNvPr id="132" name="Google Shape;132;p3"/>
          <p:cNvSpPr txBox="1"/>
          <p:nvPr/>
        </p:nvSpPr>
        <p:spPr>
          <a:xfrm>
            <a:off x="439252" y="5266160"/>
            <a:ext cx="245257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Long merged sequence (all reads)</a:t>
            </a:r>
            <a:endParaRPr/>
          </a:p>
        </p:txBody>
      </p:sp>
      <p:sp>
        <p:nvSpPr>
          <p:cNvPr id="133" name="Google Shape;133;p3"/>
          <p:cNvSpPr txBox="1"/>
          <p:nvPr/>
        </p:nvSpPr>
        <p:spPr>
          <a:xfrm>
            <a:off x="4869712" y="4562166"/>
            <a:ext cx="24525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Three Methods</a:t>
            </a:r>
            <a:endParaRPr/>
          </a:p>
        </p:txBody>
      </p:sp>
      <p:sp>
        <p:nvSpPr>
          <p:cNvPr id="134" name="Google Shape;134;p3"/>
          <p:cNvSpPr txBox="1"/>
          <p:nvPr/>
        </p:nvSpPr>
        <p:spPr>
          <a:xfrm>
            <a:off x="8342106" y="5264491"/>
            <a:ext cx="245257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Selected bin sequence</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(77 PCA inferred bins)</a:t>
            </a:r>
            <a:endParaRPr/>
          </a:p>
        </p:txBody>
      </p:sp>
      <p:sp>
        <p:nvSpPr>
          <p:cNvPr id="135" name="Google Shape;135;p3"/>
          <p:cNvSpPr/>
          <p:nvPr/>
        </p:nvSpPr>
        <p:spPr>
          <a:xfrm>
            <a:off x="7935666" y="2611527"/>
            <a:ext cx="272142" cy="272142"/>
          </a:xfrm>
          <a:prstGeom prst="star7">
            <a:avLst>
              <a:gd fmla="val 34601" name="adj"/>
              <a:gd fmla="val 102572" name="hf"/>
              <a:gd fmla="val 105210"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3"/>
          <p:cNvSpPr/>
          <p:nvPr/>
        </p:nvSpPr>
        <p:spPr>
          <a:xfrm>
            <a:off x="3673912" y="2611527"/>
            <a:ext cx="272142" cy="272142"/>
          </a:xfrm>
          <a:prstGeom prst="star7">
            <a:avLst>
              <a:gd fmla="val 34601" name="adj"/>
              <a:gd fmla="val 102572" name="hf"/>
              <a:gd fmla="val 105210"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3"/>
          <p:cNvSpPr/>
          <p:nvPr/>
        </p:nvSpPr>
        <p:spPr>
          <a:xfrm>
            <a:off x="10798584" y="5458517"/>
            <a:ext cx="272142" cy="272142"/>
          </a:xfrm>
          <a:prstGeom prst="star7">
            <a:avLst>
              <a:gd fmla="val 34601" name="adj"/>
              <a:gd fmla="val 102572" name="hf"/>
              <a:gd fmla="val 105210"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38" name="Google Shape;138;p3"/>
          <p:cNvGrpSpPr/>
          <p:nvPr/>
        </p:nvGrpSpPr>
        <p:grpSpPr>
          <a:xfrm>
            <a:off x="6771712" y="5535150"/>
            <a:ext cx="5433387" cy="953970"/>
            <a:chOff x="2241021" y="4087641"/>
            <a:chExt cx="5433387" cy="953970"/>
          </a:xfrm>
        </p:grpSpPr>
        <p:pic>
          <p:nvPicPr>
            <p:cNvPr descr="A picture containing furniture, kitchenware, table, whisk&#10;&#10;Description automatically generated" id="139" name="Google Shape;139;p3"/>
            <p:cNvPicPr preferRelativeResize="0"/>
            <p:nvPr/>
          </p:nvPicPr>
          <p:blipFill rotWithShape="1">
            <a:blip r:embed="rId4">
              <a:alphaModFix/>
            </a:blip>
            <a:srcRect b="0" l="0" r="0" t="0"/>
            <a:stretch/>
          </p:blipFill>
          <p:spPr>
            <a:xfrm rot="-2001108">
              <a:off x="3780845" y="4277053"/>
              <a:ext cx="814584" cy="589152"/>
            </a:xfrm>
            <a:prstGeom prst="rect">
              <a:avLst/>
            </a:prstGeom>
            <a:noFill/>
            <a:ln>
              <a:noFill/>
            </a:ln>
          </p:spPr>
        </p:pic>
        <p:pic>
          <p:nvPicPr>
            <p:cNvPr descr="A picture containing furniture, kitchenware, table, whisk&#10;&#10;Description automatically generated" id="140" name="Google Shape;140;p3"/>
            <p:cNvPicPr preferRelativeResize="0"/>
            <p:nvPr/>
          </p:nvPicPr>
          <p:blipFill rotWithShape="1">
            <a:blip r:embed="rId4">
              <a:alphaModFix/>
            </a:blip>
            <a:srcRect b="0" l="0" r="0" t="0"/>
            <a:stretch/>
          </p:blipFill>
          <p:spPr>
            <a:xfrm rot="-2001108">
              <a:off x="6764949" y="4263048"/>
              <a:ext cx="814584" cy="589152"/>
            </a:xfrm>
            <a:prstGeom prst="rect">
              <a:avLst/>
            </a:prstGeom>
            <a:noFill/>
            <a:ln>
              <a:noFill/>
            </a:ln>
          </p:spPr>
        </p:pic>
        <p:pic>
          <p:nvPicPr>
            <p:cNvPr descr="A picture containing furniture, kitchenware, table, whisk&#10;&#10;Description automatically generated" id="141" name="Google Shape;141;p3"/>
            <p:cNvPicPr preferRelativeResize="0"/>
            <p:nvPr/>
          </p:nvPicPr>
          <p:blipFill rotWithShape="1">
            <a:blip r:embed="rId4">
              <a:alphaModFix/>
            </a:blip>
            <a:srcRect b="0" l="0" r="0" t="0"/>
            <a:stretch/>
          </p:blipFill>
          <p:spPr>
            <a:xfrm rot="-2001108">
              <a:off x="2346778" y="4266841"/>
              <a:ext cx="814584" cy="589152"/>
            </a:xfrm>
            <a:prstGeom prst="rect">
              <a:avLst/>
            </a:prstGeom>
            <a:noFill/>
            <a:ln>
              <a:noFill/>
            </a:ln>
          </p:spPr>
        </p:pic>
        <p:cxnSp>
          <p:nvCxnSpPr>
            <p:cNvPr id="142" name="Google Shape;142;p3"/>
            <p:cNvCxnSpPr/>
            <p:nvPr/>
          </p:nvCxnSpPr>
          <p:spPr>
            <a:xfrm>
              <a:off x="3099690" y="4557624"/>
              <a:ext cx="704846" cy="0"/>
            </a:xfrm>
            <a:prstGeom prst="straightConnector1">
              <a:avLst/>
            </a:prstGeom>
            <a:noFill/>
            <a:ln cap="flat" cmpd="sng" w="19050">
              <a:solidFill>
                <a:schemeClr val="dk1"/>
              </a:solidFill>
              <a:prstDash val="solid"/>
              <a:miter lim="800000"/>
              <a:headEnd len="sm" w="sm" type="none"/>
              <a:tailEnd len="sm" w="sm" type="none"/>
            </a:ln>
          </p:spPr>
        </p:cxnSp>
        <p:sp>
          <p:nvSpPr>
            <p:cNvPr id="143" name="Google Shape;143;p3"/>
            <p:cNvSpPr/>
            <p:nvPr/>
          </p:nvSpPr>
          <p:spPr>
            <a:xfrm>
              <a:off x="2241021" y="4348601"/>
              <a:ext cx="415093" cy="38687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44" name="Google Shape;144;p3"/>
            <p:cNvCxnSpPr/>
            <p:nvPr/>
          </p:nvCxnSpPr>
          <p:spPr>
            <a:xfrm>
              <a:off x="4517289" y="4542038"/>
              <a:ext cx="336291" cy="0"/>
            </a:xfrm>
            <a:prstGeom prst="straightConnector1">
              <a:avLst/>
            </a:prstGeom>
            <a:noFill/>
            <a:ln cap="flat" cmpd="sng" w="19050">
              <a:solidFill>
                <a:schemeClr val="dk1"/>
              </a:solidFill>
              <a:prstDash val="solid"/>
              <a:miter lim="800000"/>
              <a:headEnd len="sm" w="sm" type="none"/>
              <a:tailEnd len="sm" w="sm" type="none"/>
            </a:ln>
          </p:spPr>
        </p:cxnSp>
        <p:cxnSp>
          <p:nvCxnSpPr>
            <p:cNvPr id="145" name="Google Shape;145;p3"/>
            <p:cNvCxnSpPr/>
            <p:nvPr/>
          </p:nvCxnSpPr>
          <p:spPr>
            <a:xfrm>
              <a:off x="4863278" y="4542038"/>
              <a:ext cx="1907631" cy="15586"/>
            </a:xfrm>
            <a:prstGeom prst="straightConnector1">
              <a:avLst/>
            </a:prstGeom>
            <a:noFill/>
            <a:ln cap="flat" cmpd="sng" w="19050">
              <a:solidFill>
                <a:schemeClr val="dk1"/>
              </a:solidFill>
              <a:prstDash val="solid"/>
              <a:miter lim="800000"/>
              <a:headEnd len="sm" w="sm" type="none"/>
              <a:tailEnd len="sm" w="sm" type="none"/>
            </a:ln>
          </p:spPr>
        </p:cxnSp>
        <p:sp>
          <p:nvSpPr>
            <p:cNvPr id="146" name="Google Shape;146;p3"/>
            <p:cNvSpPr/>
            <p:nvPr/>
          </p:nvSpPr>
          <p:spPr>
            <a:xfrm>
              <a:off x="7021269" y="4330432"/>
              <a:ext cx="642257" cy="38687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7" name="Google Shape;147;p3"/>
          <p:cNvGrpSpPr/>
          <p:nvPr/>
        </p:nvGrpSpPr>
        <p:grpSpPr>
          <a:xfrm>
            <a:off x="7188003" y="5813914"/>
            <a:ext cx="4877124" cy="975345"/>
            <a:chOff x="7188003" y="5813914"/>
            <a:chExt cx="4877124" cy="975345"/>
          </a:xfrm>
        </p:grpSpPr>
        <p:pic>
          <p:nvPicPr>
            <p:cNvPr descr="A picture containing furniture, kitchenware, table, whisk&#10;&#10;Description automatically generated" id="148" name="Google Shape;148;p3"/>
            <p:cNvPicPr preferRelativeResize="0"/>
            <p:nvPr/>
          </p:nvPicPr>
          <p:blipFill rotWithShape="1">
            <a:blip r:embed="rId4">
              <a:alphaModFix/>
            </a:blip>
            <a:srcRect b="0" l="0" r="0" t="0"/>
            <a:stretch/>
          </p:blipFill>
          <p:spPr>
            <a:xfrm rot="-2001108">
              <a:off x="7669050" y="6024701"/>
              <a:ext cx="814584" cy="589152"/>
            </a:xfrm>
            <a:prstGeom prst="rect">
              <a:avLst/>
            </a:prstGeom>
            <a:noFill/>
            <a:ln>
              <a:noFill/>
            </a:ln>
          </p:spPr>
        </p:pic>
        <p:pic>
          <p:nvPicPr>
            <p:cNvPr descr="A picture containing furniture, kitchenware, table, whisk&#10;&#10;Description automatically generated" id="149" name="Google Shape;149;p3"/>
            <p:cNvPicPr preferRelativeResize="0"/>
            <p:nvPr/>
          </p:nvPicPr>
          <p:blipFill rotWithShape="1">
            <a:blip r:embed="rId4">
              <a:alphaModFix/>
            </a:blip>
            <a:srcRect b="0" l="0" r="0" t="0"/>
            <a:stretch/>
          </p:blipFill>
          <p:spPr>
            <a:xfrm rot="-2001108">
              <a:off x="11155668" y="5989321"/>
              <a:ext cx="814584" cy="589152"/>
            </a:xfrm>
            <a:prstGeom prst="rect">
              <a:avLst/>
            </a:prstGeom>
            <a:noFill/>
            <a:ln>
              <a:noFill/>
            </a:ln>
          </p:spPr>
        </p:pic>
        <p:cxnSp>
          <p:nvCxnSpPr>
            <p:cNvPr id="150" name="Google Shape;150;p3"/>
            <p:cNvCxnSpPr/>
            <p:nvPr/>
          </p:nvCxnSpPr>
          <p:spPr>
            <a:xfrm>
              <a:off x="7188003" y="6282680"/>
              <a:ext cx="489857" cy="5835"/>
            </a:xfrm>
            <a:prstGeom prst="straightConnector1">
              <a:avLst/>
            </a:prstGeom>
            <a:noFill/>
            <a:ln cap="flat" cmpd="sng" w="19050">
              <a:solidFill>
                <a:schemeClr val="dk1"/>
              </a:solidFill>
              <a:prstDash val="solid"/>
              <a:miter lim="800000"/>
              <a:headEnd len="sm" w="sm" type="none"/>
              <a:tailEnd len="sm" w="sm" type="none"/>
            </a:ln>
          </p:spPr>
        </p:cxnSp>
        <p:cxnSp>
          <p:nvCxnSpPr>
            <p:cNvPr id="151" name="Google Shape;151;p3"/>
            <p:cNvCxnSpPr/>
            <p:nvPr/>
          </p:nvCxnSpPr>
          <p:spPr>
            <a:xfrm flipH="1" rot="10800000">
              <a:off x="8415714" y="6277221"/>
              <a:ext cx="954376" cy="11294"/>
            </a:xfrm>
            <a:prstGeom prst="straightConnector1">
              <a:avLst/>
            </a:prstGeom>
            <a:noFill/>
            <a:ln cap="flat" cmpd="sng" w="19050">
              <a:solidFill>
                <a:schemeClr val="dk1"/>
              </a:solidFill>
              <a:prstDash val="solid"/>
              <a:miter lim="800000"/>
              <a:headEnd len="sm" w="sm" type="none"/>
              <a:tailEnd len="sm" w="sm" type="none"/>
            </a:ln>
          </p:spPr>
        </p:cxnSp>
        <p:cxnSp>
          <p:nvCxnSpPr>
            <p:cNvPr id="152" name="Google Shape;152;p3"/>
            <p:cNvCxnSpPr/>
            <p:nvPr/>
          </p:nvCxnSpPr>
          <p:spPr>
            <a:xfrm flipH="1" rot="10800000">
              <a:off x="9370090" y="6264021"/>
              <a:ext cx="1784544" cy="13608"/>
            </a:xfrm>
            <a:prstGeom prst="straightConnector1">
              <a:avLst/>
            </a:prstGeom>
            <a:noFill/>
            <a:ln cap="flat" cmpd="sng" w="19050">
              <a:solidFill>
                <a:schemeClr val="dk1"/>
              </a:solidFill>
              <a:prstDash val="solid"/>
              <a:miter lim="800000"/>
              <a:headEnd len="sm" w="sm" type="none"/>
              <a:tailEnd len="sm" w="sm" type="none"/>
            </a:ln>
          </p:spPr>
        </p:cxnSp>
        <p:sp>
          <p:nvSpPr>
            <p:cNvPr id="153" name="Google Shape;153;p3"/>
            <p:cNvSpPr/>
            <p:nvPr/>
          </p:nvSpPr>
          <p:spPr>
            <a:xfrm>
              <a:off x="11636824" y="6075635"/>
              <a:ext cx="415093" cy="38687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cxnSp>
        <p:nvCxnSpPr>
          <p:cNvPr id="154" name="Google Shape;154;p3"/>
          <p:cNvCxnSpPr/>
          <p:nvPr/>
        </p:nvCxnSpPr>
        <p:spPr>
          <a:xfrm rot="10800000">
            <a:off x="9370090" y="5910063"/>
            <a:ext cx="0" cy="432129"/>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Training Methods</a:t>
            </a:r>
            <a:endParaRPr/>
          </a:p>
        </p:txBody>
      </p:sp>
      <p:sp>
        <p:nvSpPr>
          <p:cNvPr id="160" name="Google Shape;160;p4"/>
          <p:cNvSpPr txBox="1"/>
          <p:nvPr>
            <p:ph idx="1" type="body"/>
          </p:nvPr>
        </p:nvSpPr>
        <p:spPr>
          <a:xfrm>
            <a:off x="838200" y="1825625"/>
            <a:ext cx="10515600" cy="446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Models</a:t>
            </a:r>
            <a:endParaRPr/>
          </a:p>
          <a:p>
            <a:pPr indent="-228600" lvl="1" marL="685800" rtl="0" algn="l">
              <a:lnSpc>
                <a:spcPct val="90000"/>
              </a:lnSpc>
              <a:spcBef>
                <a:spcPts val="0"/>
              </a:spcBef>
              <a:spcAft>
                <a:spcPts val="0"/>
              </a:spcAft>
              <a:buSzPts val="1800"/>
              <a:buChar char="•"/>
            </a:pPr>
            <a:r>
              <a:rPr lang="en-US"/>
              <a:t>Linear Regression (+ Ridge, Lasso) </a:t>
            </a:r>
            <a:endParaRPr/>
          </a:p>
          <a:p>
            <a:pPr indent="-228600" lvl="1" marL="685800" rtl="0" algn="l">
              <a:lnSpc>
                <a:spcPct val="90000"/>
              </a:lnSpc>
              <a:spcBef>
                <a:spcPts val="0"/>
              </a:spcBef>
              <a:spcAft>
                <a:spcPts val="0"/>
              </a:spcAft>
              <a:buSzPts val="1800"/>
              <a:buChar char="•"/>
            </a:pPr>
            <a:r>
              <a:rPr lang="en-US"/>
              <a:t>SVM</a:t>
            </a:r>
            <a:endParaRPr/>
          </a:p>
          <a:p>
            <a:pPr indent="-228600" lvl="1" marL="685800" rtl="0" algn="l">
              <a:lnSpc>
                <a:spcPct val="90000"/>
              </a:lnSpc>
              <a:spcBef>
                <a:spcPts val="0"/>
              </a:spcBef>
              <a:spcAft>
                <a:spcPts val="0"/>
              </a:spcAft>
              <a:buSzPts val="1800"/>
              <a:buChar char="•"/>
            </a:pPr>
            <a:r>
              <a:rPr lang="en-US"/>
              <a:t>XGBoost</a:t>
            </a:r>
            <a:endParaRPr/>
          </a:p>
          <a:p>
            <a:pPr indent="-228600" lvl="1" marL="685800" rtl="0" algn="l">
              <a:lnSpc>
                <a:spcPct val="90000"/>
              </a:lnSpc>
              <a:spcBef>
                <a:spcPts val="0"/>
              </a:spcBef>
              <a:spcAft>
                <a:spcPts val="0"/>
              </a:spcAft>
              <a:buSzPts val="1800"/>
              <a:buChar char="•"/>
            </a:pPr>
            <a:r>
              <a:rPr lang="en-US"/>
              <a:t>Logistic Regression</a:t>
            </a:r>
            <a:endParaRPr/>
          </a:p>
          <a:p>
            <a:pPr indent="-228600" lvl="1" marL="685800" rtl="0" algn="l">
              <a:lnSpc>
                <a:spcPct val="90000"/>
              </a:lnSpc>
              <a:spcBef>
                <a:spcPts val="0"/>
              </a:spcBef>
              <a:spcAft>
                <a:spcPts val="0"/>
              </a:spcAft>
              <a:buSzPts val="1800"/>
              <a:buChar char="•"/>
            </a:pPr>
            <a:r>
              <a:rPr lang="en-US"/>
              <a:t>Neural Network (Dropout + ELU + FC-16, x8)</a:t>
            </a:r>
            <a:endParaRPr/>
          </a:p>
          <a:p>
            <a:pPr indent="-228600" lvl="1" marL="685800" rtl="0" algn="l">
              <a:lnSpc>
                <a:spcPct val="90000"/>
              </a:lnSpc>
              <a:spcBef>
                <a:spcPts val="0"/>
              </a:spcBef>
              <a:spcAft>
                <a:spcPts val="0"/>
              </a:spcAft>
              <a:buSzPts val="1800"/>
              <a:buChar char="•"/>
            </a:pPr>
            <a:r>
              <a:rPr lang="en-US" strike="sngStrike"/>
              <a:t>RNN</a:t>
            </a:r>
            <a:endParaRPr strike="sngStrike"/>
          </a:p>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1800"/>
              <a:buChar char="•"/>
            </a:pPr>
            <a:r>
              <a:rPr lang="en-US"/>
              <a:t>Metrics: Accuracy, TPR, FPR, </a:t>
            </a:r>
            <a:r>
              <a:rPr lang="en-US"/>
              <a:t>Precision</a:t>
            </a:r>
            <a:r>
              <a:rPr lang="en-US"/>
              <a:t>, F1-score</a:t>
            </a:r>
            <a:endParaRPr/>
          </a:p>
          <a:p>
            <a:pPr indent="-228600" lvl="1" marL="685800" rtl="0" algn="l">
              <a:lnSpc>
                <a:spcPct val="90000"/>
              </a:lnSpc>
              <a:spcBef>
                <a:spcPts val="0"/>
              </a:spcBef>
              <a:spcAft>
                <a:spcPts val="0"/>
              </a:spcAft>
              <a:buSzPts val="1800"/>
              <a:buChar char="•"/>
            </a:pPr>
            <a:r>
              <a:rPr lang="en-US"/>
              <a:t>assess the predictive power of the models on both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Motivations for Data</a:t>
            </a:r>
            <a:endParaRPr/>
          </a:p>
        </p:txBody>
      </p:sp>
      <p:sp>
        <p:nvSpPr>
          <p:cNvPr id="166" name="Google Shape;166;p5"/>
          <p:cNvSpPr txBox="1"/>
          <p:nvPr>
            <p:ph idx="1" type="body"/>
          </p:nvPr>
        </p:nvSpPr>
        <p:spPr>
          <a:xfrm>
            <a:off x="838200" y="1825625"/>
            <a:ext cx="10515600" cy="4284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Create discretized buckets of genomic regions</a:t>
            </a:r>
            <a:endParaRPr/>
          </a:p>
          <a:p>
            <a:pPr indent="-228600" lvl="1" marL="685800" rtl="0" algn="l">
              <a:lnSpc>
                <a:spcPct val="90000"/>
              </a:lnSpc>
              <a:spcBef>
                <a:spcPts val="0"/>
              </a:spcBef>
              <a:spcAft>
                <a:spcPts val="0"/>
              </a:spcAft>
              <a:buSzPts val="1800"/>
              <a:buChar char="•"/>
            </a:pPr>
            <a:r>
              <a:rPr lang="en-US"/>
              <a:t>hope to reverse-engineer the buckets to find most important regions</a:t>
            </a:r>
            <a:endParaRPr/>
          </a:p>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Original data was ~500x300,000</a:t>
            </a:r>
            <a:endParaRPr/>
          </a:p>
          <a:p>
            <a:pPr indent="-228600" lvl="1" marL="685800" rtl="0" algn="l">
              <a:lnSpc>
                <a:spcPct val="90000"/>
              </a:lnSpc>
              <a:spcBef>
                <a:spcPts val="0"/>
              </a:spcBef>
              <a:spcAft>
                <a:spcPts val="0"/>
              </a:spcAft>
              <a:buSzPts val="1800"/>
              <a:buChar char="•"/>
            </a:pPr>
            <a:r>
              <a:rPr lang="en-US"/>
              <a:t>PCA to compress to 50 PCs, find most variant genetic buckets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pic>
        <p:nvPicPr>
          <p:cNvPr id="172" name="Google Shape;172;p6"/>
          <p:cNvPicPr preferRelativeResize="0"/>
          <p:nvPr/>
        </p:nvPicPr>
        <p:blipFill>
          <a:blip r:embed="rId3">
            <a:alphaModFix/>
          </a:blip>
          <a:stretch>
            <a:fillRect/>
          </a:stretch>
        </p:blipFill>
        <p:spPr>
          <a:xfrm>
            <a:off x="2131774" y="1793337"/>
            <a:ext cx="7928450" cy="418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Discussion</a:t>
            </a:r>
            <a:endParaRPr/>
          </a:p>
        </p:txBody>
      </p:sp>
      <p:pic>
        <p:nvPicPr>
          <p:cNvPr descr="Chart, histogram&#10;&#10;Description automatically generated" id="178" name="Google Shape;178;p7"/>
          <p:cNvPicPr preferRelativeResize="0"/>
          <p:nvPr>
            <p:ph idx="1" type="body"/>
          </p:nvPr>
        </p:nvPicPr>
        <p:blipFill rotWithShape="1">
          <a:blip r:embed="rId3">
            <a:alphaModFix/>
          </a:blip>
          <a:srcRect b="0" l="0" r="0" t="0"/>
          <a:stretch/>
        </p:blipFill>
        <p:spPr>
          <a:xfrm>
            <a:off x="1682750" y="2769394"/>
            <a:ext cx="8826500" cy="246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Next Steps</a:t>
            </a:r>
            <a:endParaRPr/>
          </a:p>
        </p:txBody>
      </p:sp>
      <p:sp>
        <p:nvSpPr>
          <p:cNvPr id="184" name="Google Shape;18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Explore relationship between identified bins and disease mechanisms</a:t>
            </a:r>
            <a:endParaRPr/>
          </a:p>
          <a:p>
            <a:pPr indent="-342900" lvl="0" marL="457200" rtl="0" algn="l">
              <a:lnSpc>
                <a:spcPct val="90000"/>
              </a:lnSpc>
              <a:spcBef>
                <a:spcPts val="0"/>
              </a:spcBef>
              <a:spcAft>
                <a:spcPts val="0"/>
              </a:spcAft>
              <a:buSzPts val="1800"/>
              <a:buChar char="●"/>
            </a:pPr>
            <a:r>
              <a:rPr lang="en-US"/>
              <a:t>Create RNN architectures capable of handling very long sequences</a:t>
            </a:r>
            <a:endParaRPr/>
          </a:p>
          <a:p>
            <a:pPr indent="-342900" lvl="1" marL="914400" rtl="0" algn="l">
              <a:lnSpc>
                <a:spcPct val="90000"/>
              </a:lnSpc>
              <a:spcBef>
                <a:spcPts val="0"/>
              </a:spcBef>
              <a:spcAft>
                <a:spcPts val="0"/>
              </a:spcAft>
              <a:buSzPts val="1800"/>
              <a:buChar char="○"/>
            </a:pPr>
            <a:r>
              <a:rPr lang="en-US"/>
              <a:t>explore literature/conferences for architecture ideas</a:t>
            </a:r>
            <a:endParaRPr/>
          </a:p>
          <a:p>
            <a:pPr indent="-342900" lvl="0" marL="457200" rtl="0" algn="l">
              <a:lnSpc>
                <a:spcPct val="90000"/>
              </a:lnSpc>
              <a:spcBef>
                <a:spcPts val="0"/>
              </a:spcBef>
              <a:spcAft>
                <a:spcPts val="0"/>
              </a:spcAft>
              <a:buSzPts val="1800"/>
              <a:buChar char="●"/>
            </a:pPr>
            <a:r>
              <a:rPr lang="en-US"/>
              <a:t>Perform a multiclass classification on the same data for different cancer subtypes</a:t>
            </a:r>
            <a:endParaRPr/>
          </a:p>
          <a:p>
            <a:pPr indent="-342900" lvl="1" marL="914400" rtl="0" algn="l">
              <a:lnSpc>
                <a:spcPct val="90000"/>
              </a:lnSpc>
              <a:spcBef>
                <a:spcPts val="0"/>
              </a:spcBef>
              <a:spcAft>
                <a:spcPts val="0"/>
              </a:spcAft>
              <a:buSzPts val="1800"/>
              <a:buChar char="○"/>
            </a:pPr>
            <a:r>
              <a:rPr lang="en-US"/>
              <a:t>compare with current SOTA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2022-04-30T22:43:44Z</dcterms:created>
  <dc:creator>Stephen Shanko</dc:creator>
</cp:coreProperties>
</file>