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EB Garamon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4C3C88-A798-45C5-B2FA-BFF862A3B400}">
  <a:tblStyle styleId="{3F4C3C88-A798-45C5-B2FA-BFF862A3B4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3FE82A-BDF5-4728-AEEA-583654E8A63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EBGaramond-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EBGaramond-italic.fntdata"/><Relationship Id="rId14" Type="http://schemas.openxmlformats.org/officeDocument/2006/relationships/slide" Target="slides/slide8.xml"/><Relationship Id="rId36" Type="http://schemas.openxmlformats.org/officeDocument/2006/relationships/font" Target="fonts/EBGaramond-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EBGaramon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2e1ecd199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2e1ecd199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2e1ecd19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2e1ecd19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050f9694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050f9694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2a84d703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2a84d703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2a84d70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2a84d70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3050f969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3050f969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2a84d703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2a84d703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2e1ecd19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2e1ecd19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2e1ecd19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2e1ecd19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2e1ecd19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2e1ecd19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2a84d703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2a84d703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2e1ecd199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2e1ecd199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2a84d703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2a84d70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dk1"/>
                </a:solidFill>
                <a:latin typeface="Calibri"/>
                <a:ea typeface="Calibri"/>
                <a:cs typeface="Calibri"/>
                <a:sym typeface="Calibri"/>
              </a:rPr>
              <a:t>Caveats: List of known issues with this design, that would need to be addressed in the future, or features that were omitted by design as a tradeoff decision.</a:t>
            </a: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2a84d703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2a84d703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3050f9694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3050f9694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3050f969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3050f969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2a84d70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2a84d70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2a84d70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2a84d70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2a84d70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2a84d70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2a84d70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2a84d70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2e1ecd19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2e1ecd19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2e1ecd19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2e1ecd19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2e1ecd199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2e1ecd199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atin typeface="EB Garamond"/>
                <a:ea typeface="EB Garamond"/>
                <a:cs typeface="EB Garamond"/>
                <a:sym typeface="EB Garamond"/>
              </a:defRPr>
            </a:lvl1pPr>
            <a:lvl2pPr lvl="1">
              <a:buNone/>
              <a:defRPr>
                <a:latin typeface="EB Garamond"/>
                <a:ea typeface="EB Garamond"/>
                <a:cs typeface="EB Garamond"/>
                <a:sym typeface="EB Garamond"/>
              </a:defRPr>
            </a:lvl2pPr>
            <a:lvl3pPr lvl="2">
              <a:buNone/>
              <a:defRPr>
                <a:latin typeface="EB Garamond"/>
                <a:ea typeface="EB Garamond"/>
                <a:cs typeface="EB Garamond"/>
                <a:sym typeface="EB Garamond"/>
              </a:defRPr>
            </a:lvl3pPr>
            <a:lvl4pPr lvl="3">
              <a:buNone/>
              <a:defRPr>
                <a:latin typeface="EB Garamond"/>
                <a:ea typeface="EB Garamond"/>
                <a:cs typeface="EB Garamond"/>
                <a:sym typeface="EB Garamond"/>
              </a:defRPr>
            </a:lvl4pPr>
            <a:lvl5pPr lvl="4">
              <a:buNone/>
              <a:defRPr>
                <a:latin typeface="EB Garamond"/>
                <a:ea typeface="EB Garamond"/>
                <a:cs typeface="EB Garamond"/>
                <a:sym typeface="EB Garamond"/>
              </a:defRPr>
            </a:lvl5pPr>
            <a:lvl6pPr lvl="5">
              <a:buNone/>
              <a:defRPr>
                <a:latin typeface="EB Garamond"/>
                <a:ea typeface="EB Garamond"/>
                <a:cs typeface="EB Garamond"/>
                <a:sym typeface="EB Garamond"/>
              </a:defRPr>
            </a:lvl6pPr>
            <a:lvl7pPr lvl="6">
              <a:buNone/>
              <a:defRPr>
                <a:latin typeface="EB Garamond"/>
                <a:ea typeface="EB Garamond"/>
                <a:cs typeface="EB Garamond"/>
                <a:sym typeface="EB Garamond"/>
              </a:defRPr>
            </a:lvl7pPr>
            <a:lvl8pPr lvl="7">
              <a:buNone/>
              <a:defRPr>
                <a:latin typeface="EB Garamond"/>
                <a:ea typeface="EB Garamond"/>
                <a:cs typeface="EB Garamond"/>
                <a:sym typeface="EB Garamond"/>
              </a:defRPr>
            </a:lvl8pPr>
            <a:lvl9pPr lvl="8">
              <a:buNone/>
              <a:defRPr>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www.lucidchart.com/invitations/accept/662df293-888f-4b63-a903-dcfa0ff7d38e"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ebay.com/itm/100-200-300mm-GGP-ball-screw-linear-guide-slide-Nema23-Stepper-motor-24V-3AFast/133326166697?hash=item1f0adbdaa9:m:mfrjRlnLbn8XF0wMdIUg1yA" TargetMode="External"/><Relationship Id="rId4" Type="http://schemas.openxmlformats.org/officeDocument/2006/relationships/hyperlink" Target="https://www.aedsuperstore.com/ambu-bag-spur-ii-adult-resuscitator-with-adult-mask-and-oxygen-reservoir-peep-valve-bvm.html?redirect=1" TargetMode="External"/><Relationship Id="rId5" Type="http://schemas.openxmlformats.org/officeDocument/2006/relationships/hyperlink" Target="https://www.amazon.com/Self-stick-Adhesive-Strong-Back-scrapbooking/dp/B0736HZTZK/" TargetMode="External"/><Relationship Id="rId6" Type="http://schemas.openxmlformats.org/officeDocument/2006/relationships/hyperlink" Target="https://www.homedepot.com/p/Everbilt-2-1-2-in-Zinc-Plated-Double-Wide-Corner-Brace-2-Piece-per-Pack-20744/205338336" TargetMode="External"/><Relationship Id="rId7" Type="http://schemas.openxmlformats.org/officeDocument/2006/relationships/hyperlink" Target="https://www.homedepot.com/p/Gorilla-0-85-fl-oz-Epoxy-42001/10067061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homedepot.com/p/Everbilt-M8-1-25-x-45-mm-Zinc-Plated-Steel-Socket-Cap-Recessed-Hex-Screw-2-per-Bag-803438/204281936" TargetMode="External"/><Relationship Id="rId4" Type="http://schemas.openxmlformats.org/officeDocument/2006/relationships/hyperlink" Target="https://www.homedepot.com/p/M8-Zinc-Plated-Nylon-Lock-Nut-803698/204274147" TargetMode="External"/><Relationship Id="rId5" Type="http://schemas.openxmlformats.org/officeDocument/2006/relationships/hyperlink" Target="https://www.homedepot.com/p/Everbilt-M4-7-x-10-mm-Plain-Internal-Hex-Socket-Cap-Head-Steel-Metric-Screw-2-Piece-803218/204274283" TargetMode="External"/><Relationship Id="rId6" Type="http://schemas.openxmlformats.org/officeDocument/2006/relationships/hyperlink" Target="https://www.homedepot.com/p/4-mm-0-7-Zinc-Plated-Metric-Nylon-Lock-Nut-2-Piece-803668/204274143" TargetMode="External"/><Relationship Id="rId7" Type="http://schemas.openxmlformats.org/officeDocument/2006/relationships/hyperlink" Target="https://www.homedepot.com/p/OPTIX-36-in-x-72-in-x-220-in-Acrylic-Sheet-MC-24/20203805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mile.amazon.com/dp/B01H4ZLZLQ/?coliid=I3OSMQUM8D2V35&amp;colid=32JKJTCGUEV31&amp;psc=1&amp;ref_=lv_ov_lig_dp_it" TargetMode="External"/><Relationship Id="rId4" Type="http://schemas.openxmlformats.org/officeDocument/2006/relationships/hyperlink" Target="https://smile.amazon.com/dp/B06Y5VPSFN/?coliid=IWM2TXME82U43&amp;colid=32JKJTCGUEV31&amp;psc=1&amp;ref_=lv_ov_lig_dp_it" TargetMode="External"/><Relationship Id="rId10" Type="http://schemas.openxmlformats.org/officeDocument/2006/relationships/hyperlink" Target="https://smile.amazon.com/dp/B014EKQ5AA/?coliid=I2W73F1ZZ6TUQ6&amp;colid=32JKJTCGUEV31&amp;psc=1&amp;ref_=lv_ov_lig_dp_it" TargetMode="External"/><Relationship Id="rId9" Type="http://schemas.openxmlformats.org/officeDocument/2006/relationships/hyperlink" Target="https://smile.amazon.com/dp/B00MFRMFS6/?coliid=I1EMKD0OPCVDNZ&amp;colid=32JKJTCGUEV31&amp;psc=1&amp;ref_=lv_ov_lig_dp_it" TargetMode="External"/><Relationship Id="rId5" Type="http://schemas.openxmlformats.org/officeDocument/2006/relationships/hyperlink" Target="https://smile.amazon.com/dp/B01BV3Z342/?coliid=I1XQZJVS36TWN7&amp;colid=32JKJTCGUEV31&amp;psc=1&amp;ref_=lv_ov_lig_dp_it" TargetMode="External"/><Relationship Id="rId6" Type="http://schemas.openxmlformats.org/officeDocument/2006/relationships/hyperlink" Target="https://smile.amazon.com/dp/B079P4LVPV/?coliid=I12KRAPB4MRE9F&amp;colid=32JKJTCGUEV31&amp;psc=1&amp;ref_=lv_ov_lig_dp_it" TargetMode="External"/><Relationship Id="rId7" Type="http://schemas.openxmlformats.org/officeDocument/2006/relationships/hyperlink" Target="https://smile.amazon.com/dp/B073FBK9FY/?coliid=I3VT8LMNRZEL31&amp;colid=32JKJTCGUEV31&amp;psc=1&amp;ref_=lv_ov_lig_dp_it" TargetMode="External"/><Relationship Id="rId8" Type="http://schemas.openxmlformats.org/officeDocument/2006/relationships/hyperlink" Target="https://smile.amazon.com/dp/B019I13X5K/?coliid=I3HWBK4KO28VMP&amp;colid=32JKJTCGUEV31&amp;psc=1&amp;ref_=lv_ov_lig_dp_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mile.amazon.com/dp/B0734SN6VR/?coliid=IFMCEOG56UYGJ&amp;colid=32JKJTCGUEV31&amp;psc=1&amp;ref_=lv_ov_lig_dp_it" TargetMode="External"/><Relationship Id="rId4" Type="http://schemas.openxmlformats.org/officeDocument/2006/relationships/hyperlink" Target="https://smile.amazon.com/dp/B013ETVO12/?coliid=I2RUA0HH90JI3V&amp;colid=32JKJTCGUEV31&amp;psc=1&amp;ref_=lv_ov_lig_dp_it" TargetMode="External"/><Relationship Id="rId11" Type="http://schemas.openxmlformats.org/officeDocument/2006/relationships/hyperlink" Target="https://smile.amazon.com/dp/B075VBV4QH/?coliid=IC03JPSBHF614&amp;colid=32JKJTCGUEV31&amp;psc=1&amp;ref_=lv_ov_lig_dp_it" TargetMode="External"/><Relationship Id="rId10" Type="http://schemas.openxmlformats.org/officeDocument/2006/relationships/hyperlink" Target="https://smile.amazon.com/dp/B0752RMB7Q/?coliid=I3NCBK2JUW21J&amp;colid=32JKJTCGUEV31&amp;psc=1&amp;ref_=lv_ov_lig_dp_it" TargetMode="External"/><Relationship Id="rId9" Type="http://schemas.openxmlformats.org/officeDocument/2006/relationships/hyperlink" Target="https://smile.amazon.com/dp/B07BWC596B/?coliid=I301OOH453KMFN&amp;colid=32JKJTCGUEV31&amp;psc=1&amp;ref_=lv_ov_lig_dp_it" TargetMode="External"/><Relationship Id="rId5" Type="http://schemas.openxmlformats.org/officeDocument/2006/relationships/hyperlink" Target="https://smile.amazon.com/dp/B003J6583Q/?coliid=I3OVKUUHO110XG&amp;colid=32JKJTCGUEV31&amp;psc=1&amp;ref_=lv_ov_lig_dp_it" TargetMode="External"/><Relationship Id="rId6" Type="http://schemas.openxmlformats.org/officeDocument/2006/relationships/hyperlink" Target="https://smile.amazon.com/dp/B07TX6BX47/?coliid=I1O2I3O6SE2O10&amp;colid=32JKJTCGUEV31&amp;psc=1&amp;ref_=lv_ov_lig_dp_it" TargetMode="External"/><Relationship Id="rId7" Type="http://schemas.openxmlformats.org/officeDocument/2006/relationships/hyperlink" Target="https://smile.amazon.com/dp/B07KYTF1R2/?coliid=I108YTEHP7O3TH&amp;colid=32JKJTCGUEV31&amp;psc=1&amp;ref_=lv_ov_lig_dp_it" TargetMode="External"/><Relationship Id="rId8" Type="http://schemas.openxmlformats.org/officeDocument/2006/relationships/hyperlink" Target="https://smile.amazon.com/dp/B079BN2J8V/?coliid=I3R80UQYCZ57J6&amp;colid=32JKJTCGUEV31&amp;psc=1&amp;ref_=lv_ov_lig_dp_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mile.amazon.com/Go-Green-Power-GG-13725BK-Extension/dp/B00V4E2WA2/ref=sr_1_16?dchild=1&amp;keywords=extension+cord&amp;qid=1586144458&amp;refinements=p_n_feature_keywords_two_browse-bin%3A7065059011&amp;rnid=3490941011&amp;s=lamps-light&amp;sr=1-16" TargetMode="External"/><Relationship Id="rId4" Type="http://schemas.openxmlformats.org/officeDocument/2006/relationships/hyperlink" Target="https://smile.amazon.com/dp/B081VD4C28/?coliid=I3MCH6KLNK26HE&amp;colid=32JKJTCGUEV31&amp;psc=1&amp;ref_=lv_ov_lig_dp_it" TargetMode="External"/><Relationship Id="rId5" Type="http://schemas.openxmlformats.org/officeDocument/2006/relationships/hyperlink" Target="https://smile.amazon.com/dp/B01N2U8PK0/?coliid=I391IA21BRRF98&amp;colid=32JKJTCGUEV31&amp;psc=1&amp;ref_=lv_ov_lig_dp_it" TargetMode="External"/><Relationship Id="rId6" Type="http://schemas.openxmlformats.org/officeDocument/2006/relationships/hyperlink" Target="https://smile.amazon.com/dp/B07BCY7HGN/?coliid=I1ASR7QG0YL1ZX&amp;colid=32JKJTCGUEV31&amp;psc=1&amp;ref_=lv_ov_lig_dp_it" TargetMode="External"/><Relationship Id="rId7" Type="http://schemas.openxmlformats.org/officeDocument/2006/relationships/hyperlink" Target="https://smile.amazon.com/GE-Grounded-Switch-Efficient-25511/dp/B0113VTPSW/ref=sr_1_3?dchild=1&amp;keywords=plug+in+120%2F240+switch&amp;qid=1586223032&amp;sr=8-3" TargetMode="External"/><Relationship Id="rId8" Type="http://schemas.openxmlformats.org/officeDocument/2006/relationships/hyperlink" Target="https://smile.amazon.com/AmazonBasics-Printer-Type-Cable-Male/dp/B00BCWALHM/ref=sr_1_11_sspa?dchild=1&amp;keywords=usb+2.0+cable&amp;qid=1586228299&amp;sr=8-11-spons&amp;psc=1&amp;spLa=ZW5jcnlwdGVkUXVhbGlmaWVyPUEyUk5MM0lPWjdLMTZYJmVuY3J5cHRlZElkPUEwMjE2OTYzQzFJS1NZSEFMU1VLJmVuY3J5cHRlZEFkSWQ9QTA2NjYxMDA2OTRDVTI2VTVDTkkmd2lkZ2V0TmFtZT1zcF9tdGYmYWN0aW9uPWNsaWNrUmVkaXJlY3QmZG9Ob3RMb2dDbGljaz10cnV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vent.mit.edu/" TargetMode="External"/><Relationship Id="rId4" Type="http://schemas.openxmlformats.org/officeDocument/2006/relationships/hyperlink" Target="https://www.facebook.com/watch/?v=147462893262908" TargetMode="External"/><Relationship Id="rId11" Type="http://schemas.openxmlformats.org/officeDocument/2006/relationships/hyperlink" Target="https://www.youtube.com/watch?v=US7JeW2uynM" TargetMode="External"/><Relationship Id="rId10" Type="http://schemas.openxmlformats.org/officeDocument/2006/relationships/hyperlink" Target="https://youtu.be/HRgLUAvY7io" TargetMode="External"/><Relationship Id="rId9" Type="http://schemas.openxmlformats.org/officeDocument/2006/relationships/hyperlink" Target="https://www.youtube.com/watch?v=oLQ5bXakWq8" TargetMode="External"/><Relationship Id="rId5" Type="http://schemas.openxmlformats.org/officeDocument/2006/relationships/hyperlink" Target="https://www.gtech.co.uk/ventilators" TargetMode="External"/><Relationship Id="rId6" Type="http://schemas.openxmlformats.org/officeDocument/2006/relationships/hyperlink" Target="https://news.utexas.edu/2020/04/01/solving-the-ventilator-shortage-with-windshield-wiper-parts/" TargetMode="External"/><Relationship Id="rId7" Type="http://schemas.openxmlformats.org/officeDocument/2006/relationships/hyperlink" Target="https://www.youtube.com/watch?v=OOu1ABEAPaU" TargetMode="External"/><Relationship Id="rId8" Type="http://schemas.openxmlformats.org/officeDocument/2006/relationships/hyperlink" Target="https://www.youtube.com/watch?v=jutBw_xIwT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youtube.com/watch?v=Z7Ue73CAqeM" TargetMode="External"/><Relationship Id="rId4" Type="http://schemas.openxmlformats.org/officeDocument/2006/relationships/image" Target="../media/image8.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3"/>
          <p:cNvPicPr preferRelativeResize="0"/>
          <p:nvPr/>
        </p:nvPicPr>
        <p:blipFill rotWithShape="1">
          <a:blip r:embed="rId3">
            <a:alphaModFix amt="36000"/>
          </a:blip>
          <a:srcRect b="10784" l="0" r="0" t="10784"/>
          <a:stretch/>
        </p:blipFill>
        <p:spPr>
          <a:xfrm>
            <a:off x="197825" y="217600"/>
            <a:ext cx="8743949" cy="4718174"/>
          </a:xfrm>
          <a:prstGeom prst="rect">
            <a:avLst/>
          </a:prstGeom>
          <a:noFill/>
          <a:ln>
            <a:noFill/>
          </a:ln>
        </p:spPr>
      </p:pic>
      <p:sp>
        <p:nvSpPr>
          <p:cNvPr id="129" name="Google Shape;129;p13"/>
          <p:cNvSpPr txBox="1"/>
          <p:nvPr>
            <p:ph type="ctrTitle"/>
          </p:nvPr>
        </p:nvSpPr>
        <p:spPr>
          <a:xfrm>
            <a:off x="311708" y="738175"/>
            <a:ext cx="8520600" cy="2052600"/>
          </a:xfrm>
          <a:prstGeom prst="rect">
            <a:avLst/>
          </a:prstGeom>
        </p:spPr>
        <p:txBody>
          <a:bodyPr anchorCtr="0" anchor="ctr" bIns="91425" lIns="91425" spcFirstLastPara="1" rIns="91425" wrap="square" tIns="91425">
            <a:noAutofit/>
          </a:bodyPr>
          <a:lstStyle/>
          <a:p>
            <a:pPr indent="0" lvl="0" marL="0" rtl="0" algn="ctr">
              <a:lnSpc>
                <a:spcPct val="115000"/>
              </a:lnSpc>
              <a:spcBef>
                <a:spcPts val="2400"/>
              </a:spcBef>
              <a:spcAft>
                <a:spcPts val="600"/>
              </a:spcAft>
              <a:buNone/>
            </a:pPr>
            <a:r>
              <a:rPr b="1" lang="en" sz="4000">
                <a:solidFill>
                  <a:schemeClr val="dk2"/>
                </a:solidFill>
              </a:rPr>
              <a:t>Columbia DIY Ventilator Challenge</a:t>
            </a:r>
            <a:endParaRPr b="1" sz="6900">
              <a:solidFill>
                <a:schemeClr val="dk2"/>
              </a:solidFill>
            </a:endParaRPr>
          </a:p>
        </p:txBody>
      </p:sp>
      <p:sp>
        <p:nvSpPr>
          <p:cNvPr id="130" name="Google Shape;130;p13"/>
          <p:cNvSpPr txBox="1"/>
          <p:nvPr>
            <p:ph idx="1" type="subTitle"/>
          </p:nvPr>
        </p:nvSpPr>
        <p:spPr>
          <a:xfrm>
            <a:off x="311700" y="2571750"/>
            <a:ext cx="8520600" cy="63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1"/>
                </a:solidFill>
              </a:rPr>
              <a:t>Team Biryani</a:t>
            </a:r>
            <a:endParaRPr b="1" sz="2400">
              <a:solidFill>
                <a:schemeClr val="accent1"/>
              </a:solidFill>
            </a:endParaRPr>
          </a:p>
          <a:p>
            <a:pPr indent="0" lvl="0" marL="0" rtl="0" algn="l">
              <a:spcBef>
                <a:spcPts val="0"/>
              </a:spcBef>
              <a:spcAft>
                <a:spcPts val="0"/>
              </a:spcAft>
              <a:buNone/>
            </a:pPr>
            <a:r>
              <a:t/>
            </a:r>
            <a:endParaRPr/>
          </a:p>
          <a:p>
            <a:pPr indent="0" lvl="0" marL="0" rtl="0" algn="r">
              <a:spcBef>
                <a:spcPts val="0"/>
              </a:spcBef>
              <a:spcAft>
                <a:spcPts val="0"/>
              </a:spcAft>
              <a:buNone/>
            </a:pPr>
            <a:r>
              <a:t/>
            </a:r>
            <a:endParaRPr i="1" sz="1500"/>
          </a:p>
          <a:p>
            <a:pPr indent="0" lvl="0" marL="0" rtl="0" algn="r">
              <a:spcBef>
                <a:spcPts val="0"/>
              </a:spcBef>
              <a:spcAft>
                <a:spcPts val="0"/>
              </a:spcAft>
              <a:buNone/>
            </a:pPr>
            <a:r>
              <a:t/>
            </a:r>
            <a:endParaRPr i="1" sz="1500"/>
          </a:p>
          <a:p>
            <a:pPr indent="0" lvl="0" marL="0" rtl="0" algn="r">
              <a:spcBef>
                <a:spcPts val="0"/>
              </a:spcBef>
              <a:spcAft>
                <a:spcPts val="0"/>
              </a:spcAft>
              <a:buNone/>
            </a:pPr>
            <a:r>
              <a:t/>
            </a:r>
            <a:endParaRPr i="1" sz="1500"/>
          </a:p>
          <a:p>
            <a:pPr indent="0" lvl="0" marL="0" rtl="0" algn="ctr">
              <a:spcBef>
                <a:spcPts val="0"/>
              </a:spcBef>
              <a:spcAft>
                <a:spcPts val="0"/>
              </a:spcAft>
              <a:buNone/>
            </a:pPr>
            <a:r>
              <a:t/>
            </a:r>
            <a:endParaRPr/>
          </a:p>
        </p:txBody>
      </p:sp>
      <p:sp>
        <p:nvSpPr>
          <p:cNvPr id="131" name="Google Shape;131;p13"/>
          <p:cNvSpPr txBox="1"/>
          <p:nvPr/>
        </p:nvSpPr>
        <p:spPr>
          <a:xfrm>
            <a:off x="7073075" y="3580025"/>
            <a:ext cx="1868700" cy="140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a:solidFill>
                  <a:schemeClr val="lt1"/>
                </a:solidFill>
                <a:latin typeface="Calibri"/>
                <a:ea typeface="Calibri"/>
                <a:cs typeface="Calibri"/>
                <a:sym typeface="Calibri"/>
              </a:rPr>
              <a:t>Shet, Shashank (Lead)</a:t>
            </a:r>
            <a:endParaRPr i="1">
              <a:solidFill>
                <a:schemeClr val="lt1"/>
              </a:solidFill>
              <a:latin typeface="Calibri"/>
              <a:ea typeface="Calibri"/>
              <a:cs typeface="Calibri"/>
              <a:sym typeface="Calibri"/>
            </a:endParaRPr>
          </a:p>
          <a:p>
            <a:pPr indent="0" lvl="0" marL="0" rtl="0" algn="r">
              <a:spcBef>
                <a:spcPts val="0"/>
              </a:spcBef>
              <a:spcAft>
                <a:spcPts val="0"/>
              </a:spcAft>
              <a:buNone/>
            </a:pPr>
            <a:r>
              <a:rPr i="1" lang="en">
                <a:solidFill>
                  <a:schemeClr val="lt1"/>
                </a:solidFill>
                <a:latin typeface="Calibri"/>
                <a:ea typeface="Calibri"/>
                <a:cs typeface="Calibri"/>
                <a:sym typeface="Calibri"/>
              </a:rPr>
              <a:t>Badjatya, Palash</a:t>
            </a:r>
            <a:endParaRPr i="1">
              <a:solidFill>
                <a:schemeClr val="lt1"/>
              </a:solidFill>
              <a:latin typeface="Calibri"/>
              <a:ea typeface="Calibri"/>
              <a:cs typeface="Calibri"/>
              <a:sym typeface="Calibri"/>
            </a:endParaRPr>
          </a:p>
          <a:p>
            <a:pPr indent="0" lvl="0" marL="0" rtl="0" algn="r">
              <a:spcBef>
                <a:spcPts val="0"/>
              </a:spcBef>
              <a:spcAft>
                <a:spcPts val="0"/>
              </a:spcAft>
              <a:buNone/>
            </a:pPr>
            <a:r>
              <a:rPr i="1" lang="en">
                <a:solidFill>
                  <a:schemeClr val="lt1"/>
                </a:solidFill>
                <a:latin typeface="Calibri"/>
                <a:ea typeface="Calibri"/>
                <a:cs typeface="Calibri"/>
                <a:sym typeface="Calibri"/>
              </a:rPr>
              <a:t>Chan, Monica Miaoxia</a:t>
            </a:r>
            <a:endParaRPr i="1">
              <a:solidFill>
                <a:schemeClr val="lt1"/>
              </a:solidFill>
              <a:latin typeface="Calibri"/>
              <a:ea typeface="Calibri"/>
              <a:cs typeface="Calibri"/>
              <a:sym typeface="Calibri"/>
            </a:endParaRPr>
          </a:p>
          <a:p>
            <a:pPr indent="0" lvl="0" marL="0" rtl="0" algn="r">
              <a:spcBef>
                <a:spcPts val="0"/>
              </a:spcBef>
              <a:spcAft>
                <a:spcPts val="0"/>
              </a:spcAft>
              <a:buNone/>
            </a:pPr>
            <a:r>
              <a:rPr i="1" lang="en">
                <a:solidFill>
                  <a:schemeClr val="lt1"/>
                </a:solidFill>
                <a:latin typeface="Calibri"/>
                <a:ea typeface="Calibri"/>
                <a:cs typeface="Calibri"/>
                <a:sym typeface="Calibri"/>
              </a:rPr>
              <a:t>Indaram, Shrikar</a:t>
            </a:r>
            <a:endParaRPr i="1">
              <a:solidFill>
                <a:schemeClr val="lt1"/>
              </a:solidFill>
              <a:latin typeface="Calibri"/>
              <a:ea typeface="Calibri"/>
              <a:cs typeface="Calibri"/>
              <a:sym typeface="Calibri"/>
            </a:endParaRPr>
          </a:p>
          <a:p>
            <a:pPr indent="0" lvl="0" marL="0" rtl="0" algn="r">
              <a:spcBef>
                <a:spcPts val="0"/>
              </a:spcBef>
              <a:spcAft>
                <a:spcPts val="0"/>
              </a:spcAft>
              <a:buNone/>
            </a:pPr>
            <a:r>
              <a:rPr i="1" lang="en">
                <a:solidFill>
                  <a:schemeClr val="lt1"/>
                </a:solidFill>
                <a:latin typeface="Calibri"/>
                <a:ea typeface="Calibri"/>
                <a:cs typeface="Calibri"/>
                <a:sym typeface="Calibri"/>
              </a:rPr>
              <a:t>Shanko, Stephen John</a:t>
            </a:r>
            <a:endParaRPr i="1">
              <a:solidFill>
                <a:schemeClr val="lt1"/>
              </a:solidFill>
              <a:latin typeface="Calibri"/>
              <a:ea typeface="Calibri"/>
              <a:cs typeface="Calibri"/>
              <a:sym typeface="Calibri"/>
            </a:endParaRPr>
          </a:p>
          <a:p>
            <a:pPr indent="0" lvl="0" marL="0" rtl="0" algn="r">
              <a:spcBef>
                <a:spcPts val="0"/>
              </a:spcBef>
              <a:spcAft>
                <a:spcPts val="0"/>
              </a:spcAft>
              <a:buNone/>
            </a:pPr>
            <a:r>
              <a:rPr i="1" lang="en">
                <a:solidFill>
                  <a:schemeClr val="lt1"/>
                </a:solidFill>
                <a:latin typeface="Calibri"/>
                <a:ea typeface="Calibri"/>
                <a:cs typeface="Calibri"/>
                <a:sym typeface="Calibri"/>
              </a:rPr>
              <a:t>Shorey, Sagar</a:t>
            </a:r>
            <a:endParaRPr i="1">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Detail - Backplane</a:t>
            </a:r>
            <a:endParaRPr/>
          </a:p>
        </p:txBody>
      </p:sp>
      <p:sp>
        <p:nvSpPr>
          <p:cNvPr id="223" name="Google Shape;223;p22"/>
          <p:cNvSpPr txBox="1"/>
          <p:nvPr>
            <p:ph idx="1" type="body"/>
          </p:nvPr>
        </p:nvSpPr>
        <p:spPr>
          <a:xfrm>
            <a:off x="466425" y="3348300"/>
            <a:ext cx="7674000" cy="14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Material: </a:t>
            </a:r>
            <a:r>
              <a:rPr lang="en">
                <a:latin typeface="EB Garamond"/>
                <a:ea typeface="EB Garamond"/>
                <a:cs typeface="EB Garamond"/>
                <a:sym typeface="EB Garamond"/>
              </a:rPr>
              <a:t>Acrylic Sheets, </a:t>
            </a:r>
            <a:r>
              <a:rPr lang="en">
                <a:latin typeface="EB Garamond"/>
                <a:ea typeface="EB Garamond"/>
                <a:cs typeface="EB Garamond"/>
                <a:sym typeface="EB Garamond"/>
              </a:rPr>
              <a:t>5 mm thickness</a:t>
            </a:r>
            <a:br>
              <a:rPr b="1" lang="en">
                <a:latin typeface="EB Garamond"/>
                <a:ea typeface="EB Garamond"/>
                <a:cs typeface="EB Garamond"/>
                <a:sym typeface="EB Garamond"/>
              </a:rPr>
            </a:br>
            <a:r>
              <a:rPr b="1" lang="en">
                <a:latin typeface="EB Garamond"/>
                <a:ea typeface="EB Garamond"/>
                <a:cs typeface="EB Garamond"/>
                <a:sym typeface="EB Garamond"/>
              </a:rPr>
              <a:t>Specs: </a:t>
            </a:r>
            <a:r>
              <a:rPr lang="en">
                <a:latin typeface="EB Garamond"/>
                <a:ea typeface="EB Garamond"/>
                <a:cs typeface="EB Garamond"/>
                <a:sym typeface="EB Garamond"/>
              </a:rPr>
              <a:t>Approx. 225 mm X 70 mm</a:t>
            </a:r>
            <a:endParaRPr>
              <a:latin typeface="EB Garamond"/>
              <a:ea typeface="EB Garamond"/>
              <a:cs typeface="EB Garamond"/>
              <a:sym typeface="EB Garamond"/>
            </a:endParaRPr>
          </a:p>
          <a:p>
            <a:pPr indent="0" lvl="0" marL="0" rtl="0" algn="l">
              <a:spcBef>
                <a:spcPts val="0"/>
              </a:spcBef>
              <a:spcAft>
                <a:spcPts val="0"/>
              </a:spcAft>
              <a:buNone/>
            </a:pPr>
            <a:r>
              <a:rPr b="1" lang="en">
                <a:latin typeface="EB Garamond"/>
                <a:ea typeface="EB Garamond"/>
                <a:cs typeface="EB Garamond"/>
                <a:sym typeface="EB Garamond"/>
              </a:rPr>
              <a:t>Features:</a:t>
            </a:r>
            <a:endParaRPr b="1">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Adjustable Backplane position to accommodate smaller Ambu bags</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Cutouts designed as per selected Ambu Bag and Linear Guide dimensions</a:t>
            </a:r>
            <a:endParaRPr b="1">
              <a:latin typeface="EB Garamond"/>
              <a:ea typeface="EB Garamond"/>
              <a:cs typeface="EB Garamond"/>
              <a:sym typeface="EB Garamond"/>
            </a:endParaRPr>
          </a:p>
          <a:p>
            <a:pPr indent="0" lvl="0" marL="0" rtl="0" algn="l">
              <a:spcBef>
                <a:spcPts val="0"/>
              </a:spcBef>
              <a:spcAft>
                <a:spcPts val="1600"/>
              </a:spcAft>
              <a:buNone/>
            </a:pPr>
            <a:r>
              <a:rPr b="1" lang="en">
                <a:latin typeface="EB Garamond"/>
                <a:ea typeface="EB Garamond"/>
                <a:cs typeface="EB Garamond"/>
                <a:sym typeface="EB Garamond"/>
              </a:rPr>
              <a:t>Advantages: </a:t>
            </a:r>
            <a:r>
              <a:rPr lang="en">
                <a:latin typeface="EB Garamond"/>
                <a:ea typeface="EB Garamond"/>
                <a:cs typeface="EB Garamond"/>
                <a:sym typeface="EB Garamond"/>
              </a:rPr>
              <a:t>Easy to Manufacture</a:t>
            </a:r>
            <a:endParaRPr>
              <a:latin typeface="EB Garamond"/>
              <a:ea typeface="EB Garamond"/>
              <a:cs typeface="EB Garamond"/>
              <a:sym typeface="EB Garamond"/>
            </a:endParaRPr>
          </a:p>
        </p:txBody>
      </p:sp>
      <p:sp>
        <p:nvSpPr>
          <p:cNvPr id="224" name="Google Shape;224;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2"/>
          <p:cNvSpPr txBox="1"/>
          <p:nvPr/>
        </p:nvSpPr>
        <p:spPr>
          <a:xfrm>
            <a:off x="3083500" y="1353075"/>
            <a:ext cx="816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6" name="Google Shape;226;p22"/>
          <p:cNvSpPr txBox="1"/>
          <p:nvPr/>
        </p:nvSpPr>
        <p:spPr>
          <a:xfrm>
            <a:off x="7134750" y="1224013"/>
            <a:ext cx="1084800" cy="3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Acrylic Sheet</a:t>
            </a:r>
            <a:endParaRPr sz="1200">
              <a:latin typeface="Calibri"/>
              <a:ea typeface="Calibri"/>
              <a:cs typeface="Calibri"/>
              <a:sym typeface="Calibri"/>
            </a:endParaRPr>
          </a:p>
        </p:txBody>
      </p:sp>
      <p:sp>
        <p:nvSpPr>
          <p:cNvPr id="227" name="Google Shape;227;p22"/>
          <p:cNvSpPr txBox="1"/>
          <p:nvPr/>
        </p:nvSpPr>
        <p:spPr>
          <a:xfrm>
            <a:off x="7134750" y="1892800"/>
            <a:ext cx="10848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Foam Padding</a:t>
            </a:r>
            <a:endParaRPr b="1" sz="1200">
              <a:latin typeface="Calibri"/>
              <a:ea typeface="Calibri"/>
              <a:cs typeface="Calibri"/>
              <a:sym typeface="Calibri"/>
            </a:endParaRPr>
          </a:p>
        </p:txBody>
      </p:sp>
      <p:pic>
        <p:nvPicPr>
          <p:cNvPr id="228" name="Google Shape;228;p22"/>
          <p:cNvPicPr preferRelativeResize="0"/>
          <p:nvPr/>
        </p:nvPicPr>
        <p:blipFill>
          <a:blip r:embed="rId3">
            <a:alphaModFix/>
          </a:blip>
          <a:stretch>
            <a:fillRect/>
          </a:stretch>
        </p:blipFill>
        <p:spPr>
          <a:xfrm>
            <a:off x="466430" y="759025"/>
            <a:ext cx="6253620" cy="2277500"/>
          </a:xfrm>
          <a:prstGeom prst="rect">
            <a:avLst/>
          </a:prstGeom>
          <a:noFill/>
          <a:ln>
            <a:noFill/>
          </a:ln>
        </p:spPr>
      </p:pic>
      <p:cxnSp>
        <p:nvCxnSpPr>
          <p:cNvPr id="229" name="Google Shape;229;p22"/>
          <p:cNvCxnSpPr/>
          <p:nvPr/>
        </p:nvCxnSpPr>
        <p:spPr>
          <a:xfrm rot="10800000">
            <a:off x="5104525" y="1684175"/>
            <a:ext cx="2066700" cy="402900"/>
          </a:xfrm>
          <a:prstGeom prst="straightConnector1">
            <a:avLst/>
          </a:prstGeom>
          <a:noFill/>
          <a:ln cap="flat" cmpd="sng" w="9525">
            <a:solidFill>
              <a:srgbClr val="FF0000"/>
            </a:solidFill>
            <a:prstDash val="solid"/>
            <a:round/>
            <a:headEnd len="med" w="med" type="none"/>
            <a:tailEnd len="med" w="med" type="triangle"/>
          </a:ln>
        </p:spPr>
      </p:cxnSp>
      <p:cxnSp>
        <p:nvCxnSpPr>
          <p:cNvPr id="230" name="Google Shape;230;p22"/>
          <p:cNvCxnSpPr/>
          <p:nvPr/>
        </p:nvCxnSpPr>
        <p:spPr>
          <a:xfrm rot="10800000">
            <a:off x="6153325" y="1139450"/>
            <a:ext cx="1017900" cy="255300"/>
          </a:xfrm>
          <a:prstGeom prst="straightConnector1">
            <a:avLst/>
          </a:prstGeom>
          <a:noFill/>
          <a:ln cap="flat" cmpd="sng" w="9525">
            <a:solidFill>
              <a:srgbClr val="FF0000"/>
            </a:solidFill>
            <a:prstDash val="solid"/>
            <a:round/>
            <a:headEnd len="med" w="med" type="none"/>
            <a:tailEnd len="med" w="med" type="triangle"/>
          </a:ln>
        </p:spPr>
      </p:cxnSp>
      <p:cxnSp>
        <p:nvCxnSpPr>
          <p:cNvPr id="231" name="Google Shape;231;p22"/>
          <p:cNvCxnSpPr>
            <a:stCxn id="232" idx="1"/>
          </p:cNvCxnSpPr>
          <p:nvPr/>
        </p:nvCxnSpPr>
        <p:spPr>
          <a:xfrm rot="10800000">
            <a:off x="6309525" y="2389825"/>
            <a:ext cx="1374600" cy="397200"/>
          </a:xfrm>
          <a:prstGeom prst="straightConnector1">
            <a:avLst/>
          </a:prstGeom>
          <a:noFill/>
          <a:ln cap="flat" cmpd="sng" w="9525">
            <a:solidFill>
              <a:srgbClr val="FF0000"/>
            </a:solidFill>
            <a:prstDash val="solid"/>
            <a:round/>
            <a:headEnd len="med" w="med" type="none"/>
            <a:tailEnd len="med" w="med" type="triangle"/>
          </a:ln>
        </p:spPr>
      </p:cxnSp>
      <p:sp>
        <p:nvSpPr>
          <p:cNvPr id="232" name="Google Shape;232;p22"/>
          <p:cNvSpPr txBox="1"/>
          <p:nvPr/>
        </p:nvSpPr>
        <p:spPr>
          <a:xfrm>
            <a:off x="7684125" y="2539375"/>
            <a:ext cx="12552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Cutouts for Position Change</a:t>
            </a:r>
            <a:endParaRPr b="1" sz="1200">
              <a:latin typeface="Calibri"/>
              <a:ea typeface="Calibri"/>
              <a:cs typeface="Calibri"/>
              <a:sym typeface="Calibri"/>
            </a:endParaRPr>
          </a:p>
        </p:txBody>
      </p:sp>
      <p:cxnSp>
        <p:nvCxnSpPr>
          <p:cNvPr id="233" name="Google Shape;233;p22"/>
          <p:cNvCxnSpPr>
            <a:stCxn id="232" idx="1"/>
          </p:cNvCxnSpPr>
          <p:nvPr/>
        </p:nvCxnSpPr>
        <p:spPr>
          <a:xfrm rot="10800000">
            <a:off x="840825" y="2433625"/>
            <a:ext cx="6843300" cy="353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23"/>
          <p:cNvPicPr preferRelativeResize="0"/>
          <p:nvPr/>
        </p:nvPicPr>
        <p:blipFill>
          <a:blip r:embed="rId3">
            <a:alphaModFix/>
          </a:blip>
          <a:stretch>
            <a:fillRect/>
          </a:stretch>
        </p:blipFill>
        <p:spPr>
          <a:xfrm>
            <a:off x="4014100" y="824200"/>
            <a:ext cx="4042150" cy="3795675"/>
          </a:xfrm>
          <a:prstGeom prst="rect">
            <a:avLst/>
          </a:prstGeom>
          <a:noFill/>
          <a:ln>
            <a:noFill/>
          </a:ln>
        </p:spPr>
      </p:pic>
      <p:sp>
        <p:nvSpPr>
          <p:cNvPr id="239" name="Google Shape;239;p23"/>
          <p:cNvSpPr txBox="1"/>
          <p:nvPr/>
        </p:nvSpPr>
        <p:spPr>
          <a:xfrm>
            <a:off x="7817450" y="927700"/>
            <a:ext cx="9561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Breathing Rate</a:t>
            </a:r>
            <a:endParaRPr b="1">
              <a:latin typeface="Calibri"/>
              <a:ea typeface="Calibri"/>
              <a:cs typeface="Calibri"/>
              <a:sym typeface="Calibri"/>
            </a:endParaRPr>
          </a:p>
        </p:txBody>
      </p:sp>
      <p:sp>
        <p:nvSpPr>
          <p:cNvPr id="240" name="Google Shape;240;p23"/>
          <p:cNvSpPr txBox="1"/>
          <p:nvPr/>
        </p:nvSpPr>
        <p:spPr>
          <a:xfrm>
            <a:off x="6268100" y="814625"/>
            <a:ext cx="1200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Compression</a:t>
            </a:r>
            <a:endParaRPr b="1">
              <a:latin typeface="Calibri"/>
              <a:ea typeface="Calibri"/>
              <a:cs typeface="Calibri"/>
              <a:sym typeface="Calibri"/>
            </a:endParaRPr>
          </a:p>
        </p:txBody>
      </p:sp>
      <p:sp>
        <p:nvSpPr>
          <p:cNvPr id="241" name="Google Shape;241;p23"/>
          <p:cNvSpPr txBox="1"/>
          <p:nvPr/>
        </p:nvSpPr>
        <p:spPr>
          <a:xfrm>
            <a:off x="7817450" y="3530225"/>
            <a:ext cx="10761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Emergency Stop</a:t>
            </a:r>
            <a:endParaRPr b="1">
              <a:latin typeface="Calibri"/>
              <a:ea typeface="Calibri"/>
              <a:cs typeface="Calibri"/>
              <a:sym typeface="Calibri"/>
            </a:endParaRPr>
          </a:p>
        </p:txBody>
      </p:sp>
      <p:sp>
        <p:nvSpPr>
          <p:cNvPr id="242" name="Google Shape;242;p23"/>
          <p:cNvSpPr txBox="1"/>
          <p:nvPr/>
        </p:nvSpPr>
        <p:spPr>
          <a:xfrm>
            <a:off x="4198025" y="4244200"/>
            <a:ext cx="1200600" cy="30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Start / Stop</a:t>
            </a:r>
            <a:endParaRPr b="1">
              <a:latin typeface="Calibri"/>
              <a:ea typeface="Calibri"/>
              <a:cs typeface="Calibri"/>
              <a:sym typeface="Calibri"/>
            </a:endParaRPr>
          </a:p>
        </p:txBody>
      </p:sp>
      <p:sp>
        <p:nvSpPr>
          <p:cNvPr id="243" name="Google Shape;243;p23"/>
          <p:cNvSpPr txBox="1"/>
          <p:nvPr/>
        </p:nvSpPr>
        <p:spPr>
          <a:xfrm>
            <a:off x="2786525" y="1666275"/>
            <a:ext cx="10761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Set Parameters</a:t>
            </a:r>
            <a:endParaRPr b="1">
              <a:latin typeface="Calibri"/>
              <a:ea typeface="Calibri"/>
              <a:cs typeface="Calibri"/>
              <a:sym typeface="Calibri"/>
            </a:endParaRPr>
          </a:p>
        </p:txBody>
      </p:sp>
      <p:cxnSp>
        <p:nvCxnSpPr>
          <p:cNvPr id="244" name="Google Shape;244;p23"/>
          <p:cNvCxnSpPr>
            <a:stCxn id="243" idx="3"/>
          </p:cNvCxnSpPr>
          <p:nvPr/>
        </p:nvCxnSpPr>
        <p:spPr>
          <a:xfrm flipH="1" rot="10800000">
            <a:off x="3862625" y="1780875"/>
            <a:ext cx="1464300" cy="82200"/>
          </a:xfrm>
          <a:prstGeom prst="straightConnector1">
            <a:avLst/>
          </a:prstGeom>
          <a:noFill/>
          <a:ln cap="flat" cmpd="sng" w="9525">
            <a:solidFill>
              <a:srgbClr val="FF0000"/>
            </a:solidFill>
            <a:prstDash val="solid"/>
            <a:round/>
            <a:headEnd len="med" w="med" type="none"/>
            <a:tailEnd len="med" w="med" type="triangle"/>
          </a:ln>
        </p:spPr>
      </p:cxnSp>
      <p:sp>
        <p:nvSpPr>
          <p:cNvPr id="245" name="Google Shape;245;p23"/>
          <p:cNvSpPr txBox="1"/>
          <p:nvPr/>
        </p:nvSpPr>
        <p:spPr>
          <a:xfrm>
            <a:off x="2551325" y="1077725"/>
            <a:ext cx="1311300" cy="25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OLED Display</a:t>
            </a:r>
            <a:endParaRPr b="1">
              <a:latin typeface="Calibri"/>
              <a:ea typeface="Calibri"/>
              <a:cs typeface="Calibri"/>
              <a:sym typeface="Calibri"/>
            </a:endParaRPr>
          </a:p>
        </p:txBody>
      </p:sp>
      <p:sp>
        <p:nvSpPr>
          <p:cNvPr id="246" name="Google Shape;246;p23"/>
          <p:cNvSpPr txBox="1"/>
          <p:nvPr/>
        </p:nvSpPr>
        <p:spPr>
          <a:xfrm>
            <a:off x="8056250" y="2158400"/>
            <a:ext cx="837300" cy="15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Arduino (Under)</a:t>
            </a:r>
            <a:endParaRPr b="1">
              <a:latin typeface="Calibri"/>
              <a:ea typeface="Calibri"/>
              <a:cs typeface="Calibri"/>
              <a:sym typeface="Calibri"/>
            </a:endParaRPr>
          </a:p>
        </p:txBody>
      </p:sp>
      <p:cxnSp>
        <p:nvCxnSpPr>
          <p:cNvPr id="247" name="Google Shape;247;p23"/>
          <p:cNvCxnSpPr>
            <a:stCxn id="245" idx="3"/>
          </p:cNvCxnSpPr>
          <p:nvPr/>
        </p:nvCxnSpPr>
        <p:spPr>
          <a:xfrm>
            <a:off x="3862625" y="1207625"/>
            <a:ext cx="871200" cy="76800"/>
          </a:xfrm>
          <a:prstGeom prst="straightConnector1">
            <a:avLst/>
          </a:prstGeom>
          <a:noFill/>
          <a:ln cap="flat" cmpd="sng" w="9525">
            <a:solidFill>
              <a:srgbClr val="FF0000"/>
            </a:solidFill>
            <a:prstDash val="solid"/>
            <a:round/>
            <a:headEnd len="med" w="med" type="none"/>
            <a:tailEnd len="med" w="med" type="triangle"/>
          </a:ln>
        </p:spPr>
      </p:cxnSp>
      <p:cxnSp>
        <p:nvCxnSpPr>
          <p:cNvPr id="248" name="Google Shape;248;p23"/>
          <p:cNvCxnSpPr/>
          <p:nvPr/>
        </p:nvCxnSpPr>
        <p:spPr>
          <a:xfrm flipH="1" rot="10800000">
            <a:off x="4815325" y="2267800"/>
            <a:ext cx="535800" cy="1914300"/>
          </a:xfrm>
          <a:prstGeom prst="straightConnector1">
            <a:avLst/>
          </a:prstGeom>
          <a:noFill/>
          <a:ln cap="flat" cmpd="sng" w="9525">
            <a:solidFill>
              <a:srgbClr val="FF0000"/>
            </a:solidFill>
            <a:prstDash val="solid"/>
            <a:round/>
            <a:headEnd len="med" w="med" type="none"/>
            <a:tailEnd len="med" w="med" type="triangle"/>
          </a:ln>
        </p:spPr>
      </p:cxnSp>
      <p:cxnSp>
        <p:nvCxnSpPr>
          <p:cNvPr id="249" name="Google Shape;249;p23"/>
          <p:cNvCxnSpPr/>
          <p:nvPr/>
        </p:nvCxnSpPr>
        <p:spPr>
          <a:xfrm flipH="1">
            <a:off x="7679575" y="2255150"/>
            <a:ext cx="433800" cy="179100"/>
          </a:xfrm>
          <a:prstGeom prst="straightConnector1">
            <a:avLst/>
          </a:prstGeom>
          <a:noFill/>
          <a:ln cap="flat" cmpd="sng" w="9525">
            <a:solidFill>
              <a:srgbClr val="FF0000"/>
            </a:solidFill>
            <a:prstDash val="solid"/>
            <a:round/>
            <a:headEnd len="med" w="med" type="none"/>
            <a:tailEnd len="med" w="med" type="triangle"/>
          </a:ln>
        </p:spPr>
      </p:cxnSp>
      <p:cxnSp>
        <p:nvCxnSpPr>
          <p:cNvPr id="250" name="Google Shape;250;p23"/>
          <p:cNvCxnSpPr/>
          <p:nvPr/>
        </p:nvCxnSpPr>
        <p:spPr>
          <a:xfrm rot="10800000">
            <a:off x="7398800" y="3729025"/>
            <a:ext cx="462600" cy="8400"/>
          </a:xfrm>
          <a:prstGeom prst="straightConnector1">
            <a:avLst/>
          </a:prstGeom>
          <a:noFill/>
          <a:ln cap="flat" cmpd="sng" w="9525">
            <a:solidFill>
              <a:srgbClr val="FF0000"/>
            </a:solidFill>
            <a:prstDash val="solid"/>
            <a:round/>
            <a:headEnd len="med" w="med" type="none"/>
            <a:tailEnd len="med" w="med" type="triangle"/>
          </a:ln>
        </p:spPr>
      </p:cxnSp>
      <p:cxnSp>
        <p:nvCxnSpPr>
          <p:cNvPr id="251" name="Google Shape;251;p23"/>
          <p:cNvCxnSpPr/>
          <p:nvPr/>
        </p:nvCxnSpPr>
        <p:spPr>
          <a:xfrm flipH="1">
            <a:off x="7507600" y="1259925"/>
            <a:ext cx="437400" cy="283200"/>
          </a:xfrm>
          <a:prstGeom prst="straightConnector1">
            <a:avLst/>
          </a:prstGeom>
          <a:noFill/>
          <a:ln cap="flat" cmpd="sng" w="9525">
            <a:solidFill>
              <a:srgbClr val="FF0000"/>
            </a:solidFill>
            <a:prstDash val="solid"/>
            <a:round/>
            <a:headEnd len="med" w="med" type="none"/>
            <a:tailEnd len="med" w="med" type="triangle"/>
          </a:ln>
        </p:spPr>
      </p:cxnSp>
      <p:cxnSp>
        <p:nvCxnSpPr>
          <p:cNvPr id="252" name="Google Shape;252;p23"/>
          <p:cNvCxnSpPr/>
          <p:nvPr/>
        </p:nvCxnSpPr>
        <p:spPr>
          <a:xfrm flipH="1">
            <a:off x="6627300" y="1137275"/>
            <a:ext cx="211200" cy="267300"/>
          </a:xfrm>
          <a:prstGeom prst="straightConnector1">
            <a:avLst/>
          </a:prstGeom>
          <a:noFill/>
          <a:ln cap="flat" cmpd="sng" w="9525">
            <a:solidFill>
              <a:srgbClr val="FF0000"/>
            </a:solidFill>
            <a:prstDash val="solid"/>
            <a:round/>
            <a:headEnd len="med" w="med" type="none"/>
            <a:tailEnd len="med" w="med" type="triangle"/>
          </a:ln>
        </p:spPr>
      </p:cxnSp>
      <p:sp>
        <p:nvSpPr>
          <p:cNvPr id="253" name="Google Shape;253;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23"/>
          <p:cNvSpPr txBox="1"/>
          <p:nvPr>
            <p:ph idx="1" type="body"/>
          </p:nvPr>
        </p:nvSpPr>
        <p:spPr>
          <a:xfrm>
            <a:off x="85025" y="1072975"/>
            <a:ext cx="2542500" cy="3695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Momentary buttons for starting and stopping the mechanism as well as applying new settings</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Potentiometer dials for fine grain adjustment of Compression and Breathing Rate</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Emergency stop for safety</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OLED display for settings verification</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Redundant current sensor for pressure drop detection</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Buzzer for auditory feedback of pressure drop or other system failure</a:t>
            </a:r>
            <a:endParaRPr sz="1400">
              <a:latin typeface="EB Garamond"/>
              <a:ea typeface="EB Garamond"/>
              <a:cs typeface="EB Garamond"/>
              <a:sym typeface="EB Garamond"/>
            </a:endParaRPr>
          </a:p>
        </p:txBody>
      </p:sp>
      <p:sp>
        <p:nvSpPr>
          <p:cNvPr id="255" name="Google Shape;255;p23"/>
          <p:cNvSpPr txBox="1"/>
          <p:nvPr>
            <p:ph type="title"/>
          </p:nvPr>
        </p:nvSpPr>
        <p:spPr>
          <a:xfrm>
            <a:off x="228600" y="228600"/>
            <a:ext cx="87108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Component Detail</a:t>
            </a:r>
            <a:r>
              <a:rPr lang="en" sz="2800"/>
              <a:t> - User Interface Electronics Panel</a:t>
            </a:r>
            <a:r>
              <a:rPr lang="en"/>
              <a:t> </a:t>
            </a:r>
            <a:endParaRPr/>
          </a:p>
        </p:txBody>
      </p:sp>
      <p:sp>
        <p:nvSpPr>
          <p:cNvPr id="256" name="Google Shape;256;p23"/>
          <p:cNvSpPr txBox="1"/>
          <p:nvPr/>
        </p:nvSpPr>
        <p:spPr>
          <a:xfrm>
            <a:off x="5316500" y="4201450"/>
            <a:ext cx="10761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Buzzer</a:t>
            </a:r>
            <a:endParaRPr b="1">
              <a:latin typeface="Calibri"/>
              <a:ea typeface="Calibri"/>
              <a:cs typeface="Calibri"/>
              <a:sym typeface="Calibri"/>
            </a:endParaRPr>
          </a:p>
        </p:txBody>
      </p:sp>
      <p:cxnSp>
        <p:nvCxnSpPr>
          <p:cNvPr id="257" name="Google Shape;257;p23"/>
          <p:cNvCxnSpPr>
            <a:stCxn id="256" idx="0"/>
          </p:cNvCxnSpPr>
          <p:nvPr/>
        </p:nvCxnSpPr>
        <p:spPr>
          <a:xfrm rot="10800000">
            <a:off x="5713550" y="3350050"/>
            <a:ext cx="141000" cy="851400"/>
          </a:xfrm>
          <a:prstGeom prst="straightConnector1">
            <a:avLst/>
          </a:prstGeom>
          <a:noFill/>
          <a:ln cap="flat" cmpd="sng" w="9525">
            <a:solidFill>
              <a:srgbClr val="FF0000"/>
            </a:solidFill>
            <a:prstDash val="solid"/>
            <a:round/>
            <a:headEnd len="med" w="med" type="none"/>
            <a:tailEnd len="med" w="med" type="triangle"/>
          </a:ln>
        </p:spPr>
      </p:cxnSp>
      <p:sp>
        <p:nvSpPr>
          <p:cNvPr id="258" name="Google Shape;258;p23"/>
          <p:cNvSpPr txBox="1"/>
          <p:nvPr/>
        </p:nvSpPr>
        <p:spPr>
          <a:xfrm>
            <a:off x="2831925" y="2525225"/>
            <a:ext cx="10761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Motor Controller (Under)</a:t>
            </a:r>
            <a:endParaRPr b="1">
              <a:latin typeface="Calibri"/>
              <a:ea typeface="Calibri"/>
              <a:cs typeface="Calibri"/>
              <a:sym typeface="Calibri"/>
            </a:endParaRPr>
          </a:p>
        </p:txBody>
      </p:sp>
      <p:cxnSp>
        <p:nvCxnSpPr>
          <p:cNvPr id="259" name="Google Shape;259;p23"/>
          <p:cNvCxnSpPr>
            <a:stCxn id="258" idx="3"/>
          </p:cNvCxnSpPr>
          <p:nvPr/>
        </p:nvCxnSpPr>
        <p:spPr>
          <a:xfrm flipH="1" rot="10800000">
            <a:off x="3908025" y="2611325"/>
            <a:ext cx="899100" cy="110700"/>
          </a:xfrm>
          <a:prstGeom prst="straightConnector1">
            <a:avLst/>
          </a:prstGeom>
          <a:noFill/>
          <a:ln cap="flat" cmpd="sng" w="9525">
            <a:solidFill>
              <a:srgbClr val="FF0000"/>
            </a:solidFill>
            <a:prstDash val="solid"/>
            <a:round/>
            <a:headEnd len="med" w="med" type="none"/>
            <a:tailEnd len="med" w="med" type="triangle"/>
          </a:ln>
        </p:spPr>
      </p:cxnSp>
      <p:sp>
        <p:nvSpPr>
          <p:cNvPr id="260" name="Google Shape;260;p23"/>
          <p:cNvSpPr txBox="1"/>
          <p:nvPr/>
        </p:nvSpPr>
        <p:spPr>
          <a:xfrm>
            <a:off x="6268100" y="4201450"/>
            <a:ext cx="13806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Current Sensors (Under)</a:t>
            </a:r>
            <a:endParaRPr b="1">
              <a:latin typeface="Calibri"/>
              <a:ea typeface="Calibri"/>
              <a:cs typeface="Calibri"/>
              <a:sym typeface="Calibri"/>
            </a:endParaRPr>
          </a:p>
        </p:txBody>
      </p:sp>
      <p:cxnSp>
        <p:nvCxnSpPr>
          <p:cNvPr id="261" name="Google Shape;261;p23"/>
          <p:cNvCxnSpPr>
            <a:stCxn id="260" idx="0"/>
          </p:cNvCxnSpPr>
          <p:nvPr/>
        </p:nvCxnSpPr>
        <p:spPr>
          <a:xfrm rot="10800000">
            <a:off x="6512600" y="3238750"/>
            <a:ext cx="445800" cy="962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24"/>
          <p:cNvSpPr txBox="1"/>
          <p:nvPr>
            <p:ph idx="1" type="body"/>
          </p:nvPr>
        </p:nvSpPr>
        <p:spPr>
          <a:xfrm>
            <a:off x="85025" y="1072975"/>
            <a:ext cx="2542500" cy="3252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Dedicated power conversion box for safety</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Household materials except for 24V DC supply</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On/Off switch</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Supplies 5V, 24V DC power to control system and motor</a:t>
            </a:r>
            <a:endParaRPr sz="1400">
              <a:latin typeface="EB Garamond"/>
              <a:ea typeface="EB Garamond"/>
              <a:cs typeface="EB Garamond"/>
              <a:sym typeface="EB Garamond"/>
            </a:endParaRPr>
          </a:p>
        </p:txBody>
      </p:sp>
      <p:sp>
        <p:nvSpPr>
          <p:cNvPr id="268" name="Google Shape;268;p24"/>
          <p:cNvSpPr txBox="1"/>
          <p:nvPr>
            <p:ph type="title"/>
          </p:nvPr>
        </p:nvSpPr>
        <p:spPr>
          <a:xfrm>
            <a:off x="228600" y="228600"/>
            <a:ext cx="8710800" cy="6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Component Detail - Power Cabinet</a:t>
            </a:r>
            <a:endParaRPr/>
          </a:p>
        </p:txBody>
      </p:sp>
      <p:pic>
        <p:nvPicPr>
          <p:cNvPr id="269" name="Google Shape;269;p24"/>
          <p:cNvPicPr preferRelativeResize="0"/>
          <p:nvPr/>
        </p:nvPicPr>
        <p:blipFill rotWithShape="1">
          <a:blip r:embed="rId3">
            <a:alphaModFix/>
          </a:blip>
          <a:srcRect b="8517" l="0" r="0" t="0"/>
          <a:stretch/>
        </p:blipFill>
        <p:spPr>
          <a:xfrm>
            <a:off x="3165300" y="890050"/>
            <a:ext cx="5325874" cy="3618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5"/>
          <p:cNvSpPr txBox="1"/>
          <p:nvPr>
            <p:ph type="title"/>
          </p:nvPr>
        </p:nvSpPr>
        <p:spPr>
          <a:xfrm>
            <a:off x="228600" y="228600"/>
            <a:ext cx="3709200" cy="7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Electrical</a:t>
            </a:r>
            <a:r>
              <a:rPr lang="en"/>
              <a:t> - System</a:t>
            </a:r>
            <a:endParaRPr/>
          </a:p>
        </p:txBody>
      </p:sp>
      <p:sp>
        <p:nvSpPr>
          <p:cNvPr id="275" name="Google Shape;275;p25"/>
          <p:cNvSpPr txBox="1"/>
          <p:nvPr>
            <p:ph idx="1" type="body"/>
          </p:nvPr>
        </p:nvSpPr>
        <p:spPr>
          <a:xfrm>
            <a:off x="85025" y="1072975"/>
            <a:ext cx="2542500" cy="3252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Simple household and industry standard power components</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120VAC/240VAC compatible</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Simple display + controls which are easily sourced</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Redundant limit switch for mechanism protection</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Redundant current sensor for leak detection</a:t>
            </a:r>
            <a:endParaRPr sz="1400">
              <a:latin typeface="EB Garamond"/>
              <a:ea typeface="EB Garamond"/>
              <a:cs typeface="EB Garamond"/>
              <a:sym typeface="EB Garamond"/>
            </a:endParaRPr>
          </a:p>
          <a:p>
            <a:pPr indent="-317500" lvl="0" marL="457200" rtl="0" algn="l">
              <a:lnSpc>
                <a:spcPct val="100000"/>
              </a:lnSpc>
              <a:spcBef>
                <a:spcPts val="0"/>
              </a:spcBef>
              <a:spcAft>
                <a:spcPts val="0"/>
              </a:spcAft>
              <a:buSzPts val="1400"/>
              <a:buFont typeface="EB Garamond"/>
              <a:buChar char="●"/>
            </a:pPr>
            <a:r>
              <a:rPr lang="en" sz="1400">
                <a:latin typeface="EB Garamond"/>
                <a:ea typeface="EB Garamond"/>
                <a:cs typeface="EB Garamond"/>
                <a:sym typeface="EB Garamond"/>
              </a:rPr>
              <a:t>Reliable and simple Arduino microcontroller</a:t>
            </a:r>
            <a:endParaRPr sz="1400">
              <a:latin typeface="EB Garamond"/>
              <a:ea typeface="EB Garamond"/>
              <a:cs typeface="EB Garamond"/>
              <a:sym typeface="EB Garamond"/>
            </a:endParaRPr>
          </a:p>
        </p:txBody>
      </p:sp>
      <p:sp>
        <p:nvSpPr>
          <p:cNvPr id="276" name="Google Shape;276;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B Garamond"/>
                <a:ea typeface="EB Garamond"/>
                <a:cs typeface="EB Garamond"/>
                <a:sym typeface="EB Garamond"/>
              </a:rPr>
              <a:t>‹#›</a:t>
            </a:fld>
            <a:endParaRPr>
              <a:latin typeface="EB Garamond"/>
              <a:ea typeface="EB Garamond"/>
              <a:cs typeface="EB Garamond"/>
              <a:sym typeface="EB Garamond"/>
            </a:endParaRPr>
          </a:p>
        </p:txBody>
      </p:sp>
      <p:sp>
        <p:nvSpPr>
          <p:cNvPr id="277" name="Google Shape;277;p25"/>
          <p:cNvSpPr txBox="1"/>
          <p:nvPr/>
        </p:nvSpPr>
        <p:spPr>
          <a:xfrm>
            <a:off x="4127425" y="4401775"/>
            <a:ext cx="48120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u="sng">
                <a:solidFill>
                  <a:schemeClr val="hlink"/>
                </a:solidFill>
                <a:latin typeface="Calibri"/>
                <a:ea typeface="Calibri"/>
                <a:cs typeface="Calibri"/>
                <a:sym typeface="Calibri"/>
                <a:hlinkClick r:id="rId3"/>
              </a:rPr>
              <a:t>https://www.lucidchart.com/invitations/accept/662df293-888f-4b63-a903-dcfa0ff7d38e</a:t>
            </a:r>
            <a:endParaRPr i="1" sz="1000">
              <a:latin typeface="Calibri"/>
              <a:ea typeface="Calibri"/>
              <a:cs typeface="Calibri"/>
              <a:sym typeface="Calibri"/>
            </a:endParaRPr>
          </a:p>
        </p:txBody>
      </p:sp>
      <p:pic>
        <p:nvPicPr>
          <p:cNvPr id="278" name="Google Shape;278;p25"/>
          <p:cNvPicPr preferRelativeResize="0"/>
          <p:nvPr/>
        </p:nvPicPr>
        <p:blipFill rotWithShape="1">
          <a:blip r:embed="rId4">
            <a:alphaModFix/>
          </a:blip>
          <a:srcRect b="23687" l="8045" r="0" t="0"/>
          <a:stretch/>
        </p:blipFill>
        <p:spPr>
          <a:xfrm>
            <a:off x="2627525" y="228600"/>
            <a:ext cx="6364075" cy="40811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Specifications</a:t>
            </a:r>
            <a:endParaRPr/>
          </a:p>
        </p:txBody>
      </p:sp>
      <p:sp>
        <p:nvSpPr>
          <p:cNvPr id="284" name="Google Shape;284;p26"/>
          <p:cNvSpPr txBox="1"/>
          <p:nvPr>
            <p:ph idx="1" type="body"/>
          </p:nvPr>
        </p:nvSpPr>
        <p:spPr>
          <a:xfrm>
            <a:off x="410225" y="846600"/>
            <a:ext cx="8313900" cy="3422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Font typeface="EB Garamond"/>
              <a:buChar char="●"/>
            </a:pPr>
            <a:r>
              <a:rPr b="1" lang="en" sz="1600">
                <a:latin typeface="EB Garamond"/>
                <a:ea typeface="EB Garamond"/>
                <a:cs typeface="EB Garamond"/>
                <a:sym typeface="EB Garamond"/>
              </a:rPr>
              <a:t>Operations</a:t>
            </a:r>
            <a:endParaRPr b="1"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0 - 30 pumps per minute*</a:t>
            </a:r>
            <a:endParaRPr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20 lb maximum force*</a:t>
            </a:r>
            <a:endParaRPr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0 - 7.5 inch compression</a:t>
            </a:r>
            <a:endParaRPr sz="1600">
              <a:latin typeface="EB Garamond"/>
              <a:ea typeface="EB Garamond"/>
              <a:cs typeface="EB Garamond"/>
              <a:sym typeface="EB Garamond"/>
            </a:endParaRPr>
          </a:p>
          <a:p>
            <a:pPr indent="-330200" lvl="0" marL="457200" rtl="0" algn="l">
              <a:spcBef>
                <a:spcPts val="0"/>
              </a:spcBef>
              <a:spcAft>
                <a:spcPts val="0"/>
              </a:spcAft>
              <a:buSzPts val="1600"/>
              <a:buFont typeface="EB Garamond"/>
              <a:buChar char="●"/>
            </a:pPr>
            <a:r>
              <a:rPr b="1" lang="en" sz="1600">
                <a:latin typeface="EB Garamond"/>
                <a:ea typeface="EB Garamond"/>
                <a:cs typeface="EB Garamond"/>
                <a:sym typeface="EB Garamond"/>
              </a:rPr>
              <a:t>Controls </a:t>
            </a:r>
            <a:endParaRPr b="1"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Main power switch - controls all electric input</a:t>
            </a:r>
            <a:endParaRPr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Start/stop button - controls start/stop of operation (stop =&gt; motor return to 0)</a:t>
            </a:r>
            <a:endParaRPr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Abnormal operation/pressure drop sensing capability - with buzzer for alarm</a:t>
            </a:r>
            <a:endParaRPr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Emergency stop button</a:t>
            </a:r>
            <a:endParaRPr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Set parameters button prevents accidental modification</a:t>
            </a:r>
            <a:endParaRPr sz="1600">
              <a:latin typeface="EB Garamond"/>
              <a:ea typeface="EB Garamond"/>
              <a:cs typeface="EB Garamond"/>
              <a:sym typeface="EB Garamond"/>
            </a:endParaRPr>
          </a:p>
          <a:p>
            <a:pPr indent="-330200" lvl="1" marL="914400" rtl="0" algn="l">
              <a:spcBef>
                <a:spcPts val="0"/>
              </a:spcBef>
              <a:spcAft>
                <a:spcPts val="0"/>
              </a:spcAft>
              <a:buSzPts val="1600"/>
              <a:buFont typeface="EB Garamond"/>
              <a:buChar char="○"/>
            </a:pPr>
            <a:r>
              <a:rPr lang="en" sz="1600">
                <a:latin typeface="EB Garamond"/>
                <a:ea typeface="EB Garamond"/>
                <a:cs typeface="EB Garamond"/>
                <a:sym typeface="EB Garamond"/>
              </a:rPr>
              <a:t>120/240 V AC in and power conversion housed in separate enclosure</a:t>
            </a:r>
            <a:endParaRPr sz="1600">
              <a:solidFill>
                <a:srgbClr val="FF0000"/>
              </a:solidFill>
              <a:latin typeface="EB Garamond"/>
              <a:ea typeface="EB Garamond"/>
              <a:cs typeface="EB Garamond"/>
              <a:sym typeface="EB Garamond"/>
            </a:endParaRPr>
          </a:p>
        </p:txBody>
      </p:sp>
      <p:sp>
        <p:nvSpPr>
          <p:cNvPr id="285" name="Google Shape;285;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26"/>
          <p:cNvSpPr txBox="1"/>
          <p:nvPr/>
        </p:nvSpPr>
        <p:spPr>
          <a:xfrm>
            <a:off x="4127425" y="4401775"/>
            <a:ext cx="48120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latin typeface="Calibri"/>
                <a:ea typeface="Calibri"/>
                <a:cs typeface="Calibri"/>
                <a:sym typeface="Calibri"/>
              </a:rPr>
              <a:t>*Actual performance may vary based on specific motor and linear guide available</a:t>
            </a:r>
            <a:endParaRPr i="1"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Assembly</a:t>
            </a:r>
            <a:endParaRPr/>
          </a:p>
        </p:txBody>
      </p:sp>
      <p:sp>
        <p:nvSpPr>
          <p:cNvPr id="292" name="Google Shape;292;p27"/>
          <p:cNvSpPr txBox="1"/>
          <p:nvPr>
            <p:ph idx="1" type="body"/>
          </p:nvPr>
        </p:nvSpPr>
        <p:spPr>
          <a:xfrm>
            <a:off x="472950" y="1001600"/>
            <a:ext cx="7505700" cy="24480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b="1" lang="en" sz="1600">
                <a:latin typeface="EB Garamond"/>
                <a:ea typeface="EB Garamond"/>
                <a:cs typeface="EB Garamond"/>
                <a:sym typeface="EB Garamond"/>
              </a:rPr>
              <a:t>N</a:t>
            </a:r>
            <a:r>
              <a:rPr b="1" lang="en" sz="1600">
                <a:latin typeface="EB Garamond"/>
                <a:ea typeface="EB Garamond"/>
                <a:cs typeface="EB Garamond"/>
                <a:sym typeface="EB Garamond"/>
              </a:rPr>
              <a:t>umber of parts</a:t>
            </a:r>
            <a:r>
              <a:rPr lang="en" sz="1600">
                <a:latin typeface="EB Garamond"/>
                <a:ea typeface="EB Garamond"/>
                <a:cs typeface="EB Garamond"/>
                <a:sym typeface="EB Garamond"/>
              </a:rPr>
              <a:t>: 33</a:t>
            </a:r>
            <a:endParaRPr sz="1600">
              <a:solidFill>
                <a:srgbClr val="FF0000"/>
              </a:solidFill>
              <a:latin typeface="EB Garamond"/>
              <a:ea typeface="EB Garamond"/>
              <a:cs typeface="EB Garamond"/>
              <a:sym typeface="EB Garamond"/>
            </a:endParaRPr>
          </a:p>
          <a:p>
            <a:pPr indent="-330200" lvl="0" marL="457200" rtl="0" algn="l">
              <a:spcBef>
                <a:spcPts val="0"/>
              </a:spcBef>
              <a:spcAft>
                <a:spcPts val="0"/>
              </a:spcAft>
              <a:buSzPts val="1600"/>
              <a:buChar char="●"/>
            </a:pPr>
            <a:r>
              <a:rPr b="1" lang="en" sz="1600">
                <a:latin typeface="EB Garamond"/>
                <a:ea typeface="EB Garamond"/>
                <a:cs typeface="EB Garamond"/>
                <a:sym typeface="EB Garamond"/>
              </a:rPr>
              <a:t>Total cost of parts</a:t>
            </a:r>
            <a:r>
              <a:rPr lang="en" sz="1600">
                <a:latin typeface="EB Garamond"/>
                <a:ea typeface="EB Garamond"/>
                <a:cs typeface="EB Garamond"/>
                <a:sym typeface="EB Garamond"/>
              </a:rPr>
              <a:t>: $588.25</a:t>
            </a:r>
            <a:endParaRPr sz="1600">
              <a:latin typeface="EB Garamond"/>
              <a:ea typeface="EB Garamond"/>
              <a:cs typeface="EB Garamond"/>
              <a:sym typeface="EB Garamond"/>
            </a:endParaRPr>
          </a:p>
          <a:p>
            <a:pPr indent="-330200" lvl="0" marL="457200" rtl="0" algn="l">
              <a:spcBef>
                <a:spcPts val="0"/>
              </a:spcBef>
              <a:spcAft>
                <a:spcPts val="0"/>
              </a:spcAft>
              <a:buSzPts val="1600"/>
              <a:buChar char="●"/>
            </a:pPr>
            <a:r>
              <a:rPr b="1" lang="en" sz="1600">
                <a:latin typeface="EB Garamond"/>
                <a:ea typeface="EB Garamond"/>
                <a:cs typeface="EB Garamond"/>
                <a:sym typeface="EB Garamond"/>
              </a:rPr>
              <a:t>Additional tools required</a:t>
            </a:r>
            <a:r>
              <a:rPr lang="en" sz="1600">
                <a:latin typeface="EB Garamond"/>
                <a:ea typeface="EB Garamond"/>
                <a:cs typeface="EB Garamond"/>
                <a:sym typeface="EB Garamond"/>
              </a:rPr>
              <a:t>: Saw, screwdriver, soldering iron, solder, wire stripper/pliers, drill, razor knife</a:t>
            </a:r>
            <a:endParaRPr sz="1600">
              <a:latin typeface="EB Garamond"/>
              <a:ea typeface="EB Garamond"/>
              <a:cs typeface="EB Garamond"/>
              <a:sym typeface="EB Garamond"/>
            </a:endParaRPr>
          </a:p>
          <a:p>
            <a:pPr indent="-330200" lvl="0" marL="457200" rtl="0" algn="l">
              <a:spcBef>
                <a:spcPts val="0"/>
              </a:spcBef>
              <a:spcAft>
                <a:spcPts val="0"/>
              </a:spcAft>
              <a:buSzPts val="1600"/>
              <a:buFont typeface="EB Garamond"/>
              <a:buChar char="●"/>
            </a:pPr>
            <a:r>
              <a:rPr b="1" lang="en" sz="1600">
                <a:latin typeface="EB Garamond"/>
                <a:ea typeface="EB Garamond"/>
                <a:cs typeface="EB Garamond"/>
                <a:sym typeface="EB Garamond"/>
              </a:rPr>
              <a:t>Time required</a:t>
            </a:r>
            <a:r>
              <a:rPr lang="en" sz="1600">
                <a:latin typeface="EB Garamond"/>
                <a:ea typeface="EB Garamond"/>
                <a:cs typeface="EB Garamond"/>
                <a:sym typeface="EB Garamond"/>
              </a:rPr>
              <a:t>: 40 hours first attempt, 8 hours once detailed instructions are verified</a:t>
            </a:r>
            <a:endParaRPr>
              <a:highlight>
                <a:srgbClr val="FFFF00"/>
              </a:highlight>
              <a:latin typeface="EB Garamond"/>
              <a:ea typeface="EB Garamond"/>
              <a:cs typeface="EB Garamond"/>
              <a:sym typeface="EB Garamond"/>
            </a:endParaRPr>
          </a:p>
        </p:txBody>
      </p:sp>
      <p:sp>
        <p:nvSpPr>
          <p:cNvPr id="293" name="Google Shape;293;p2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228600" y="228600"/>
            <a:ext cx="4040700" cy="5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Mechanical Parts List</a:t>
            </a:r>
            <a:endParaRPr/>
          </a:p>
        </p:txBody>
      </p:sp>
      <p:sp>
        <p:nvSpPr>
          <p:cNvPr id="299" name="Google Shape;299;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0" name="Google Shape;300;p28"/>
          <p:cNvGraphicFramePr/>
          <p:nvPr/>
        </p:nvGraphicFramePr>
        <p:xfrm>
          <a:off x="219251" y="1056541"/>
          <a:ext cx="3000000" cy="3000000"/>
        </p:xfrm>
        <a:graphic>
          <a:graphicData uri="http://schemas.openxmlformats.org/drawingml/2006/table">
            <a:tbl>
              <a:tblPr>
                <a:noFill/>
                <a:tableStyleId>{3F4C3C88-A798-45C5-B2FA-BFF862A3B400}</a:tableStyleId>
              </a:tblPr>
              <a:tblGrid>
                <a:gridCol w="417250"/>
                <a:gridCol w="1648850"/>
                <a:gridCol w="456000"/>
                <a:gridCol w="2211775"/>
                <a:gridCol w="1151550"/>
                <a:gridCol w="1421500"/>
                <a:gridCol w="1178725"/>
              </a:tblGrid>
              <a:tr h="363975">
                <a:tc>
                  <a:txBody>
                    <a:bodyPr/>
                    <a:lstStyle/>
                    <a:p>
                      <a:pPr indent="0" lvl="0" marL="0" rtl="0" algn="ctr">
                        <a:spcBef>
                          <a:spcPts val="0"/>
                        </a:spcBef>
                        <a:spcAft>
                          <a:spcPts val="0"/>
                        </a:spcAft>
                        <a:buNone/>
                      </a:pPr>
                      <a:r>
                        <a:rPr b="1" lang="en" sz="1200">
                          <a:latin typeface="EB Garamond"/>
                          <a:ea typeface="EB Garamond"/>
                          <a:cs typeface="EB Garamond"/>
                          <a:sym typeface="EB Garamond"/>
                        </a:rPr>
                        <a:t>#</a:t>
                      </a:r>
                      <a:endParaRPr b="1" sz="1200">
                        <a:latin typeface="EB Garamond"/>
                        <a:ea typeface="EB Garamond"/>
                        <a:cs typeface="EB Garamond"/>
                        <a:sym typeface="EB Garamond"/>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Part/Material</a:t>
                      </a:r>
                      <a:endParaRPr b="1" sz="1200">
                        <a:latin typeface="EB Garamond"/>
                        <a:ea typeface="EB Garamond"/>
                        <a:cs typeface="EB Garamond"/>
                        <a:sym typeface="EB Garamond"/>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Qty</a:t>
                      </a:r>
                      <a:endParaRPr b="1" sz="1200">
                        <a:latin typeface="EB Garamond"/>
                        <a:ea typeface="EB Garamond"/>
                        <a:cs typeface="EB Garamond"/>
                        <a:sym typeface="EB Garamond"/>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Design Specs</a:t>
                      </a:r>
                      <a:endParaRPr b="1" sz="1200">
                        <a:latin typeface="EB Garamond"/>
                        <a:ea typeface="EB Garamond"/>
                        <a:cs typeface="EB Garamond"/>
                        <a:sym typeface="EB Garamond"/>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Cost per Unit</a:t>
                      </a:r>
                      <a:endParaRPr b="1" sz="1200">
                        <a:latin typeface="EB Garamond"/>
                        <a:ea typeface="EB Garamond"/>
                        <a:cs typeface="EB Garamond"/>
                        <a:sym typeface="EB Garamond"/>
                      </a:endParaRPr>
                    </a:p>
                  </a:txBody>
                  <a:tcPr marT="91425" marB="91425" marR="91425" marL="91425" anchor="ctr">
                    <a:lnR cap="flat" cmpd="sng" w="9525">
                      <a:solidFill>
                        <a:srgbClr val="9E9E9E"/>
                      </a:solidFill>
                      <a:prstDash val="solid"/>
                      <a:round/>
                      <a:headEnd len="sm" w="sm" type="none"/>
                      <a:tailEnd len="sm" w="sm" type="none"/>
                    </a:lnR>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Default Source</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Source Link</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solidFill>
                      <a:srgbClr val="FFF2CC"/>
                    </a:solidFill>
                  </a:tcPr>
                </a:tc>
              </a:tr>
              <a:tr h="525975">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Frame (5mm Acrylic Sheet)</a:t>
                      </a:r>
                      <a:endParaRPr sz="11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450x125x223 mm</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EB Garamond"/>
                          <a:ea typeface="EB Garamond"/>
                          <a:cs typeface="EB Garamond"/>
                          <a:sym typeface="EB Garamond"/>
                        </a:rPr>
                        <a:t>Refer Part 13</a:t>
                      </a:r>
                      <a:endParaRPr sz="1100">
                        <a:latin typeface="EB Garamond"/>
                        <a:ea typeface="EB Garamond"/>
                        <a:cs typeface="EB Garamond"/>
                        <a:sym typeface="EB Garamond"/>
                      </a:endParaRPr>
                    </a:p>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tcPr>
                </a:tc>
              </a:tr>
              <a:tr h="583150">
                <a:tc>
                  <a:txBody>
                    <a:bodyPr/>
                    <a:lstStyle/>
                    <a:p>
                      <a:pPr indent="0" lvl="0" marL="0" rtl="0" algn="ctr">
                        <a:spcBef>
                          <a:spcPts val="0"/>
                        </a:spcBef>
                        <a:spcAft>
                          <a:spcPts val="0"/>
                        </a:spcAft>
                        <a:buNone/>
                      </a:pPr>
                      <a:r>
                        <a:rPr lang="en" sz="1100">
                          <a:latin typeface="EB Garamond"/>
                          <a:ea typeface="EB Garamond"/>
                          <a:cs typeface="EB Garamond"/>
                          <a:sym typeface="EB Garamond"/>
                        </a:rPr>
                        <a:t>2</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Backplane (5mm Acrylic Sheet)</a:t>
                      </a:r>
                      <a:endParaRPr sz="11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tc>
                <a:tc>
                  <a:txBody>
                    <a:bodyPr/>
                    <a:lstStyle/>
                    <a:p>
                      <a:pPr indent="0" lvl="0" marL="0" rtl="0" algn="l">
                        <a:lnSpc>
                          <a:spcPct val="115000"/>
                        </a:lnSpc>
                        <a:spcBef>
                          <a:spcPts val="0"/>
                        </a:spcBef>
                        <a:spcAft>
                          <a:spcPts val="1600"/>
                        </a:spcAft>
                        <a:buNone/>
                      </a:pPr>
                      <a:r>
                        <a:rPr lang="en" sz="1100">
                          <a:latin typeface="EB Garamond"/>
                          <a:ea typeface="EB Garamond"/>
                          <a:cs typeface="EB Garamond"/>
                          <a:sym typeface="EB Garamond"/>
                        </a:rPr>
                        <a:t>225mm X 70 mm</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EB Garamond"/>
                          <a:ea typeface="EB Garamond"/>
                          <a:cs typeface="EB Garamond"/>
                          <a:sym typeface="EB Garamond"/>
                        </a:rPr>
                        <a:t>Refer Part 13</a:t>
                      </a:r>
                      <a:endParaRPr sz="1100">
                        <a:latin typeface="EB Garamond"/>
                        <a:ea typeface="EB Garamond"/>
                        <a:cs typeface="EB Garamond"/>
                        <a:sym typeface="EB Garamond"/>
                      </a:endParaRPr>
                    </a:p>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tcPr>
                </a:tc>
              </a:tr>
              <a:tr h="625500">
                <a:tc>
                  <a:txBody>
                    <a:bodyPr/>
                    <a:lstStyle/>
                    <a:p>
                      <a:pPr indent="0" lvl="0" marL="0" rtl="0" algn="ctr">
                        <a:spcBef>
                          <a:spcPts val="0"/>
                        </a:spcBef>
                        <a:spcAft>
                          <a:spcPts val="0"/>
                        </a:spcAft>
                        <a:buNone/>
                      </a:pPr>
                      <a:r>
                        <a:rPr lang="en" sz="1100">
                          <a:latin typeface="EB Garamond"/>
                          <a:ea typeface="EB Garamond"/>
                          <a:cs typeface="EB Garamond"/>
                          <a:sym typeface="EB Garamond"/>
                        </a:rPr>
                        <a:t>3</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Linear Guide Ball Screw</a:t>
                      </a:r>
                      <a:endParaRPr sz="11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tc>
                <a:tc>
                  <a:txBody>
                    <a:bodyPr/>
                    <a:lstStyle/>
                    <a:p>
                      <a:pPr indent="0" lvl="0" marL="0" rtl="0" algn="l">
                        <a:lnSpc>
                          <a:spcPct val="115000"/>
                        </a:lnSpc>
                        <a:spcBef>
                          <a:spcPts val="0"/>
                        </a:spcBef>
                        <a:spcAft>
                          <a:spcPts val="1600"/>
                        </a:spcAft>
                        <a:buNone/>
                      </a:pPr>
                      <a:r>
                        <a:rPr lang="en" sz="1100">
                          <a:latin typeface="EB Garamond"/>
                          <a:ea typeface="EB Garamond"/>
                          <a:cs typeface="EB Garamond"/>
                          <a:sym typeface="EB Garamond"/>
                        </a:rPr>
                        <a:t>Travel : 200mm; Max Load = 40-50 lbs; Max Speed = 150mm/s</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$98.86</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EB Garamond"/>
                          <a:ea typeface="EB Garamond"/>
                          <a:cs typeface="EB Garamond"/>
                          <a:sym typeface="EB Garamond"/>
                        </a:rPr>
                        <a:t>eBay</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3"/>
                        </a:rPr>
                        <a:t>eBay</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tcPr>
                </a:tc>
              </a:tr>
              <a:tr h="354425">
                <a:tc>
                  <a:txBody>
                    <a:bodyPr/>
                    <a:lstStyle/>
                    <a:p>
                      <a:pPr indent="0" lvl="0" marL="0" rtl="0" algn="ctr">
                        <a:spcBef>
                          <a:spcPts val="0"/>
                        </a:spcBef>
                        <a:spcAft>
                          <a:spcPts val="0"/>
                        </a:spcAft>
                        <a:buNone/>
                      </a:pPr>
                      <a:r>
                        <a:rPr lang="en" sz="1100">
                          <a:latin typeface="EB Garamond"/>
                          <a:ea typeface="EB Garamond"/>
                          <a:cs typeface="EB Garamond"/>
                          <a:sym typeface="EB Garamond"/>
                        </a:rPr>
                        <a:t>4</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Ambu Bag</a:t>
                      </a:r>
                      <a:endParaRPr sz="11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Adult</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$25.94</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AED Superstore</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4"/>
                        </a:rPr>
                        <a:t>Source</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tcPr>
                </a:tc>
              </a:tr>
              <a:tr h="354425">
                <a:tc>
                  <a:txBody>
                    <a:bodyPr/>
                    <a:lstStyle/>
                    <a:p>
                      <a:pPr indent="0" lvl="0" marL="0" rtl="0" algn="ctr">
                        <a:spcBef>
                          <a:spcPts val="0"/>
                        </a:spcBef>
                        <a:spcAft>
                          <a:spcPts val="0"/>
                        </a:spcAft>
                        <a:buNone/>
                      </a:pPr>
                      <a:r>
                        <a:rPr lang="en" sz="1100">
                          <a:latin typeface="EB Garamond"/>
                          <a:ea typeface="EB Garamond"/>
                          <a:cs typeface="EB Garamond"/>
                          <a:sym typeface="EB Garamond"/>
                        </a:rPr>
                        <a:t>5</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Foam Padding</a:t>
                      </a:r>
                      <a:endParaRPr sz="11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Cut according to need</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$5.75</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5"/>
                        </a:rPr>
                        <a:t>Amazon</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54425">
                <a:tc>
                  <a:txBody>
                    <a:bodyPr/>
                    <a:lstStyle/>
                    <a:p>
                      <a:pPr indent="0" lvl="0" marL="0" rtl="0" algn="ctr">
                        <a:spcBef>
                          <a:spcPts val="0"/>
                        </a:spcBef>
                        <a:spcAft>
                          <a:spcPts val="0"/>
                        </a:spcAft>
                        <a:buNone/>
                      </a:pPr>
                      <a:r>
                        <a:rPr lang="en" sz="1100">
                          <a:latin typeface="EB Garamond"/>
                          <a:ea typeface="EB Garamond"/>
                          <a:cs typeface="EB Garamond"/>
                          <a:sym typeface="EB Garamond"/>
                        </a:rPr>
                        <a:t>6</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L Bracket (Steel)</a:t>
                      </a:r>
                      <a:endParaRPr sz="11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sz="1100">
                          <a:latin typeface="EB Garamond"/>
                          <a:ea typeface="EB Garamond"/>
                          <a:cs typeface="EB Garamond"/>
                          <a:sym typeface="EB Garamond"/>
                        </a:rPr>
                        <a:t>2</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Steel 75x60x55 mm</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$8.56</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6"/>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4425">
                <a:tc>
                  <a:txBody>
                    <a:bodyPr/>
                    <a:lstStyle/>
                    <a:p>
                      <a:pPr indent="0" lvl="0" marL="0" rtl="0" algn="ctr">
                        <a:spcBef>
                          <a:spcPts val="0"/>
                        </a:spcBef>
                        <a:spcAft>
                          <a:spcPts val="0"/>
                        </a:spcAft>
                        <a:buNone/>
                      </a:pPr>
                      <a:r>
                        <a:rPr lang="en" sz="1100">
                          <a:latin typeface="EB Garamond"/>
                          <a:ea typeface="EB Garamond"/>
                          <a:cs typeface="EB Garamond"/>
                          <a:sym typeface="EB Garamond"/>
                        </a:rPr>
                        <a:t>7</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Epoxy</a:t>
                      </a:r>
                      <a:endParaRPr sz="1100">
                        <a:latin typeface="EB Garamond"/>
                        <a:ea typeface="EB Garamond"/>
                        <a:cs typeface="EB Garamond"/>
                        <a:sym typeface="EB Garamond"/>
                      </a:endParaRPr>
                    </a:p>
                  </a:txBody>
                  <a:tcPr marT="91425" marB="91425" marR="91425" marL="91425"/>
                </a:tc>
                <a:tc>
                  <a:txBody>
                    <a:bodyPr/>
                    <a:lstStyle/>
                    <a:p>
                      <a:pPr indent="0" lvl="0" marL="0" rtl="0" algn="ctr">
                        <a:spcBef>
                          <a:spcPts val="0"/>
                        </a:spcBef>
                        <a:spcAft>
                          <a:spcPts val="0"/>
                        </a:spcAft>
                        <a:buNone/>
                      </a:pPr>
                      <a:r>
                        <a:rPr lang="en" sz="1100">
                          <a:latin typeface="EB Garamond"/>
                          <a:ea typeface="EB Garamond"/>
                          <a:cs typeface="EB Garamond"/>
                          <a:sym typeface="EB Garamond"/>
                        </a:rPr>
                        <a:t>2</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tc>
                <a:tc>
                  <a:txBody>
                    <a:bodyPr/>
                    <a:lstStyle/>
                    <a:p>
                      <a:pPr indent="0" lvl="0" marL="0" rtl="0" algn="l">
                        <a:spcBef>
                          <a:spcPts val="0"/>
                        </a:spcBef>
                        <a:spcAft>
                          <a:spcPts val="0"/>
                        </a:spcAft>
                        <a:buNone/>
                      </a:pPr>
                      <a:r>
                        <a:rPr lang="en" sz="1100">
                          <a:latin typeface="EB Garamond"/>
                          <a:ea typeface="EB Garamond"/>
                          <a:cs typeface="EB Garamond"/>
                          <a:sym typeface="EB Garamond"/>
                        </a:rPr>
                        <a:t>$10.94</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7"/>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01" name="Google Shape;301;p28"/>
          <p:cNvGraphicFramePr/>
          <p:nvPr/>
        </p:nvGraphicFramePr>
        <p:xfrm>
          <a:off x="7279625" y="225125"/>
          <a:ext cx="3000000" cy="3000000"/>
        </p:xfrm>
        <a:graphic>
          <a:graphicData uri="http://schemas.openxmlformats.org/drawingml/2006/table">
            <a:tbl>
              <a:tblPr>
                <a:noFill/>
                <a:tableStyleId>{793FE82A-BDF5-4728-AEEA-583654E8A63D}</a:tableStyleId>
              </a:tblPr>
              <a:tblGrid>
                <a:gridCol w="1592650"/>
              </a:tblGrid>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Color Key</a:t>
                      </a:r>
                      <a:endParaRPr sz="1000">
                        <a:latin typeface="EB Garamond"/>
                        <a:ea typeface="EB Garamond"/>
                        <a:cs typeface="EB Garamond"/>
                        <a:sym typeface="EB Garamond"/>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Steve already has</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F9CB9C"/>
                    </a:solidFill>
                  </a:tcPr>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Not critical for prototype</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B6D7A8"/>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228600" y="228600"/>
            <a:ext cx="7505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Mechanical Parts List (contd.)</a:t>
            </a:r>
            <a:endParaRPr/>
          </a:p>
        </p:txBody>
      </p:sp>
      <p:sp>
        <p:nvSpPr>
          <p:cNvPr id="307" name="Google Shape;307;p2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8" name="Google Shape;308;p29"/>
          <p:cNvGraphicFramePr/>
          <p:nvPr/>
        </p:nvGraphicFramePr>
        <p:xfrm>
          <a:off x="219333" y="1047750"/>
          <a:ext cx="3000000" cy="3000000"/>
        </p:xfrm>
        <a:graphic>
          <a:graphicData uri="http://schemas.openxmlformats.org/drawingml/2006/table">
            <a:tbl>
              <a:tblPr>
                <a:noFill/>
                <a:tableStyleId>{3F4C3C88-A798-45C5-B2FA-BFF862A3B400}</a:tableStyleId>
              </a:tblPr>
              <a:tblGrid>
                <a:gridCol w="401600"/>
                <a:gridCol w="1443300"/>
                <a:gridCol w="495575"/>
                <a:gridCol w="1914725"/>
                <a:gridCol w="1338850"/>
                <a:gridCol w="1581225"/>
                <a:gridCol w="1310375"/>
              </a:tblGrid>
              <a:tr h="293225">
                <a:tc>
                  <a:txBody>
                    <a:bodyPr/>
                    <a:lstStyle/>
                    <a:p>
                      <a:pPr indent="0" lvl="0" marL="0" rtl="0" algn="ctr">
                        <a:spcBef>
                          <a:spcPts val="0"/>
                        </a:spcBef>
                        <a:spcAft>
                          <a:spcPts val="0"/>
                        </a:spcAft>
                        <a:buNone/>
                      </a:pPr>
                      <a:r>
                        <a:rPr b="1" lang="en" sz="1200">
                          <a:latin typeface="EB Garamond"/>
                          <a:ea typeface="EB Garamond"/>
                          <a:cs typeface="EB Garamond"/>
                          <a:sym typeface="EB Garamond"/>
                        </a:rPr>
                        <a:t>#</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Part/</a:t>
                      </a:r>
                      <a:r>
                        <a:rPr b="1" lang="en" sz="1200">
                          <a:latin typeface="EB Garamond"/>
                          <a:ea typeface="EB Garamond"/>
                          <a:cs typeface="EB Garamond"/>
                          <a:sym typeface="EB Garamond"/>
                        </a:rPr>
                        <a:t>Material</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Qty</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Design </a:t>
                      </a:r>
                      <a:r>
                        <a:rPr b="1" lang="en" sz="1200">
                          <a:latin typeface="EB Garamond"/>
                          <a:ea typeface="EB Garamond"/>
                          <a:cs typeface="EB Garamond"/>
                          <a:sym typeface="EB Garamond"/>
                        </a:rPr>
                        <a:t>S</a:t>
                      </a:r>
                      <a:r>
                        <a:rPr b="1" lang="en" sz="1200">
                          <a:latin typeface="EB Garamond"/>
                          <a:ea typeface="EB Garamond"/>
                          <a:cs typeface="EB Garamond"/>
                          <a:sym typeface="EB Garamond"/>
                        </a:rPr>
                        <a:t>pecs</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Cost per Unit</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Default Source</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Source Link</a:t>
                      </a:r>
                      <a:endParaRPr b="1" sz="1200">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62125">
                <a:tc>
                  <a:txBody>
                    <a:bodyPr/>
                    <a:lstStyle/>
                    <a:p>
                      <a:pPr indent="0" lvl="0" marL="0" rtl="0" algn="ctr">
                        <a:spcBef>
                          <a:spcPts val="0"/>
                        </a:spcBef>
                        <a:spcAft>
                          <a:spcPts val="0"/>
                        </a:spcAft>
                        <a:buNone/>
                      </a:pPr>
                      <a:r>
                        <a:rPr lang="en" sz="1100">
                          <a:latin typeface="EB Garamond"/>
                          <a:ea typeface="EB Garamond"/>
                          <a:cs typeface="EB Garamond"/>
                          <a:sym typeface="EB Garamond"/>
                        </a:rPr>
                        <a:t>8</a:t>
                      </a:r>
                      <a:endParaRPr sz="1100">
                        <a:latin typeface="EB Garamond"/>
                        <a:ea typeface="EB Garamond"/>
                        <a:cs typeface="EB Garamond"/>
                        <a:sym typeface="EB Garamond"/>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Electronics Panel</a:t>
                      </a:r>
                      <a:endParaRPr sz="1100">
                        <a:latin typeface="EB Garamond"/>
                        <a:ea typeface="EB Garamond"/>
                        <a:cs typeface="EB Garamond"/>
                        <a:sym typeface="EB Garamond"/>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Acrylic Sheet 5mm Cut to Size</a:t>
                      </a:r>
                      <a:endParaRPr sz="1100">
                        <a:latin typeface="EB Garamond"/>
                        <a:ea typeface="EB Garamond"/>
                        <a:cs typeface="EB Garamond"/>
                        <a:sym typeface="EB Garamond"/>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Refer Part 13</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125">
                <a:tc>
                  <a:txBody>
                    <a:bodyPr/>
                    <a:lstStyle/>
                    <a:p>
                      <a:pPr indent="0" lvl="0" marL="0" rtl="0" algn="ctr">
                        <a:spcBef>
                          <a:spcPts val="0"/>
                        </a:spcBef>
                        <a:spcAft>
                          <a:spcPts val="0"/>
                        </a:spcAft>
                        <a:buNone/>
                      </a:pPr>
                      <a:r>
                        <a:rPr lang="en" sz="1100">
                          <a:latin typeface="EB Garamond"/>
                          <a:ea typeface="EB Garamond"/>
                          <a:cs typeface="EB Garamond"/>
                          <a:sym typeface="EB Garamond"/>
                        </a:rPr>
                        <a:t>9</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M8 Screw</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EB Garamond"/>
                          <a:ea typeface="EB Garamond"/>
                          <a:cs typeface="EB Garamond"/>
                          <a:sym typeface="EB Garamond"/>
                        </a:rPr>
                        <a:t>2</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$2.32</a:t>
                      </a:r>
                      <a:r>
                        <a:rPr lang="en" sz="1100">
                          <a:latin typeface="EB Garamond"/>
                          <a:ea typeface="EB Garamond"/>
                          <a:cs typeface="EB Garamond"/>
                          <a:sym typeface="EB Garamond"/>
                        </a:rPr>
                        <a:t> for a pack of 2</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3"/>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125">
                <a:tc>
                  <a:txBody>
                    <a:bodyPr/>
                    <a:lstStyle/>
                    <a:p>
                      <a:pPr indent="0" lvl="0" marL="0" rtl="0" algn="ctr">
                        <a:spcBef>
                          <a:spcPts val="0"/>
                        </a:spcBef>
                        <a:spcAft>
                          <a:spcPts val="0"/>
                        </a:spcAft>
                        <a:buNone/>
                      </a:pPr>
                      <a:r>
                        <a:rPr lang="en" sz="1100">
                          <a:latin typeface="EB Garamond"/>
                          <a:ea typeface="EB Garamond"/>
                          <a:cs typeface="EB Garamond"/>
                          <a:sym typeface="EB Garamond"/>
                        </a:rPr>
                        <a:t>10</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M8 Nut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EB Garamond"/>
                          <a:ea typeface="EB Garamond"/>
                          <a:cs typeface="EB Garamond"/>
                          <a:sym typeface="EB Garamond"/>
                        </a:rPr>
                        <a:t>2</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$0.53 per unit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4"/>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125">
                <a:tc>
                  <a:txBody>
                    <a:bodyPr/>
                    <a:lstStyle/>
                    <a:p>
                      <a:pPr indent="0" lvl="0" marL="0" rtl="0" algn="ctr">
                        <a:spcBef>
                          <a:spcPts val="0"/>
                        </a:spcBef>
                        <a:spcAft>
                          <a:spcPts val="0"/>
                        </a:spcAft>
                        <a:buNone/>
                      </a:pPr>
                      <a:r>
                        <a:rPr lang="en" sz="1100">
                          <a:latin typeface="EB Garamond"/>
                          <a:ea typeface="EB Garamond"/>
                          <a:cs typeface="EB Garamond"/>
                          <a:sym typeface="EB Garamond"/>
                        </a:rPr>
                        <a:t>11</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M4 Screw</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EB Garamond"/>
                          <a:ea typeface="EB Garamond"/>
                          <a:cs typeface="EB Garamond"/>
                          <a:sym typeface="EB Garamond"/>
                        </a:rPr>
                        <a:t>4</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$0.72 for a pack of 2</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5"/>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125">
                <a:tc>
                  <a:txBody>
                    <a:bodyPr/>
                    <a:lstStyle/>
                    <a:p>
                      <a:pPr indent="0" lvl="0" marL="0" rtl="0" algn="ctr">
                        <a:spcBef>
                          <a:spcPts val="0"/>
                        </a:spcBef>
                        <a:spcAft>
                          <a:spcPts val="0"/>
                        </a:spcAft>
                        <a:buNone/>
                      </a:pPr>
                      <a:r>
                        <a:rPr lang="en" sz="1100">
                          <a:latin typeface="EB Garamond"/>
                          <a:ea typeface="EB Garamond"/>
                          <a:cs typeface="EB Garamond"/>
                          <a:sym typeface="EB Garamond"/>
                        </a:rPr>
                        <a:t>12</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M4 Nut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EB Garamond"/>
                          <a:ea typeface="EB Garamond"/>
                          <a:cs typeface="EB Garamond"/>
                          <a:sym typeface="EB Garamond"/>
                        </a:rPr>
                        <a:t>4</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$0.53 for a pack of 2</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6"/>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125">
                <a:tc>
                  <a:txBody>
                    <a:bodyPr/>
                    <a:lstStyle/>
                    <a:p>
                      <a:pPr indent="0" lvl="0" marL="0" rtl="0" algn="ctr">
                        <a:spcBef>
                          <a:spcPts val="0"/>
                        </a:spcBef>
                        <a:spcAft>
                          <a:spcPts val="0"/>
                        </a:spcAft>
                        <a:buNone/>
                      </a:pPr>
                      <a:r>
                        <a:rPr lang="en" sz="1100">
                          <a:latin typeface="EB Garamond"/>
                          <a:ea typeface="EB Garamond"/>
                          <a:cs typeface="EB Garamond"/>
                          <a:sym typeface="EB Garamond"/>
                        </a:rPr>
                        <a:t>13</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Acrylic Sheet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36” x 72” x .22”</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$156</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u="sng">
                          <a:solidFill>
                            <a:schemeClr val="hlink"/>
                          </a:solidFill>
                          <a:latin typeface="EB Garamond"/>
                          <a:ea typeface="EB Garamond"/>
                          <a:cs typeface="EB Garamond"/>
                          <a:sym typeface="EB Garamond"/>
                          <a:hlinkClick r:id="rId7"/>
                        </a:rPr>
                        <a:t>Home Depot</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125">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2125">
                <a:tc>
                  <a:txBody>
                    <a:bodyPr/>
                    <a:lstStyle/>
                    <a:p>
                      <a:pPr indent="0" lvl="0" marL="0" rtl="0" algn="ctr">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Mech Subtotal</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$286.29</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09" name="Google Shape;309;p29"/>
          <p:cNvGraphicFramePr/>
          <p:nvPr/>
        </p:nvGraphicFramePr>
        <p:xfrm>
          <a:off x="7279625" y="225125"/>
          <a:ext cx="3000000" cy="3000000"/>
        </p:xfrm>
        <a:graphic>
          <a:graphicData uri="http://schemas.openxmlformats.org/drawingml/2006/table">
            <a:tbl>
              <a:tblPr>
                <a:noFill/>
                <a:tableStyleId>{793FE82A-BDF5-4728-AEEA-583654E8A63D}</a:tableStyleId>
              </a:tblPr>
              <a:tblGrid>
                <a:gridCol w="1592650"/>
              </a:tblGrid>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Color Key</a:t>
                      </a:r>
                      <a:endParaRPr sz="1000">
                        <a:latin typeface="EB Garamond"/>
                        <a:ea typeface="EB Garamond"/>
                        <a:cs typeface="EB Garamond"/>
                        <a:sym typeface="EB Garamond"/>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Steve already has</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F9CB9C"/>
                    </a:solidFill>
                  </a:tcPr>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Not critical for prototype</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B6D7A8"/>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228600" y="228600"/>
            <a:ext cx="7609200" cy="6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Electronics </a:t>
            </a:r>
            <a:r>
              <a:rPr lang="en"/>
              <a:t>Parts List</a:t>
            </a:r>
            <a:endParaRPr/>
          </a:p>
        </p:txBody>
      </p:sp>
      <p:sp>
        <p:nvSpPr>
          <p:cNvPr id="315" name="Google Shape;315;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6" name="Google Shape;316;p30"/>
          <p:cNvGraphicFramePr/>
          <p:nvPr/>
        </p:nvGraphicFramePr>
        <p:xfrm>
          <a:off x="211766" y="932688"/>
          <a:ext cx="3000000" cy="3000000"/>
        </p:xfrm>
        <a:graphic>
          <a:graphicData uri="http://schemas.openxmlformats.org/drawingml/2006/table">
            <a:tbl>
              <a:tblPr>
                <a:noFill/>
                <a:tableStyleId>{3F4C3C88-A798-45C5-B2FA-BFF862A3B400}</a:tableStyleId>
              </a:tblPr>
              <a:tblGrid>
                <a:gridCol w="445050"/>
                <a:gridCol w="1583425"/>
                <a:gridCol w="348825"/>
                <a:gridCol w="2157000"/>
                <a:gridCol w="914000"/>
                <a:gridCol w="1257550"/>
                <a:gridCol w="1779750"/>
              </a:tblGrid>
              <a:tr h="381000">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Part/Material</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Qty</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Specs</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Total Cost</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Default Source</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Source Link</a:t>
                      </a:r>
                      <a:endParaRPr b="1" sz="1200">
                        <a:latin typeface="EB Garamond"/>
                        <a:ea typeface="EB Garamond"/>
                        <a:cs typeface="EB Garamond"/>
                        <a:sym typeface="EB Garamond"/>
                      </a:endParaRPr>
                    </a:p>
                  </a:txBody>
                  <a:tcPr marT="91425" marB="91425" marR="91425" marL="91425" anchor="ctr">
                    <a:lnL cap="flat" cmpd="sng" w="9525">
                      <a:solidFill>
                        <a:srgbClr val="CCCCCC"/>
                      </a:solidFill>
                      <a:prstDash val="solid"/>
                      <a:round/>
                      <a:headEnd len="sm" w="sm" type="none"/>
                      <a:tailEnd len="sm" w="sm" type="none"/>
                    </a:lnL>
                    <a:lnB cap="flat" cmpd="sng" w="9525">
                      <a:solidFill>
                        <a:srgbClr val="CCCCCC"/>
                      </a:solidFill>
                      <a:prstDash val="solid"/>
                      <a:round/>
                      <a:headEnd len="sm" w="sm" type="none"/>
                      <a:tailEnd len="sm" w="sm" type="none"/>
                    </a:lnB>
                    <a:solidFill>
                      <a:srgbClr val="FFF2CC"/>
                    </a:solidFill>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marR="0" rtl="0" algn="l">
                        <a:lnSpc>
                          <a:spcPct val="115000"/>
                        </a:lnSpc>
                        <a:spcBef>
                          <a:spcPts val="0"/>
                        </a:spcBef>
                        <a:spcAft>
                          <a:spcPts val="0"/>
                        </a:spcAft>
                        <a:buNone/>
                      </a:pPr>
                      <a:r>
                        <a:rPr lang="en" sz="1100">
                          <a:latin typeface="EB Garamond"/>
                          <a:ea typeface="EB Garamond"/>
                          <a:cs typeface="EB Garamond"/>
                          <a:sym typeface="EB Garamond"/>
                        </a:rPr>
                        <a:t>Arduino MEGA</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Microcontroller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16.98</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3"/>
                        </a:rPr>
                        <a:t>Aurdino MEGA</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2</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DC Stepper Controller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4.2A 20-50 VDC Stepper controller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38.99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4"/>
                        </a:rPr>
                        <a:t>DC Stepper Controller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3</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None/>
                      </a:pPr>
                      <a:r>
                        <a:rPr lang="en" sz="1100">
                          <a:latin typeface="EB Garamond"/>
                          <a:ea typeface="EB Garamond"/>
                          <a:cs typeface="EB Garamond"/>
                          <a:sym typeface="EB Garamond"/>
                        </a:rPr>
                        <a:t>Breadboard Jumpers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120 pcs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6.49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5"/>
                        </a:rPr>
                        <a:t>Breadboard Jumpers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4</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Current Sensor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-20 to 20A 100mV / A - 3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9.99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6"/>
                        </a:rPr>
                        <a:t>Current Sensor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5</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None/>
                      </a:pPr>
                      <a:r>
                        <a:rPr lang="en" sz="1100">
                          <a:latin typeface="EB Garamond"/>
                          <a:ea typeface="EB Garamond"/>
                          <a:cs typeface="EB Garamond"/>
                          <a:sym typeface="EB Garamond"/>
                        </a:rPr>
                        <a:t>Buzzers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5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8.99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7"/>
                        </a:rPr>
                        <a:t>Buzzers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6</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15000"/>
                        </a:lnSpc>
                        <a:spcBef>
                          <a:spcPts val="0"/>
                        </a:spcBef>
                        <a:spcAft>
                          <a:spcPts val="0"/>
                        </a:spcAft>
                        <a:buNone/>
                      </a:pPr>
                      <a:r>
                        <a:rPr lang="en" sz="1100">
                          <a:latin typeface="EB Garamond"/>
                          <a:ea typeface="EB Garamond"/>
                          <a:cs typeface="EB Garamond"/>
                          <a:sym typeface="EB Garamond"/>
                        </a:rPr>
                        <a:t>Potentiometers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10K Ohm - 5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5.99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8"/>
                        </a:rPr>
                        <a:t>Potentiometers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7</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Limit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10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7.99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9"/>
                        </a:rPr>
                        <a:t>Limit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latin typeface="EB Garamond"/>
                          <a:ea typeface="EB Garamond"/>
                          <a:cs typeface="EB Garamond"/>
                          <a:sym typeface="EB Garamond"/>
                        </a:rPr>
                        <a:t>8</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Power Strips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2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11.99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10"/>
                        </a:rPr>
                        <a:t>Power Strips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r>
            </a:tbl>
          </a:graphicData>
        </a:graphic>
      </p:graphicFrame>
      <p:graphicFrame>
        <p:nvGraphicFramePr>
          <p:cNvPr id="317" name="Google Shape;317;p30"/>
          <p:cNvGraphicFramePr/>
          <p:nvPr/>
        </p:nvGraphicFramePr>
        <p:xfrm>
          <a:off x="7279625" y="225125"/>
          <a:ext cx="3000000" cy="3000000"/>
        </p:xfrm>
        <a:graphic>
          <a:graphicData uri="http://schemas.openxmlformats.org/drawingml/2006/table">
            <a:tbl>
              <a:tblPr>
                <a:noFill/>
                <a:tableStyleId>{793FE82A-BDF5-4728-AEEA-583654E8A63D}</a:tableStyleId>
              </a:tblPr>
              <a:tblGrid>
                <a:gridCol w="1592650"/>
              </a:tblGrid>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Color Key</a:t>
                      </a:r>
                      <a:endParaRPr sz="1000">
                        <a:latin typeface="EB Garamond"/>
                        <a:ea typeface="EB Garamond"/>
                        <a:cs typeface="EB Garamond"/>
                        <a:sym typeface="EB Garamond"/>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Steve already has</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F9CB9C"/>
                    </a:solidFill>
                  </a:tcPr>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Not critical for prototype</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B6D7A8"/>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23" name="Google Shape;323;p31"/>
          <p:cNvGraphicFramePr/>
          <p:nvPr/>
        </p:nvGraphicFramePr>
        <p:xfrm>
          <a:off x="211889" y="932688"/>
          <a:ext cx="3000000" cy="3000000"/>
        </p:xfrm>
        <a:graphic>
          <a:graphicData uri="http://schemas.openxmlformats.org/drawingml/2006/table">
            <a:tbl>
              <a:tblPr>
                <a:noFill/>
                <a:tableStyleId>{3F4C3C88-A798-45C5-B2FA-BFF862A3B400}</a:tableStyleId>
              </a:tblPr>
              <a:tblGrid>
                <a:gridCol w="409925"/>
                <a:gridCol w="1602075"/>
                <a:gridCol w="349825"/>
                <a:gridCol w="2178875"/>
                <a:gridCol w="918100"/>
                <a:gridCol w="1257975"/>
                <a:gridCol w="1768875"/>
              </a:tblGrid>
              <a:tr h="381000">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Part/Material</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Qty</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S</a:t>
                      </a:r>
                      <a:r>
                        <a:rPr b="1" lang="en" sz="1200">
                          <a:latin typeface="EB Garamond"/>
                          <a:ea typeface="EB Garamond"/>
                          <a:cs typeface="EB Garamond"/>
                          <a:sym typeface="EB Garamond"/>
                        </a:rPr>
                        <a:t>pecs</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Total Cost</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Default Source</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Source Link</a:t>
                      </a:r>
                      <a:endParaRPr b="1" sz="1200">
                        <a:latin typeface="EB Garamond"/>
                        <a:ea typeface="EB Garamond"/>
                        <a:cs typeface="EB Garamond"/>
                        <a:sym typeface="EB Garamond"/>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9</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USB Wall Chargers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2.1A - 2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9.99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3"/>
                        </a:rPr>
                        <a:t>USB Wall Chargers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10</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24 V Power Supply</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24VDC 15 A</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29.95</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4"/>
                        </a:rPr>
                        <a:t>24 V Power Supply</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11</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16 AWG Stranded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100 ft for motor power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9.85</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5"/>
                        </a:rPr>
                        <a:t>16 AWG Stranded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12</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22 AWG Solid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180 ft for logic signals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15.99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6"/>
                        </a:rPr>
                        <a:t>22 AWG Solid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13</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Zip ties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assorted - 250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11.99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7"/>
                        </a:rPr>
                        <a:t>Zip ties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14</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I2C OLED Displays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1" - 2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10.99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8"/>
                        </a:rPr>
                        <a:t>I2C OLED Displays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15</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22 AWG Stranded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138 ft for logic signals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14.99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9"/>
                        </a:rPr>
                        <a:t>22 AWG Stranded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16</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Momentary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12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7.99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10"/>
                        </a:rPr>
                        <a:t>Momentary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17</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Latching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12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6.99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11"/>
                        </a:rPr>
                        <a:t>Latching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324" name="Google Shape;324;p31"/>
          <p:cNvGraphicFramePr/>
          <p:nvPr/>
        </p:nvGraphicFramePr>
        <p:xfrm>
          <a:off x="7279625" y="225125"/>
          <a:ext cx="3000000" cy="3000000"/>
        </p:xfrm>
        <a:graphic>
          <a:graphicData uri="http://schemas.openxmlformats.org/drawingml/2006/table">
            <a:tbl>
              <a:tblPr>
                <a:noFill/>
                <a:tableStyleId>{793FE82A-BDF5-4728-AEEA-583654E8A63D}</a:tableStyleId>
              </a:tblPr>
              <a:tblGrid>
                <a:gridCol w="1592650"/>
              </a:tblGrid>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Color Key</a:t>
                      </a:r>
                      <a:endParaRPr sz="1000">
                        <a:latin typeface="EB Garamond"/>
                        <a:ea typeface="EB Garamond"/>
                        <a:cs typeface="EB Garamond"/>
                        <a:sym typeface="EB Garamond"/>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Steve already has</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F9CB9C"/>
                    </a:solidFill>
                  </a:tcPr>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Not critical for prototype</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B6D7A8"/>
                    </a:solidFill>
                  </a:tcPr>
                </a:tc>
              </a:tr>
            </a:tbl>
          </a:graphicData>
        </a:graphic>
      </p:graphicFrame>
      <p:sp>
        <p:nvSpPr>
          <p:cNvPr id="325" name="Google Shape;325;p31"/>
          <p:cNvSpPr txBox="1"/>
          <p:nvPr>
            <p:ph type="title"/>
          </p:nvPr>
        </p:nvSpPr>
        <p:spPr>
          <a:xfrm>
            <a:off x="228600" y="228600"/>
            <a:ext cx="7609200" cy="6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Electronics Parts List (cont’d)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37" name="Google Shape;137;p14"/>
          <p:cNvSpPr txBox="1"/>
          <p:nvPr>
            <p:ph idx="1" type="body"/>
          </p:nvPr>
        </p:nvSpPr>
        <p:spPr>
          <a:xfrm>
            <a:off x="749925" y="1183200"/>
            <a:ext cx="7505700" cy="324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The Team</a:t>
            </a:r>
            <a:endParaRPr sz="1800">
              <a:latin typeface="EB Garamond"/>
              <a:ea typeface="EB Garamond"/>
              <a:cs typeface="EB Garamond"/>
              <a:sym typeface="EB Garamond"/>
            </a:endParaRPr>
          </a:p>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Problem Statement</a:t>
            </a:r>
            <a:endParaRPr sz="1800">
              <a:latin typeface="EB Garamond"/>
              <a:ea typeface="EB Garamond"/>
              <a:cs typeface="EB Garamond"/>
              <a:sym typeface="EB Garamond"/>
            </a:endParaRPr>
          </a:p>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Overall Design</a:t>
            </a:r>
            <a:endParaRPr sz="1800">
              <a:latin typeface="EB Garamond"/>
              <a:ea typeface="EB Garamond"/>
              <a:cs typeface="EB Garamond"/>
              <a:sym typeface="EB Garamond"/>
            </a:endParaRPr>
          </a:p>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Detailed Design </a:t>
            </a:r>
            <a:endParaRPr sz="1800">
              <a:latin typeface="EB Garamond"/>
              <a:ea typeface="EB Garamond"/>
              <a:cs typeface="EB Garamond"/>
              <a:sym typeface="EB Garamond"/>
            </a:endParaRPr>
          </a:p>
          <a:p>
            <a:pPr indent="-342900" lvl="1" marL="914400" rtl="0" algn="l">
              <a:spcBef>
                <a:spcPts val="0"/>
              </a:spcBef>
              <a:spcAft>
                <a:spcPts val="0"/>
              </a:spcAft>
              <a:buSzPts val="1800"/>
              <a:buFont typeface="EB Garamond"/>
              <a:buChar char="○"/>
            </a:pPr>
            <a:r>
              <a:rPr lang="en" sz="1800">
                <a:latin typeface="EB Garamond"/>
                <a:ea typeface="EB Garamond"/>
                <a:cs typeface="EB Garamond"/>
                <a:sym typeface="EB Garamond"/>
              </a:rPr>
              <a:t>Mechanical</a:t>
            </a:r>
            <a:endParaRPr sz="1800">
              <a:latin typeface="EB Garamond"/>
              <a:ea typeface="EB Garamond"/>
              <a:cs typeface="EB Garamond"/>
              <a:sym typeface="EB Garamond"/>
            </a:endParaRPr>
          </a:p>
          <a:p>
            <a:pPr indent="-342900" lvl="1" marL="914400" rtl="0" algn="l">
              <a:spcBef>
                <a:spcPts val="0"/>
              </a:spcBef>
              <a:spcAft>
                <a:spcPts val="0"/>
              </a:spcAft>
              <a:buSzPts val="1800"/>
              <a:buFont typeface="EB Garamond"/>
              <a:buChar char="○"/>
            </a:pPr>
            <a:r>
              <a:rPr lang="en" sz="1800">
                <a:latin typeface="EB Garamond"/>
                <a:ea typeface="EB Garamond"/>
                <a:cs typeface="EB Garamond"/>
                <a:sym typeface="EB Garamond"/>
              </a:rPr>
              <a:t>Electrical</a:t>
            </a:r>
            <a:endParaRPr sz="1800">
              <a:latin typeface="EB Garamond"/>
              <a:ea typeface="EB Garamond"/>
              <a:cs typeface="EB Garamond"/>
              <a:sym typeface="EB Garamond"/>
            </a:endParaRPr>
          </a:p>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Specifications</a:t>
            </a:r>
            <a:endParaRPr sz="1800">
              <a:latin typeface="EB Garamond"/>
              <a:ea typeface="EB Garamond"/>
              <a:cs typeface="EB Garamond"/>
              <a:sym typeface="EB Garamond"/>
            </a:endParaRPr>
          </a:p>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Parts list</a:t>
            </a:r>
            <a:endParaRPr sz="1800">
              <a:latin typeface="EB Garamond"/>
              <a:ea typeface="EB Garamond"/>
              <a:cs typeface="EB Garamond"/>
              <a:sym typeface="EB Garamond"/>
            </a:endParaRPr>
          </a:p>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Caveats</a:t>
            </a:r>
            <a:endParaRPr sz="1800">
              <a:latin typeface="EB Garamond"/>
              <a:ea typeface="EB Garamond"/>
              <a:cs typeface="EB Garamond"/>
              <a:sym typeface="EB Garamond"/>
            </a:endParaRPr>
          </a:p>
          <a:p>
            <a:pPr indent="-342900" lvl="0" marL="457200" rtl="0" algn="l">
              <a:spcBef>
                <a:spcPts val="0"/>
              </a:spcBef>
              <a:spcAft>
                <a:spcPts val="0"/>
              </a:spcAft>
              <a:buSzPts val="1800"/>
              <a:buFont typeface="EB Garamond"/>
              <a:buChar char="●"/>
            </a:pPr>
            <a:r>
              <a:rPr lang="en" sz="1800">
                <a:latin typeface="EB Garamond"/>
                <a:ea typeface="EB Garamond"/>
                <a:cs typeface="EB Garamond"/>
                <a:sym typeface="EB Garamond"/>
              </a:rPr>
              <a:t>Requested Funding</a:t>
            </a:r>
            <a:endParaRPr sz="1800">
              <a:latin typeface="EB Garamond"/>
              <a:ea typeface="EB Garamond"/>
              <a:cs typeface="EB Garamond"/>
              <a:sym typeface="EB Garamond"/>
            </a:endParaRPr>
          </a:p>
        </p:txBody>
      </p:sp>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1" name="Google Shape;331;p32"/>
          <p:cNvGraphicFramePr/>
          <p:nvPr/>
        </p:nvGraphicFramePr>
        <p:xfrm>
          <a:off x="210066" y="932688"/>
          <a:ext cx="3000000" cy="3000000"/>
        </p:xfrm>
        <a:graphic>
          <a:graphicData uri="http://schemas.openxmlformats.org/drawingml/2006/table">
            <a:tbl>
              <a:tblPr>
                <a:noFill/>
                <a:tableStyleId>{3F4C3C88-A798-45C5-B2FA-BFF862A3B400}</a:tableStyleId>
              </a:tblPr>
              <a:tblGrid>
                <a:gridCol w="412575"/>
                <a:gridCol w="1618325"/>
                <a:gridCol w="338650"/>
                <a:gridCol w="2161600"/>
                <a:gridCol w="920275"/>
                <a:gridCol w="1268675"/>
                <a:gridCol w="1765525"/>
              </a:tblGrid>
              <a:tr h="291825">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a:t>
                      </a:r>
                      <a:endParaRPr b="1" sz="1200">
                        <a:latin typeface="EB Garamond"/>
                        <a:ea typeface="EB Garamond"/>
                        <a:cs typeface="EB Garamond"/>
                        <a:sym typeface="EB Garamond"/>
                      </a:endParaRPr>
                    </a:p>
                  </a:txBody>
                  <a:tcPr marT="19050" marB="19050" marR="3750"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Part/Material</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Qty</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Specs</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Total Cost</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lnSpc>
                          <a:spcPct val="115000"/>
                        </a:lnSpc>
                        <a:spcBef>
                          <a:spcPts val="0"/>
                        </a:spcBef>
                        <a:spcAft>
                          <a:spcPts val="0"/>
                        </a:spcAft>
                        <a:buNone/>
                      </a:pPr>
                      <a:r>
                        <a:rPr b="1" lang="en" sz="1200">
                          <a:latin typeface="EB Garamond"/>
                          <a:ea typeface="EB Garamond"/>
                          <a:cs typeface="EB Garamond"/>
                          <a:sym typeface="EB Garamond"/>
                        </a:rPr>
                        <a:t>Default Source</a:t>
                      </a:r>
                      <a:endParaRPr b="1" sz="12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b="1" lang="en" sz="1200">
                          <a:latin typeface="EB Garamond"/>
                          <a:ea typeface="EB Garamond"/>
                          <a:cs typeface="EB Garamond"/>
                          <a:sym typeface="EB Garamond"/>
                        </a:rPr>
                        <a:t>Source Link</a:t>
                      </a:r>
                      <a:endParaRPr b="1" sz="1200">
                        <a:latin typeface="EB Garamond"/>
                        <a:ea typeface="EB Garamond"/>
                        <a:cs typeface="EB Garamond"/>
                        <a:sym typeface="EB Garamond"/>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288350">
                <a:tc>
                  <a:txBody>
                    <a:bodyPr/>
                    <a:lstStyle/>
                    <a:p>
                      <a:pPr indent="0" lvl="0" marL="0" rtl="0" algn="ctr">
                        <a:spcBef>
                          <a:spcPts val="0"/>
                        </a:spcBef>
                        <a:spcAft>
                          <a:spcPts val="0"/>
                        </a:spcAft>
                        <a:buNone/>
                      </a:pPr>
                      <a:r>
                        <a:rPr lang="en" sz="1100">
                          <a:latin typeface="EB Garamond"/>
                          <a:ea typeface="EB Garamond"/>
                          <a:cs typeface="EB Garamond"/>
                          <a:sym typeface="EB Garamond"/>
                        </a:rPr>
                        <a:t>18</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Extension Cord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25'</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11.98</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3"/>
                        </a:rPr>
                        <a:t>Extension Cord</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r>
              <a:tr h="477725">
                <a:tc>
                  <a:txBody>
                    <a:bodyPr/>
                    <a:lstStyle/>
                    <a:p>
                      <a:pPr indent="0" lvl="0" marL="0" rtl="0" algn="ctr">
                        <a:spcBef>
                          <a:spcPts val="0"/>
                        </a:spcBef>
                        <a:spcAft>
                          <a:spcPts val="0"/>
                        </a:spcAft>
                        <a:buNone/>
                      </a:pPr>
                      <a:r>
                        <a:rPr lang="en" sz="1100">
                          <a:latin typeface="EB Garamond"/>
                          <a:ea typeface="EB Garamond"/>
                          <a:cs typeface="EB Garamond"/>
                          <a:sym typeface="EB Garamond"/>
                        </a:rPr>
                        <a:t>19</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Stepper Motor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Nema 23 4.2A 3.0Nm 8mm shaft</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33</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4"/>
                        </a:rPr>
                        <a:t>Stepper Motor</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0075">
                <a:tc>
                  <a:txBody>
                    <a:bodyPr/>
                    <a:lstStyle/>
                    <a:p>
                      <a:pPr indent="0" lvl="0" marL="0" rtl="0" algn="ctr">
                        <a:spcBef>
                          <a:spcPts val="0"/>
                        </a:spcBef>
                        <a:spcAft>
                          <a:spcPts val="0"/>
                        </a:spcAft>
                        <a:buNone/>
                      </a:pPr>
                      <a:r>
                        <a:rPr lang="en" sz="1100">
                          <a:latin typeface="EB Garamond"/>
                          <a:ea typeface="EB Garamond"/>
                          <a:cs typeface="EB Garamond"/>
                          <a:sym typeface="EB Garamond"/>
                        </a:rPr>
                        <a:t>20</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Rocker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SPST 10A / 125V - 15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6.99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5"/>
                        </a:rPr>
                        <a:t>Rocker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330075">
                <a:tc>
                  <a:txBody>
                    <a:bodyPr/>
                    <a:lstStyle/>
                    <a:p>
                      <a:pPr indent="0" lvl="0" marL="0" rtl="0" algn="ctr">
                        <a:spcBef>
                          <a:spcPts val="0"/>
                        </a:spcBef>
                        <a:spcAft>
                          <a:spcPts val="0"/>
                        </a:spcAft>
                        <a:buNone/>
                      </a:pPr>
                      <a:r>
                        <a:rPr lang="en" sz="1100">
                          <a:latin typeface="EB Garamond"/>
                          <a:ea typeface="EB Garamond"/>
                          <a:cs typeface="EB Garamond"/>
                          <a:sym typeface="EB Garamond"/>
                        </a:rPr>
                        <a:t>21</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E-Stop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1 NO 1 NC - 2 pack</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10.99</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6"/>
                        </a:rPr>
                        <a:t>E-Stop Switches</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330075">
                <a:tc>
                  <a:txBody>
                    <a:bodyPr/>
                    <a:lstStyle/>
                    <a:p>
                      <a:pPr indent="0" lvl="0" marL="0" rtl="0" algn="ctr">
                        <a:spcBef>
                          <a:spcPts val="0"/>
                        </a:spcBef>
                        <a:spcAft>
                          <a:spcPts val="0"/>
                        </a:spcAft>
                        <a:buNone/>
                      </a:pPr>
                      <a:r>
                        <a:rPr lang="en" sz="1100">
                          <a:latin typeface="EB Garamond"/>
                          <a:ea typeface="EB Garamond"/>
                          <a:cs typeface="EB Garamond"/>
                          <a:sym typeface="EB Garamond"/>
                        </a:rPr>
                        <a:t>22</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Main Power Switch</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100">
                          <a:latin typeface="EB Garamond"/>
                          <a:ea typeface="EB Garamond"/>
                          <a:cs typeface="EB Garamond"/>
                          <a:sym typeface="EB Garamond"/>
                        </a:rPr>
                        <a:t>N/A</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6.42</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7"/>
                        </a:rPr>
                        <a:t>Main Power Switch</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0075">
                <a:tc>
                  <a:txBody>
                    <a:bodyPr/>
                    <a:lstStyle/>
                    <a:p>
                      <a:pPr indent="0" lvl="0" marL="0" rtl="0" algn="ctr">
                        <a:spcBef>
                          <a:spcPts val="0"/>
                        </a:spcBef>
                        <a:spcAft>
                          <a:spcPts val="0"/>
                        </a:spcAft>
                        <a:buNone/>
                      </a:pPr>
                      <a:r>
                        <a:rPr lang="en" sz="1100">
                          <a:latin typeface="EB Garamond"/>
                          <a:ea typeface="EB Garamond"/>
                          <a:cs typeface="EB Garamond"/>
                          <a:sym typeface="EB Garamond"/>
                        </a:rPr>
                        <a:t>23</a:t>
                      </a:r>
                      <a:endParaRPr sz="1100">
                        <a:latin typeface="EB Garamond"/>
                        <a:ea typeface="EB Garamond"/>
                        <a:cs typeface="EB Garamond"/>
                        <a:sym typeface="EB Garamond"/>
                      </a:endParaRPr>
                    </a:p>
                  </a:txBody>
                  <a:tcPr marT="91425" marB="91425" marR="91425" marL="91425" anchor="ctr">
                    <a:lnR cap="flat" cmpd="sng" w="9525">
                      <a:solidFill>
                        <a:srgbClr val="CCCCCC"/>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Long USB Cable</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EB Garamond"/>
                          <a:ea typeface="EB Garamond"/>
                          <a:cs typeface="EB Garamond"/>
                          <a:sym typeface="EB Garamond"/>
                        </a:rPr>
                        <a:t>1</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16ft</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6.44</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Amazon</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u="sng">
                          <a:solidFill>
                            <a:schemeClr val="hlink"/>
                          </a:solidFill>
                          <a:latin typeface="EB Garamond"/>
                          <a:ea typeface="EB Garamond"/>
                          <a:cs typeface="EB Garamond"/>
                          <a:sym typeface="EB Garamond"/>
                          <a:hlinkClick r:id="rId8"/>
                        </a:rPr>
                        <a:t>Long USB Cable</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332" name="Google Shape;332;p32"/>
          <p:cNvGraphicFramePr/>
          <p:nvPr/>
        </p:nvGraphicFramePr>
        <p:xfrm>
          <a:off x="210230" y="3781340"/>
          <a:ext cx="3000000" cy="3000000"/>
        </p:xfrm>
        <a:graphic>
          <a:graphicData uri="http://schemas.openxmlformats.org/drawingml/2006/table">
            <a:tbl>
              <a:tblPr>
                <a:noFill/>
                <a:tableStyleId>{3F4C3C88-A798-45C5-B2FA-BFF862A3B400}</a:tableStyleId>
              </a:tblPr>
              <a:tblGrid>
                <a:gridCol w="1736675"/>
                <a:gridCol w="1440075"/>
                <a:gridCol w="1238675"/>
                <a:gridCol w="1070975"/>
              </a:tblGrid>
              <a:tr h="425400">
                <a:tc>
                  <a:txBody>
                    <a:bodyPr/>
                    <a:lstStyle/>
                    <a:p>
                      <a:pPr indent="0" lvl="0" marL="0" rtl="0" algn="l">
                        <a:spcBef>
                          <a:spcPts val="0"/>
                        </a:spcBef>
                        <a:spcAft>
                          <a:spcPts val="0"/>
                        </a:spcAft>
                        <a:buNone/>
                      </a:pPr>
                      <a:r>
                        <a:rPr b="1" lang="en" sz="1200">
                          <a:latin typeface="EB Garamond"/>
                          <a:ea typeface="EB Garamond"/>
                          <a:cs typeface="EB Garamond"/>
                          <a:sym typeface="EB Garamond"/>
                        </a:rPr>
                        <a:t>Color Code</a:t>
                      </a:r>
                      <a:endParaRPr b="1" sz="1200">
                        <a:latin typeface="EB Garamond"/>
                        <a:ea typeface="EB Garamond"/>
                        <a:cs typeface="EB Garamond"/>
                        <a:sym typeface="EB Garamond"/>
                      </a:endParaRPr>
                    </a:p>
                  </a:txBody>
                  <a:tcPr marT="91425" marB="91425" marR="91425" marL="91425" anchor="ctr">
                    <a:lnB cap="flat" cmpd="sng" w="9525">
                      <a:solidFill>
                        <a:srgbClr val="CCCCC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1200">
                          <a:latin typeface="EB Garamond"/>
                          <a:ea typeface="EB Garamond"/>
                          <a:cs typeface="EB Garamond"/>
                          <a:sym typeface="EB Garamond"/>
                        </a:rPr>
                        <a:t>Non-Critical Items</a:t>
                      </a:r>
                      <a:endParaRPr b="1" sz="1200">
                        <a:latin typeface="EB Garamond"/>
                        <a:ea typeface="EB Garamond"/>
                        <a:cs typeface="EB Garamond"/>
                        <a:sym typeface="EB Garamond"/>
                      </a:endParaRPr>
                    </a:p>
                  </a:txBody>
                  <a:tcPr marT="91425" marB="91425" marR="91425" marL="91425" anchor="ctr">
                    <a:lnB cap="flat" cmpd="sng" w="9525">
                      <a:solidFill>
                        <a:srgbClr val="CCCCC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1200">
                          <a:latin typeface="EB Garamond"/>
                          <a:ea typeface="EB Garamond"/>
                          <a:cs typeface="EB Garamond"/>
                          <a:sym typeface="EB Garamond"/>
                        </a:rPr>
                        <a:t>Critical Items</a:t>
                      </a:r>
                      <a:endParaRPr b="1" sz="1200">
                        <a:latin typeface="EB Garamond"/>
                        <a:ea typeface="EB Garamond"/>
                        <a:cs typeface="EB Garamond"/>
                        <a:sym typeface="EB Garamond"/>
                      </a:endParaRPr>
                    </a:p>
                  </a:txBody>
                  <a:tcPr marT="91425" marB="91425" marR="91425" marL="91425" anchor="ctr">
                    <a:solidFill>
                      <a:srgbClr val="FFF2CC"/>
                    </a:solidFill>
                  </a:tcPr>
                </a:tc>
                <a:tc>
                  <a:txBody>
                    <a:bodyPr/>
                    <a:lstStyle/>
                    <a:p>
                      <a:pPr indent="0" lvl="0" marL="0" rtl="0" algn="l">
                        <a:spcBef>
                          <a:spcPts val="0"/>
                        </a:spcBef>
                        <a:spcAft>
                          <a:spcPts val="0"/>
                        </a:spcAft>
                        <a:buNone/>
                      </a:pPr>
                      <a:r>
                        <a:rPr b="1" lang="en" sz="1200">
                          <a:latin typeface="EB Garamond"/>
                          <a:ea typeface="EB Garamond"/>
                          <a:cs typeface="EB Garamond"/>
                          <a:sym typeface="EB Garamond"/>
                        </a:rPr>
                        <a:t>Elec Subtotal</a:t>
                      </a:r>
                      <a:endParaRPr b="1" sz="1200">
                        <a:latin typeface="EB Garamond"/>
                        <a:ea typeface="EB Garamond"/>
                        <a:cs typeface="EB Garamond"/>
                        <a:sym typeface="EB Garamond"/>
                      </a:endParaRPr>
                    </a:p>
                  </a:txBody>
                  <a:tcPr marT="91425" marB="91425" marR="91425" marL="91425" anchor="ctr">
                    <a:solidFill>
                      <a:srgbClr val="FFF2CC"/>
                    </a:solidFill>
                  </a:tcPr>
                </a:tc>
              </a:tr>
              <a:tr h="350500">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Steve already has</a:t>
                      </a:r>
                      <a:endParaRPr sz="1100">
                        <a:latin typeface="EB Garamond"/>
                        <a:ea typeface="EB Garamond"/>
                        <a:cs typeface="EB Garamond"/>
                        <a:sym typeface="EB Garamond"/>
                      </a:endParaRPr>
                    </a:p>
                  </a:txBody>
                  <a:tcPr marT="19050" marB="19050"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65.92</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nchor="ctr">
                    <a:lnL cap="flat" cmpd="sng" w="9525">
                      <a:solidFill>
                        <a:srgbClr val="CCCCCC"/>
                      </a:solidFill>
                      <a:prstDash val="solid"/>
                      <a:round/>
                      <a:headEnd len="sm" w="sm" type="none"/>
                      <a:tailEnd len="sm" w="sm" type="none"/>
                    </a:lnL>
                  </a:tcPr>
                </a:tc>
                <a:tc>
                  <a:txBody>
                    <a:bodyPr/>
                    <a:lstStyle/>
                    <a:p>
                      <a:pPr indent="0" lvl="0" marL="0" rtl="0" algn="l">
                        <a:spcBef>
                          <a:spcPts val="0"/>
                        </a:spcBef>
                        <a:spcAft>
                          <a:spcPts val="0"/>
                        </a:spcAft>
                        <a:buNone/>
                      </a:pPr>
                      <a:r>
                        <a:t/>
                      </a:r>
                      <a:endParaRPr sz="1100">
                        <a:latin typeface="EB Garamond"/>
                        <a:ea typeface="EB Garamond"/>
                        <a:cs typeface="EB Garamond"/>
                        <a:sym typeface="EB Garamond"/>
                      </a:endParaRPr>
                    </a:p>
                  </a:txBody>
                  <a:tcPr marT="91425" marB="91425" marR="91425" marL="91425" anchor="ctr"/>
                </a:tc>
              </a:tr>
              <a:tr h="260650">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Not critical for prototype</a:t>
                      </a:r>
                      <a:endParaRPr sz="1100">
                        <a:latin typeface="EB Garamond"/>
                        <a:ea typeface="EB Garamond"/>
                        <a:cs typeface="EB Garamond"/>
                        <a:sym typeface="EB Garamond"/>
                      </a:endParaRPr>
                    </a:p>
                  </a:txBody>
                  <a:tcPr marT="19050" marB="19050"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l">
                        <a:lnSpc>
                          <a:spcPct val="115000"/>
                        </a:lnSpc>
                        <a:spcBef>
                          <a:spcPts val="0"/>
                        </a:spcBef>
                        <a:spcAft>
                          <a:spcPts val="0"/>
                        </a:spcAft>
                        <a:buNone/>
                      </a:pPr>
                      <a:r>
                        <a:rPr lang="en" sz="1100">
                          <a:latin typeface="EB Garamond"/>
                          <a:ea typeface="EB Garamond"/>
                          <a:cs typeface="EB Garamond"/>
                          <a:sym typeface="EB Garamond"/>
                        </a:rPr>
                        <a:t>$</a:t>
                      </a:r>
                      <a:r>
                        <a:rPr lang="en" sz="1100">
                          <a:latin typeface="EB Garamond"/>
                          <a:ea typeface="EB Garamond"/>
                          <a:cs typeface="EB Garamond"/>
                          <a:sym typeface="EB Garamond"/>
                        </a:rPr>
                        <a:t>55.45</a:t>
                      </a:r>
                      <a:endParaRPr sz="1100">
                        <a:latin typeface="EB Garamond"/>
                        <a:ea typeface="EB Garamond"/>
                        <a:cs typeface="EB Garamond"/>
                        <a:sym typeface="EB Garamond"/>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EB Garamond"/>
                          <a:ea typeface="EB Garamond"/>
                          <a:cs typeface="EB Garamond"/>
                          <a:sym typeface="EB Garamond"/>
                        </a:rPr>
                        <a:t>$180.59</a:t>
                      </a:r>
                      <a:endParaRPr sz="1100">
                        <a:latin typeface="EB Garamond"/>
                        <a:ea typeface="EB Garamond"/>
                        <a:cs typeface="EB Garamond"/>
                        <a:sym typeface="EB Garamond"/>
                      </a:endParaRPr>
                    </a:p>
                  </a:txBody>
                  <a:tcPr marT="91425" marB="91425" marR="91425" marL="91425" anchor="ctr">
                    <a:lnL cap="flat" cmpd="sng" w="9525">
                      <a:solidFill>
                        <a:srgbClr val="CCCCCC"/>
                      </a:solidFill>
                      <a:prstDash val="solid"/>
                      <a:round/>
                      <a:headEnd len="sm" w="sm" type="none"/>
                      <a:tailEnd len="sm" w="sm" type="none"/>
                    </a:lnL>
                  </a:tcPr>
                </a:tc>
                <a:tc>
                  <a:txBody>
                    <a:bodyPr/>
                    <a:lstStyle/>
                    <a:p>
                      <a:pPr indent="0" lvl="0" marL="0" rtl="0" algn="l">
                        <a:spcBef>
                          <a:spcPts val="0"/>
                        </a:spcBef>
                        <a:spcAft>
                          <a:spcPts val="0"/>
                        </a:spcAft>
                        <a:buNone/>
                      </a:pPr>
                      <a:r>
                        <a:rPr lang="en" sz="1100">
                          <a:latin typeface="EB Garamond"/>
                          <a:ea typeface="EB Garamond"/>
                          <a:cs typeface="EB Garamond"/>
                          <a:sym typeface="EB Garamond"/>
                        </a:rPr>
                        <a:t>$301.96</a:t>
                      </a:r>
                      <a:endParaRPr sz="1100">
                        <a:latin typeface="EB Garamond"/>
                        <a:ea typeface="EB Garamond"/>
                        <a:cs typeface="EB Garamond"/>
                        <a:sym typeface="EB Garamond"/>
                      </a:endParaRPr>
                    </a:p>
                  </a:txBody>
                  <a:tcPr marT="91425" marB="91425" marR="91425" marL="91425" anchor="ctr"/>
                </a:tc>
              </a:tr>
            </a:tbl>
          </a:graphicData>
        </a:graphic>
      </p:graphicFrame>
      <p:graphicFrame>
        <p:nvGraphicFramePr>
          <p:cNvPr id="333" name="Google Shape;333;p32"/>
          <p:cNvGraphicFramePr/>
          <p:nvPr/>
        </p:nvGraphicFramePr>
        <p:xfrm>
          <a:off x="7279625" y="225125"/>
          <a:ext cx="3000000" cy="3000000"/>
        </p:xfrm>
        <a:graphic>
          <a:graphicData uri="http://schemas.openxmlformats.org/drawingml/2006/table">
            <a:tbl>
              <a:tblPr>
                <a:noFill/>
                <a:tableStyleId>{793FE82A-BDF5-4728-AEEA-583654E8A63D}</a:tableStyleId>
              </a:tblPr>
              <a:tblGrid>
                <a:gridCol w="1592650"/>
              </a:tblGrid>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Color Key</a:t>
                      </a:r>
                      <a:endParaRPr sz="1000">
                        <a:latin typeface="EB Garamond"/>
                        <a:ea typeface="EB Garamond"/>
                        <a:cs typeface="EB Garamond"/>
                        <a:sym typeface="EB Garamond"/>
                      </a:endParaRPr>
                    </a:p>
                  </a:txBody>
                  <a:tcPr marT="19050" marB="19050" marR="28575" marL="28575" anchor="b"/>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Steve already has</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F9CB9C"/>
                    </a:solidFill>
                  </a:tcPr>
                </a:tc>
              </a:tr>
              <a:tr h="200025">
                <a:tc>
                  <a:txBody>
                    <a:bodyPr/>
                    <a:lstStyle/>
                    <a:p>
                      <a:pPr indent="0" lvl="0" marL="0" rtl="0" algn="l">
                        <a:lnSpc>
                          <a:spcPct val="115000"/>
                        </a:lnSpc>
                        <a:spcBef>
                          <a:spcPts val="0"/>
                        </a:spcBef>
                        <a:spcAft>
                          <a:spcPts val="0"/>
                        </a:spcAft>
                        <a:buNone/>
                      </a:pPr>
                      <a:r>
                        <a:rPr lang="en" sz="1000">
                          <a:latin typeface="EB Garamond"/>
                          <a:ea typeface="EB Garamond"/>
                          <a:cs typeface="EB Garamond"/>
                          <a:sym typeface="EB Garamond"/>
                        </a:rPr>
                        <a:t>Not critical for prototype</a:t>
                      </a:r>
                      <a:endParaRPr sz="1000">
                        <a:latin typeface="EB Garamond"/>
                        <a:ea typeface="EB Garamond"/>
                        <a:cs typeface="EB Garamond"/>
                        <a:sym typeface="EB Garamond"/>
                      </a:endParaRPr>
                    </a:p>
                  </a:txBody>
                  <a:tcPr marT="19050" marB="19050" marR="91425" marL="91425" anchor="b">
                    <a:lnR cap="flat" cmpd="sng" w="9525">
                      <a:solidFill>
                        <a:srgbClr val="000000"/>
                      </a:solidFill>
                      <a:prstDash val="solid"/>
                      <a:round/>
                      <a:headEnd len="sm" w="sm" type="none"/>
                      <a:tailEnd len="sm" w="sm" type="none"/>
                    </a:lnR>
                    <a:solidFill>
                      <a:srgbClr val="B6D7A8"/>
                    </a:solidFill>
                  </a:tcPr>
                </a:tc>
              </a:tr>
            </a:tbl>
          </a:graphicData>
        </a:graphic>
      </p:graphicFrame>
      <p:sp>
        <p:nvSpPr>
          <p:cNvPr id="334" name="Google Shape;334;p32"/>
          <p:cNvSpPr txBox="1"/>
          <p:nvPr>
            <p:ph type="title"/>
          </p:nvPr>
        </p:nvSpPr>
        <p:spPr>
          <a:xfrm>
            <a:off x="228600" y="228600"/>
            <a:ext cx="7609200" cy="6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Electronics Parts List (cont’d)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Caveats</a:t>
            </a:r>
            <a:endParaRPr/>
          </a:p>
        </p:txBody>
      </p:sp>
      <p:sp>
        <p:nvSpPr>
          <p:cNvPr id="340" name="Google Shape;340;p33"/>
          <p:cNvSpPr txBox="1"/>
          <p:nvPr>
            <p:ph idx="1" type="body"/>
          </p:nvPr>
        </p:nvSpPr>
        <p:spPr>
          <a:xfrm>
            <a:off x="651000" y="1352550"/>
            <a:ext cx="7739700" cy="27696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Font typeface="EB Garamond"/>
              <a:buChar char="●"/>
            </a:pPr>
            <a:r>
              <a:rPr lang="en" sz="1600">
                <a:latin typeface="EB Garamond"/>
                <a:ea typeface="EB Garamond"/>
                <a:cs typeface="EB Garamond"/>
                <a:sym typeface="EB Garamond"/>
              </a:rPr>
              <a:t>Use of easily accessible materials means there may be a lower level of performance as compared to using more customized equipment</a:t>
            </a:r>
            <a:endParaRPr sz="1600">
              <a:latin typeface="EB Garamond"/>
              <a:ea typeface="EB Garamond"/>
              <a:cs typeface="EB Garamond"/>
              <a:sym typeface="EB Garamond"/>
            </a:endParaRPr>
          </a:p>
          <a:p>
            <a:pPr indent="-330200" lvl="0" marL="457200" rtl="0" algn="l">
              <a:spcBef>
                <a:spcPts val="0"/>
              </a:spcBef>
              <a:spcAft>
                <a:spcPts val="0"/>
              </a:spcAft>
              <a:buSzPts val="1600"/>
              <a:buFont typeface="EB Garamond"/>
              <a:buChar char="●"/>
            </a:pPr>
            <a:r>
              <a:rPr lang="en" sz="1600">
                <a:latin typeface="EB Garamond"/>
                <a:ea typeface="EB Garamond"/>
                <a:cs typeface="EB Garamond"/>
                <a:sym typeface="EB Garamond"/>
              </a:rPr>
              <a:t>Variability of enclosure size is based on the particular linear guide that can be procured</a:t>
            </a:r>
            <a:endParaRPr sz="1600">
              <a:latin typeface="EB Garamond"/>
              <a:ea typeface="EB Garamond"/>
              <a:cs typeface="EB Garamond"/>
              <a:sym typeface="EB Garamond"/>
            </a:endParaRPr>
          </a:p>
          <a:p>
            <a:pPr indent="-330200" lvl="0" marL="457200" rtl="0" algn="l">
              <a:spcBef>
                <a:spcPts val="0"/>
              </a:spcBef>
              <a:spcAft>
                <a:spcPts val="0"/>
              </a:spcAft>
              <a:buSzPts val="1600"/>
              <a:buFont typeface="EB Garamond"/>
              <a:buChar char="●"/>
            </a:pPr>
            <a:r>
              <a:rPr lang="en" sz="1600">
                <a:latin typeface="EB Garamond"/>
                <a:ea typeface="EB Garamond"/>
                <a:cs typeface="EB Garamond"/>
                <a:sym typeface="EB Garamond"/>
              </a:rPr>
              <a:t>While simplicity and sourceability of electrical components is high, this design will result in more low-level wiring</a:t>
            </a:r>
            <a:endParaRPr sz="1600">
              <a:latin typeface="EB Garamond"/>
              <a:ea typeface="EB Garamond"/>
              <a:cs typeface="EB Garamond"/>
              <a:sym typeface="EB Garamond"/>
            </a:endParaRPr>
          </a:p>
          <a:p>
            <a:pPr indent="-330200" lvl="0" marL="457200" rtl="0" algn="l">
              <a:spcBef>
                <a:spcPts val="0"/>
              </a:spcBef>
              <a:spcAft>
                <a:spcPts val="0"/>
              </a:spcAft>
              <a:buSzPts val="1600"/>
              <a:buFont typeface="EB Garamond"/>
              <a:buChar char="●"/>
            </a:pPr>
            <a:r>
              <a:rPr lang="en" sz="1600">
                <a:latin typeface="EB Garamond"/>
                <a:ea typeface="EB Garamond"/>
                <a:cs typeface="EB Garamond"/>
                <a:sym typeface="EB Garamond"/>
              </a:rPr>
              <a:t>Exact level of correspondence between measured current and system pressure for pressure sensing is untested</a:t>
            </a:r>
            <a:endParaRPr sz="1600">
              <a:latin typeface="EB Garamond"/>
              <a:ea typeface="EB Garamond"/>
              <a:cs typeface="EB Garamond"/>
              <a:sym typeface="EB Garamond"/>
            </a:endParaRPr>
          </a:p>
        </p:txBody>
      </p:sp>
      <p:sp>
        <p:nvSpPr>
          <p:cNvPr id="341" name="Google Shape;341;p3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4"/>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Requested Funding</a:t>
            </a:r>
            <a:endParaRPr/>
          </a:p>
        </p:txBody>
      </p:sp>
      <p:sp>
        <p:nvSpPr>
          <p:cNvPr id="347" name="Google Shape;347;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EB Garamond"/>
                <a:ea typeface="EB Garamond"/>
                <a:cs typeface="EB Garamond"/>
                <a:sym typeface="EB Garamond"/>
              </a:rPr>
              <a:t>Estimated parts cost is roughly $600 but we anticipate additional potential costs for shipping, tools, and additional misc items to be up to $400, as we revise the design during fabrication. We estimate that our prototype can be achieved within a cost of $1000, subject to future adjustments.</a:t>
            </a:r>
            <a:endParaRPr sz="1600">
              <a:latin typeface="EB Garamond"/>
              <a:ea typeface="EB Garamond"/>
              <a:cs typeface="EB Garamond"/>
              <a:sym typeface="EB Garamond"/>
            </a:endParaRPr>
          </a:p>
          <a:p>
            <a:pPr indent="0" lvl="0" marL="0" rtl="0" algn="l">
              <a:spcBef>
                <a:spcPts val="1200"/>
              </a:spcBef>
              <a:spcAft>
                <a:spcPts val="1200"/>
              </a:spcAft>
              <a:buNone/>
            </a:pPr>
            <a:r>
              <a:t/>
            </a:r>
            <a:endParaRPr sz="1600">
              <a:latin typeface="EB Garamond"/>
              <a:ea typeface="EB Garamond"/>
              <a:cs typeface="EB Garamond"/>
              <a:sym typeface="EB Garamond"/>
            </a:endParaRPr>
          </a:p>
        </p:txBody>
      </p:sp>
      <p:sp>
        <p:nvSpPr>
          <p:cNvPr id="348" name="Google Shape;348;p3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5"/>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54" name="Google Shape;354;p35"/>
          <p:cNvSpPr txBox="1"/>
          <p:nvPr>
            <p:ph idx="1" type="body"/>
          </p:nvPr>
        </p:nvSpPr>
        <p:spPr>
          <a:xfrm>
            <a:off x="819150" y="896775"/>
            <a:ext cx="7505700" cy="3541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u="sng">
                <a:solidFill>
                  <a:schemeClr val="hlink"/>
                </a:solidFill>
                <a:latin typeface="Arial"/>
                <a:ea typeface="Arial"/>
                <a:cs typeface="Arial"/>
                <a:sym typeface="Arial"/>
                <a:hlinkClick r:id="rId3"/>
              </a:rPr>
              <a:t>https://e-vent.mit.edu/</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https://www.facebook.com/watch/?v=147462893262908</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https://www.gtech.co.uk/ventilators</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6"/>
              </a:rPr>
              <a:t>https://news.utexas.edu/2020/04/01/solving-the-ventilator-shortage-with-windshield-wiper-parts/</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7"/>
              </a:rPr>
              <a:t>https://www.youtube.com/watch?v=OOu1ABEAPaU</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8"/>
              </a:rPr>
              <a:t>https://www.youtube.com/watch?v=jutBw_xIwTw</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9"/>
              </a:rPr>
              <a:t>https://www.youtube.com/watch?v=oLQ5bXakWq8</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10"/>
              </a:rPr>
              <a:t>https://youtu.be/HRgLUAvY7io</a:t>
            </a:r>
            <a:endParaRPr sz="1600"/>
          </a:p>
          <a:p>
            <a:pPr indent="0" lvl="0" marL="0" rtl="0" algn="l">
              <a:spcBef>
                <a:spcPts val="1200"/>
              </a:spcBef>
              <a:spcAft>
                <a:spcPts val="0"/>
              </a:spcAft>
              <a:buNone/>
            </a:pPr>
            <a:r>
              <a:rPr lang="en" sz="1100" u="sng">
                <a:solidFill>
                  <a:schemeClr val="hlink"/>
                </a:solidFill>
                <a:latin typeface="Arial"/>
                <a:ea typeface="Arial"/>
                <a:cs typeface="Arial"/>
                <a:sym typeface="Arial"/>
                <a:hlinkClick r:id="rId11"/>
              </a:rPr>
              <a:t>https://www.youtube.com/watch?v=US7JeW2uynM</a:t>
            </a:r>
            <a:endParaRPr sz="1600"/>
          </a:p>
          <a:p>
            <a:pPr indent="0" lvl="0" marL="0" rtl="0" algn="l">
              <a:spcBef>
                <a:spcPts val="1200"/>
              </a:spcBef>
              <a:spcAft>
                <a:spcPts val="1200"/>
              </a:spcAft>
              <a:buNone/>
            </a:pPr>
            <a:r>
              <a:t/>
            </a:r>
            <a:endParaRPr sz="1600"/>
          </a:p>
        </p:txBody>
      </p:sp>
      <p:sp>
        <p:nvSpPr>
          <p:cNvPr id="355" name="Google Shape;355;p3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36"/>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Stay Home</a:t>
            </a:r>
            <a:endParaRPr/>
          </a:p>
          <a:p>
            <a:pPr indent="0" lvl="0" marL="0" rtl="0" algn="ctr">
              <a:spcBef>
                <a:spcPts val="0"/>
              </a:spcBef>
              <a:spcAft>
                <a:spcPts val="0"/>
              </a:spcAft>
              <a:buNone/>
            </a:pPr>
            <a:r>
              <a:rPr lang="en"/>
              <a:t>Stay Safe</a:t>
            </a:r>
            <a:endParaRPr/>
          </a:p>
        </p:txBody>
      </p:sp>
      <p:sp>
        <p:nvSpPr>
          <p:cNvPr id="361" name="Google Shape;361;p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EB Garamond"/>
                <a:ea typeface="EB Garamond"/>
                <a:cs typeface="EB Garamond"/>
                <a:sym typeface="EB Garamond"/>
              </a:rPr>
              <a:t>‹#›</a:t>
            </a:fld>
            <a:endParaRPr>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226763"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graphicFrame>
        <p:nvGraphicFramePr>
          <p:cNvPr id="144" name="Google Shape;144;p15"/>
          <p:cNvGraphicFramePr/>
          <p:nvPr/>
        </p:nvGraphicFramePr>
        <p:xfrm>
          <a:off x="514164" y="809979"/>
          <a:ext cx="3000000" cy="3000000"/>
        </p:xfrm>
        <a:graphic>
          <a:graphicData uri="http://schemas.openxmlformats.org/drawingml/2006/table">
            <a:tbl>
              <a:tblPr>
                <a:noFill/>
                <a:tableStyleId>{3F4C3C88-A798-45C5-B2FA-BFF862A3B400}</a:tableStyleId>
              </a:tblPr>
              <a:tblGrid>
                <a:gridCol w="2278900"/>
                <a:gridCol w="1778950"/>
                <a:gridCol w="2363450"/>
                <a:gridCol w="1524525"/>
              </a:tblGrid>
              <a:tr h="387250">
                <a:tc>
                  <a:txBody>
                    <a:bodyPr/>
                    <a:lstStyle/>
                    <a:p>
                      <a:pPr indent="0" lvl="0" marL="0" rtl="0" algn="ctr">
                        <a:spcBef>
                          <a:spcPts val="0"/>
                        </a:spcBef>
                        <a:spcAft>
                          <a:spcPts val="0"/>
                        </a:spcAft>
                        <a:buNone/>
                      </a:pPr>
                      <a:r>
                        <a:rPr b="1" lang="en">
                          <a:solidFill>
                            <a:schemeClr val="dk2"/>
                          </a:solidFill>
                        </a:rPr>
                        <a:t>Name</a:t>
                      </a:r>
                      <a:endParaRPr b="1">
                        <a:solidFill>
                          <a:schemeClr val="dk2"/>
                        </a:solidFill>
                      </a:endParaRPr>
                    </a:p>
                  </a:txBody>
                  <a:tcPr marT="91425" marB="91425" marR="91425" marL="91425" anchor="ctr">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b="1" lang="en">
                          <a:solidFill>
                            <a:schemeClr val="dk2"/>
                          </a:solidFill>
                        </a:rPr>
                        <a:t>Affiliation</a:t>
                      </a:r>
                      <a:endParaRPr b="1">
                        <a:solidFill>
                          <a:schemeClr val="dk2"/>
                        </a:solidFill>
                      </a:endParaRPr>
                    </a:p>
                  </a:txBody>
                  <a:tcPr marT="91425" marB="91425" marR="91425" marL="91425" anchor="ctr">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b="1" lang="en">
                          <a:solidFill>
                            <a:schemeClr val="dk2"/>
                          </a:solidFill>
                        </a:rPr>
                        <a:t>Email</a:t>
                      </a:r>
                      <a:endParaRPr b="1">
                        <a:solidFill>
                          <a:schemeClr val="dk2"/>
                        </a:solidFill>
                      </a:endParaRPr>
                    </a:p>
                  </a:txBody>
                  <a:tcPr marT="91425" marB="91425" marR="91425" marL="91425" anchor="ctr">
                    <a:lnB cap="flat" cmpd="sng" w="9525">
                      <a:solidFill>
                        <a:srgbClr val="9E9E9E"/>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b="1" lang="en">
                          <a:solidFill>
                            <a:schemeClr val="dk2"/>
                          </a:solidFill>
                        </a:rPr>
                        <a:t>Phone</a:t>
                      </a:r>
                      <a:endParaRPr b="1">
                        <a:solidFill>
                          <a:schemeClr val="dk2"/>
                        </a:solidFill>
                      </a:endParaRPr>
                    </a:p>
                  </a:txBody>
                  <a:tcPr marT="91425" marB="91425" marR="91425" marL="91425" anchor="ctr">
                    <a:lnB cap="flat" cmpd="sng" w="9525">
                      <a:solidFill>
                        <a:srgbClr val="9E9E9E"/>
                      </a:solidFill>
                      <a:prstDash val="solid"/>
                      <a:round/>
                      <a:headEnd len="sm" w="sm" type="none"/>
                      <a:tailEnd len="sm" w="sm" type="none"/>
                    </a:lnB>
                    <a:solidFill>
                      <a:srgbClr val="FFE599"/>
                    </a:solidFill>
                  </a:tcPr>
                </a:tc>
              </a:tr>
              <a:tr h="669225">
                <a:tc>
                  <a:txBody>
                    <a:bodyPr/>
                    <a:lstStyle/>
                    <a:p>
                      <a:pPr indent="0" lvl="0" marL="0" rtl="0" algn="l">
                        <a:spcBef>
                          <a:spcPts val="0"/>
                        </a:spcBef>
                        <a:spcAft>
                          <a:spcPts val="0"/>
                        </a:spcAft>
                        <a:buClr>
                          <a:schemeClr val="dk1"/>
                        </a:buClr>
                        <a:buSzPts val="1100"/>
                        <a:buFont typeface="Arial"/>
                        <a:buNone/>
                      </a:pPr>
                      <a:r>
                        <a:rPr b="1" lang="en" sz="1600">
                          <a:solidFill>
                            <a:schemeClr val="dk2"/>
                          </a:solidFill>
                          <a:latin typeface="EB Garamond"/>
                          <a:ea typeface="EB Garamond"/>
                          <a:cs typeface="EB Garamond"/>
                          <a:sym typeface="EB Garamond"/>
                        </a:rPr>
                        <a:t>Shet, Shashank</a:t>
                      </a:r>
                      <a:endParaRPr b="1" sz="1600">
                        <a:solidFill>
                          <a:schemeClr val="dk2"/>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sz="1600">
                          <a:solidFill>
                            <a:schemeClr val="dk2"/>
                          </a:solidFill>
                          <a:latin typeface="EB Garamond"/>
                          <a:ea typeface="EB Garamond"/>
                          <a:cs typeface="EB Garamond"/>
                          <a:sym typeface="EB Garamond"/>
                        </a:rPr>
                        <a:t>(Team Lead)</a:t>
                      </a:r>
                      <a:endParaRPr sz="1600">
                        <a:solidFill>
                          <a:schemeClr val="dk2"/>
                        </a:solidFill>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MS Student, </a:t>
                      </a:r>
                      <a:endParaRPr>
                        <a:solidFill>
                          <a:schemeClr val="dk2"/>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Columbia SEAS</a:t>
                      </a:r>
                      <a:endParaRPr>
                        <a:solidFill>
                          <a:schemeClr val="dk2"/>
                        </a:solidFill>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ss5922@columbia.edu</a:t>
                      </a:r>
                      <a:endParaRPr>
                        <a:solidFill>
                          <a:schemeClr val="dk2"/>
                        </a:solidFill>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+1 (646) 829-8144</a:t>
                      </a:r>
                      <a:endParaRPr>
                        <a:solidFill>
                          <a:schemeClr val="dk2"/>
                        </a:solidFill>
                        <a:latin typeface="EB Garamond"/>
                        <a:ea typeface="EB Garamond"/>
                        <a:cs typeface="EB Garamond"/>
                        <a:sym typeface="EB Garamond"/>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4025">
                <a:tc>
                  <a:txBody>
                    <a:bodyPr/>
                    <a:lstStyle/>
                    <a:p>
                      <a:pPr indent="0" lvl="0" marL="0" rtl="0" algn="l">
                        <a:spcBef>
                          <a:spcPts val="0"/>
                        </a:spcBef>
                        <a:spcAft>
                          <a:spcPts val="0"/>
                        </a:spcAft>
                        <a:buClr>
                          <a:schemeClr val="dk1"/>
                        </a:buClr>
                        <a:buSzPts val="1100"/>
                        <a:buFont typeface="Arial"/>
                        <a:buNone/>
                      </a:pPr>
                      <a:r>
                        <a:rPr b="1" lang="en" sz="1600">
                          <a:solidFill>
                            <a:schemeClr val="dk2"/>
                          </a:solidFill>
                          <a:latin typeface="EB Garamond"/>
                          <a:ea typeface="EB Garamond"/>
                          <a:cs typeface="EB Garamond"/>
                          <a:sym typeface="EB Garamond"/>
                        </a:rPr>
                        <a:t>Badjatya, Palash</a:t>
                      </a:r>
                      <a:endParaRPr b="1" sz="1600">
                        <a:solidFill>
                          <a:schemeClr val="dk2"/>
                        </a:solidFill>
                        <a:latin typeface="EB Garamond"/>
                        <a:ea typeface="EB Garamond"/>
                        <a:cs typeface="EB Garamond"/>
                        <a:sym typeface="EB Garamond"/>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PhD Student, Columbia SEAS</a:t>
                      </a:r>
                      <a:endParaRPr>
                        <a:solidFill>
                          <a:schemeClr val="dk2"/>
                        </a:solidFill>
                        <a:latin typeface="EB Garamond"/>
                        <a:ea typeface="EB Garamond"/>
                        <a:cs typeface="EB Garamond"/>
                        <a:sym typeface="EB Garamond"/>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pb2797@columbia.edu</a:t>
                      </a:r>
                      <a:endParaRPr>
                        <a:solidFill>
                          <a:schemeClr val="dk2"/>
                        </a:solidFill>
                        <a:latin typeface="EB Garamond"/>
                        <a:ea typeface="EB Garamond"/>
                        <a:cs typeface="EB Garamond"/>
                        <a:sym typeface="EB Garamond"/>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+1 (646) 266-4356</a:t>
                      </a:r>
                      <a:endParaRPr>
                        <a:solidFill>
                          <a:schemeClr val="dk2"/>
                        </a:solidFill>
                        <a:latin typeface="EB Garamond"/>
                        <a:ea typeface="EB Garamond"/>
                        <a:cs typeface="EB Garamond"/>
                        <a:sym typeface="EB Garamond"/>
                      </a:endParaRPr>
                    </a:p>
                  </a:txBody>
                  <a:tcPr marT="91425" marB="91425" marR="91425" marL="91425" anchor="ctr">
                    <a:lnT cap="flat" cmpd="sng" w="9525">
                      <a:solidFill>
                        <a:srgbClr val="9E9E9E"/>
                      </a:solidFill>
                      <a:prstDash val="solid"/>
                      <a:round/>
                      <a:headEnd len="sm" w="sm" type="none"/>
                      <a:tailEnd len="sm" w="sm" type="none"/>
                    </a:lnT>
                  </a:tcPr>
                </a:tc>
              </a:tr>
              <a:tr h="622250">
                <a:tc>
                  <a:txBody>
                    <a:bodyPr/>
                    <a:lstStyle/>
                    <a:p>
                      <a:pPr indent="0" lvl="0" marL="0" rtl="0" algn="l">
                        <a:spcBef>
                          <a:spcPts val="0"/>
                        </a:spcBef>
                        <a:spcAft>
                          <a:spcPts val="0"/>
                        </a:spcAft>
                        <a:buClr>
                          <a:schemeClr val="dk1"/>
                        </a:buClr>
                        <a:buSzPts val="1100"/>
                        <a:buFont typeface="Arial"/>
                        <a:buNone/>
                      </a:pPr>
                      <a:r>
                        <a:rPr b="1" lang="en" sz="1600">
                          <a:solidFill>
                            <a:schemeClr val="dk2"/>
                          </a:solidFill>
                          <a:latin typeface="EB Garamond"/>
                          <a:ea typeface="EB Garamond"/>
                          <a:cs typeface="EB Garamond"/>
                          <a:sym typeface="EB Garamond"/>
                        </a:rPr>
                        <a:t>Chan, Monica Miaoxia</a:t>
                      </a:r>
                      <a:endParaRPr b="1" sz="1600">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EdD</a:t>
                      </a:r>
                      <a:r>
                        <a:rPr lang="en">
                          <a:solidFill>
                            <a:schemeClr val="dk2"/>
                          </a:solidFill>
                          <a:latin typeface="EB Garamond"/>
                          <a:ea typeface="EB Garamond"/>
                          <a:cs typeface="EB Garamond"/>
                          <a:sym typeface="EB Garamond"/>
                        </a:rPr>
                        <a:t> Student, </a:t>
                      </a:r>
                      <a:endParaRPr>
                        <a:solidFill>
                          <a:schemeClr val="dk2"/>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Teachers College</a:t>
                      </a:r>
                      <a:endParaRPr sz="1000">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monica.chan@tc.columbia.edu</a:t>
                      </a:r>
                      <a:endParaRPr>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+1 (650) 518-6337</a:t>
                      </a:r>
                      <a:endParaRPr>
                        <a:solidFill>
                          <a:schemeClr val="dk2"/>
                        </a:solidFill>
                        <a:latin typeface="EB Garamond"/>
                        <a:ea typeface="EB Garamond"/>
                        <a:cs typeface="EB Garamond"/>
                        <a:sym typeface="EB Garamond"/>
                      </a:endParaRPr>
                    </a:p>
                  </a:txBody>
                  <a:tcPr marT="91425" marB="91425" marR="91425" marL="91425" anchor="ctr"/>
                </a:tc>
              </a:tr>
              <a:tr h="594025">
                <a:tc>
                  <a:txBody>
                    <a:bodyPr/>
                    <a:lstStyle/>
                    <a:p>
                      <a:pPr indent="0" lvl="0" marL="0" rtl="0" algn="l">
                        <a:spcBef>
                          <a:spcPts val="0"/>
                        </a:spcBef>
                        <a:spcAft>
                          <a:spcPts val="0"/>
                        </a:spcAft>
                        <a:buClr>
                          <a:schemeClr val="dk1"/>
                        </a:buClr>
                        <a:buSzPts val="1100"/>
                        <a:buFont typeface="Arial"/>
                        <a:buNone/>
                      </a:pPr>
                      <a:r>
                        <a:rPr b="1" lang="en" sz="1600">
                          <a:solidFill>
                            <a:schemeClr val="dk2"/>
                          </a:solidFill>
                          <a:latin typeface="EB Garamond"/>
                          <a:ea typeface="EB Garamond"/>
                          <a:cs typeface="EB Garamond"/>
                          <a:sym typeface="EB Garamond"/>
                        </a:rPr>
                        <a:t>Indaram, Shrikar</a:t>
                      </a:r>
                      <a:endParaRPr b="1" sz="1600">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MS</a:t>
                      </a:r>
                      <a:r>
                        <a:rPr lang="en">
                          <a:solidFill>
                            <a:schemeClr val="dk2"/>
                          </a:solidFill>
                          <a:latin typeface="EB Garamond"/>
                          <a:ea typeface="EB Garamond"/>
                          <a:cs typeface="EB Garamond"/>
                          <a:sym typeface="EB Garamond"/>
                        </a:rPr>
                        <a:t> Student,</a:t>
                      </a:r>
                      <a:endParaRPr>
                        <a:solidFill>
                          <a:schemeClr val="dk2"/>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Columbia SEAS</a:t>
                      </a:r>
                      <a:endParaRPr>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shrikar.indaram@columbia.edu</a:t>
                      </a:r>
                      <a:endParaRPr>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+1 (212) 729-0531</a:t>
                      </a:r>
                      <a:endParaRPr>
                        <a:solidFill>
                          <a:schemeClr val="dk2"/>
                        </a:solidFill>
                        <a:latin typeface="EB Garamond"/>
                        <a:ea typeface="EB Garamond"/>
                        <a:cs typeface="EB Garamond"/>
                        <a:sym typeface="EB Garamond"/>
                      </a:endParaRPr>
                    </a:p>
                  </a:txBody>
                  <a:tcPr marT="91425" marB="91425" marR="91425" marL="91425" anchor="ctr"/>
                </a:tc>
              </a:tr>
              <a:tr h="622250">
                <a:tc>
                  <a:txBody>
                    <a:bodyPr/>
                    <a:lstStyle/>
                    <a:p>
                      <a:pPr indent="0" lvl="0" marL="0" rtl="0" algn="l">
                        <a:spcBef>
                          <a:spcPts val="0"/>
                        </a:spcBef>
                        <a:spcAft>
                          <a:spcPts val="0"/>
                        </a:spcAft>
                        <a:buClr>
                          <a:schemeClr val="dk1"/>
                        </a:buClr>
                        <a:buSzPts val="1100"/>
                        <a:buFont typeface="Arial"/>
                        <a:buNone/>
                      </a:pPr>
                      <a:r>
                        <a:rPr b="1" lang="en" sz="1600">
                          <a:solidFill>
                            <a:schemeClr val="dk2"/>
                          </a:solidFill>
                          <a:latin typeface="EB Garamond"/>
                          <a:ea typeface="EB Garamond"/>
                          <a:cs typeface="EB Garamond"/>
                          <a:sym typeface="EB Garamond"/>
                        </a:rPr>
                        <a:t>Shanko, Stephen John</a:t>
                      </a:r>
                      <a:endParaRPr b="1" sz="1600">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MS Student, </a:t>
                      </a:r>
                      <a:endParaRPr>
                        <a:solidFill>
                          <a:schemeClr val="dk2"/>
                        </a:solidFill>
                        <a:latin typeface="EB Garamond"/>
                        <a:ea typeface="EB Garamond"/>
                        <a:cs typeface="EB Garamond"/>
                        <a:sym typeface="EB Garamond"/>
                      </a:endParaRPr>
                    </a:p>
                    <a:p>
                      <a:pPr indent="0" lvl="0" marL="0" rtl="0" algn="l">
                        <a:spcBef>
                          <a:spcPts val="0"/>
                        </a:spcBef>
                        <a:spcAft>
                          <a:spcPts val="0"/>
                        </a:spcAft>
                        <a:buNone/>
                      </a:pPr>
                      <a:r>
                        <a:rPr lang="en">
                          <a:solidFill>
                            <a:schemeClr val="dk2"/>
                          </a:solidFill>
                          <a:latin typeface="EB Garamond"/>
                          <a:ea typeface="EB Garamond"/>
                          <a:cs typeface="EB Garamond"/>
                          <a:sym typeface="EB Garamond"/>
                        </a:rPr>
                        <a:t>Columbia SEAS</a:t>
                      </a:r>
                      <a:endParaRPr>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sjs2287@columbia.edu</a:t>
                      </a:r>
                      <a:endParaRPr>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+1 (732) 947-6277</a:t>
                      </a:r>
                      <a:endParaRPr>
                        <a:solidFill>
                          <a:schemeClr val="dk2"/>
                        </a:solidFill>
                        <a:latin typeface="EB Garamond"/>
                        <a:ea typeface="EB Garamond"/>
                        <a:cs typeface="EB Garamond"/>
                        <a:sym typeface="EB Garamond"/>
                      </a:endParaRPr>
                    </a:p>
                  </a:txBody>
                  <a:tcPr marT="91425" marB="91425" marR="91425" marL="91425" anchor="ctr"/>
                </a:tc>
              </a:tr>
              <a:tr h="594025">
                <a:tc>
                  <a:txBody>
                    <a:bodyPr/>
                    <a:lstStyle/>
                    <a:p>
                      <a:pPr indent="0" lvl="0" marL="0" rtl="0" algn="l">
                        <a:spcBef>
                          <a:spcPts val="0"/>
                        </a:spcBef>
                        <a:spcAft>
                          <a:spcPts val="0"/>
                        </a:spcAft>
                        <a:buClr>
                          <a:schemeClr val="dk1"/>
                        </a:buClr>
                        <a:buSzPts val="1100"/>
                        <a:buFont typeface="Arial"/>
                        <a:buNone/>
                      </a:pPr>
                      <a:r>
                        <a:rPr b="1" lang="en" sz="1600">
                          <a:solidFill>
                            <a:schemeClr val="dk2"/>
                          </a:solidFill>
                          <a:latin typeface="EB Garamond"/>
                          <a:ea typeface="EB Garamond"/>
                          <a:cs typeface="EB Garamond"/>
                          <a:sym typeface="EB Garamond"/>
                        </a:rPr>
                        <a:t>Shorey, Sagar</a:t>
                      </a:r>
                      <a:endParaRPr b="1" sz="1600">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MS</a:t>
                      </a:r>
                      <a:r>
                        <a:rPr lang="en">
                          <a:solidFill>
                            <a:schemeClr val="dk2"/>
                          </a:solidFill>
                          <a:latin typeface="EB Garamond"/>
                          <a:ea typeface="EB Garamond"/>
                          <a:cs typeface="EB Garamond"/>
                          <a:sym typeface="EB Garamond"/>
                        </a:rPr>
                        <a:t> Student, </a:t>
                      </a:r>
                      <a:endParaRPr>
                        <a:solidFill>
                          <a:schemeClr val="dk2"/>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Columbia SEAS</a:t>
                      </a:r>
                      <a:endParaRPr>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None/>
                      </a:pPr>
                      <a:r>
                        <a:rPr lang="en">
                          <a:solidFill>
                            <a:schemeClr val="dk2"/>
                          </a:solidFill>
                          <a:latin typeface="EB Garamond"/>
                          <a:ea typeface="EB Garamond"/>
                          <a:cs typeface="EB Garamond"/>
                          <a:sym typeface="EB Garamond"/>
                        </a:rPr>
                        <a:t>sagar.shorey@columbia.edu</a:t>
                      </a:r>
                      <a:endParaRPr>
                        <a:solidFill>
                          <a:schemeClr val="dk2"/>
                        </a:solidFill>
                        <a:latin typeface="EB Garamond"/>
                        <a:ea typeface="EB Garamond"/>
                        <a:cs typeface="EB Garamond"/>
                        <a:sym typeface="EB Garamond"/>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a:solidFill>
                            <a:schemeClr val="dk2"/>
                          </a:solidFill>
                          <a:latin typeface="EB Garamond"/>
                          <a:ea typeface="EB Garamond"/>
                          <a:cs typeface="EB Garamond"/>
                          <a:sym typeface="EB Garamond"/>
                        </a:rPr>
                        <a:t>+1 (646) 267-3703</a:t>
                      </a:r>
                      <a:endParaRPr>
                        <a:solidFill>
                          <a:schemeClr val="dk2"/>
                        </a:solidFill>
                        <a:latin typeface="EB Garamond"/>
                        <a:ea typeface="EB Garamond"/>
                        <a:cs typeface="EB Garamond"/>
                        <a:sym typeface="EB Garamond"/>
                      </a:endParaRPr>
                    </a:p>
                  </a:txBody>
                  <a:tcPr marT="91425" marB="91425" marR="91425" marL="91425" anchor="ctr"/>
                </a:tc>
              </a:tr>
            </a:tbl>
          </a:graphicData>
        </a:graphic>
      </p:graphicFrame>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Solution</a:t>
            </a:r>
            <a:endParaRPr/>
          </a:p>
        </p:txBody>
      </p:sp>
      <p:sp>
        <p:nvSpPr>
          <p:cNvPr id="151" name="Google Shape;151;p16"/>
          <p:cNvSpPr txBox="1"/>
          <p:nvPr>
            <p:ph idx="1" type="body"/>
          </p:nvPr>
        </p:nvSpPr>
        <p:spPr>
          <a:xfrm>
            <a:off x="751050" y="1183200"/>
            <a:ext cx="76419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EB Garamond"/>
                <a:ea typeface="EB Garamond"/>
                <a:cs typeface="EB Garamond"/>
                <a:sym typeface="EB Garamond"/>
              </a:rPr>
              <a:t>Due to the sudden COVID-19 pandemic outbreak and the imminent shortage of essential ventilator machines in New York City (and potentially in the United States), there is an urgent need for temporary makeshift ventilators that are easy-to-make, accessible and affordable for all. </a:t>
            </a:r>
            <a:endParaRPr sz="1600">
              <a:latin typeface="EB Garamond"/>
              <a:ea typeface="EB Garamond"/>
              <a:cs typeface="EB Garamond"/>
              <a:sym typeface="EB Garamond"/>
            </a:endParaRPr>
          </a:p>
          <a:p>
            <a:pPr indent="0" lvl="0" marL="0" rtl="0" algn="l">
              <a:spcBef>
                <a:spcPts val="1600"/>
              </a:spcBef>
              <a:spcAft>
                <a:spcPts val="1600"/>
              </a:spcAft>
              <a:buNone/>
            </a:pPr>
            <a:r>
              <a:rPr lang="en" sz="1600">
                <a:latin typeface="EB Garamond"/>
                <a:ea typeface="EB Garamond"/>
                <a:cs typeface="EB Garamond"/>
                <a:sym typeface="EB Garamond"/>
              </a:rPr>
              <a:t>Named the “DIY Ventilator”, our solution is a low-cost portable ventilator made from an automated mechanism squeezing an Ambu-Bag (or any similar BVM) at regular intervals to ensure consistent airflow to a patient in need of urgent ventilation, until a medical ventilator becomes available.</a:t>
            </a:r>
            <a:endParaRPr sz="1600">
              <a:latin typeface="EB Garamond"/>
              <a:ea typeface="EB Garamond"/>
              <a:cs typeface="EB Garamond"/>
              <a:sym typeface="EB Garamond"/>
            </a:endParaRPr>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Overall Design</a:t>
            </a:r>
            <a:endParaRPr/>
          </a:p>
          <a:p>
            <a:pPr indent="0" lvl="0" marL="0" rtl="0" algn="l">
              <a:lnSpc>
                <a:spcPct val="115000"/>
              </a:lnSpc>
              <a:spcBef>
                <a:spcPts val="0"/>
              </a:spcBef>
              <a:spcAft>
                <a:spcPts val="1600"/>
              </a:spcAft>
              <a:buNone/>
            </a:pPr>
            <a:r>
              <a:t/>
            </a:r>
            <a:endParaRPr sz="1800">
              <a:solidFill>
                <a:schemeClr val="dk2"/>
              </a:solidFill>
            </a:endParaRPr>
          </a:p>
        </p:txBody>
      </p:sp>
      <p:sp>
        <p:nvSpPr>
          <p:cNvPr id="158" name="Google Shape;15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17"/>
          <p:cNvPicPr preferRelativeResize="0"/>
          <p:nvPr/>
        </p:nvPicPr>
        <p:blipFill rotWithShape="1">
          <a:blip r:embed="rId3">
            <a:alphaModFix/>
          </a:blip>
          <a:srcRect b="0" l="1124" r="1114" t="0"/>
          <a:stretch/>
        </p:blipFill>
        <p:spPr>
          <a:xfrm>
            <a:off x="1135975" y="780750"/>
            <a:ext cx="5754349" cy="4049600"/>
          </a:xfrm>
          <a:prstGeom prst="rect">
            <a:avLst/>
          </a:prstGeom>
          <a:noFill/>
          <a:ln>
            <a:noFill/>
          </a:ln>
        </p:spPr>
      </p:pic>
      <p:sp>
        <p:nvSpPr>
          <p:cNvPr id="160" name="Google Shape;160;p17"/>
          <p:cNvSpPr txBox="1"/>
          <p:nvPr/>
        </p:nvSpPr>
        <p:spPr>
          <a:xfrm>
            <a:off x="7268000" y="1023525"/>
            <a:ext cx="1671300" cy="20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EB Garamond"/>
                <a:ea typeface="EB Garamond"/>
                <a:cs typeface="EB Garamond"/>
                <a:sym typeface="EB Garamond"/>
              </a:rPr>
              <a:t>Overall Dimensions</a:t>
            </a:r>
            <a:r>
              <a:rPr lang="en" sz="1600">
                <a:latin typeface="EB Garamond"/>
                <a:ea typeface="EB Garamond"/>
                <a:cs typeface="EB Garamond"/>
                <a:sym typeface="EB Garamond"/>
              </a:rPr>
              <a:t>:</a:t>
            </a:r>
            <a:endParaRPr sz="1600">
              <a:latin typeface="EB Garamond"/>
              <a:ea typeface="EB Garamond"/>
              <a:cs typeface="EB Garamond"/>
              <a:sym typeface="EB Garamond"/>
            </a:endParaRPr>
          </a:p>
          <a:p>
            <a:pPr indent="0" lvl="0" marL="0" rtl="0" algn="l">
              <a:spcBef>
                <a:spcPts val="0"/>
              </a:spcBef>
              <a:spcAft>
                <a:spcPts val="0"/>
              </a:spcAft>
              <a:buNone/>
            </a:pPr>
            <a:r>
              <a:t/>
            </a:r>
            <a:endParaRPr sz="1600">
              <a:latin typeface="EB Garamond"/>
              <a:ea typeface="EB Garamond"/>
              <a:cs typeface="EB Garamond"/>
              <a:sym typeface="EB Garamond"/>
            </a:endParaRPr>
          </a:p>
          <a:p>
            <a:pPr indent="0" lvl="0" marL="0" rtl="0" algn="l">
              <a:spcBef>
                <a:spcPts val="0"/>
              </a:spcBef>
              <a:spcAft>
                <a:spcPts val="0"/>
              </a:spcAft>
              <a:buNone/>
            </a:pPr>
            <a:r>
              <a:rPr b="1" lang="en" sz="1600">
                <a:latin typeface="EB Garamond"/>
                <a:ea typeface="EB Garamond"/>
                <a:cs typeface="EB Garamond"/>
                <a:sym typeface="EB Garamond"/>
              </a:rPr>
              <a:t>Height</a:t>
            </a:r>
            <a:r>
              <a:rPr lang="en" sz="1600">
                <a:latin typeface="EB Garamond"/>
                <a:ea typeface="EB Garamond"/>
                <a:cs typeface="EB Garamond"/>
                <a:sym typeface="EB Garamond"/>
              </a:rPr>
              <a:t>: 125 mm</a:t>
            </a:r>
            <a:br>
              <a:rPr lang="en" sz="1600">
                <a:latin typeface="EB Garamond"/>
                <a:ea typeface="EB Garamond"/>
                <a:cs typeface="EB Garamond"/>
                <a:sym typeface="EB Garamond"/>
              </a:rPr>
            </a:br>
            <a:r>
              <a:rPr b="1" lang="en" sz="1600">
                <a:latin typeface="EB Garamond"/>
                <a:ea typeface="EB Garamond"/>
                <a:cs typeface="EB Garamond"/>
                <a:sym typeface="EB Garamond"/>
              </a:rPr>
              <a:t>Width</a:t>
            </a:r>
            <a:r>
              <a:rPr lang="en" sz="1600">
                <a:latin typeface="EB Garamond"/>
                <a:ea typeface="EB Garamond"/>
                <a:cs typeface="EB Garamond"/>
                <a:sym typeface="EB Garamond"/>
              </a:rPr>
              <a:t>: 230 mm</a:t>
            </a:r>
            <a:br>
              <a:rPr lang="en" sz="1600">
                <a:latin typeface="EB Garamond"/>
                <a:ea typeface="EB Garamond"/>
                <a:cs typeface="EB Garamond"/>
                <a:sym typeface="EB Garamond"/>
              </a:rPr>
            </a:br>
            <a:r>
              <a:rPr b="1" lang="en" sz="1600">
                <a:latin typeface="EB Garamond"/>
                <a:ea typeface="EB Garamond"/>
                <a:cs typeface="EB Garamond"/>
                <a:sym typeface="EB Garamond"/>
              </a:rPr>
              <a:t>Length</a:t>
            </a:r>
            <a:r>
              <a:rPr lang="en" sz="1600">
                <a:latin typeface="EB Garamond"/>
                <a:ea typeface="EB Garamond"/>
                <a:cs typeface="EB Garamond"/>
                <a:sym typeface="EB Garamond"/>
              </a:rPr>
              <a:t>: 450 mm</a:t>
            </a:r>
            <a:endParaRPr sz="1600">
              <a:latin typeface="EB Garamond"/>
              <a:ea typeface="EB Garamond"/>
              <a:cs typeface="EB Garamond"/>
              <a:sym typeface="EB Garamond"/>
            </a:endParaRPr>
          </a:p>
          <a:p>
            <a:pPr indent="0" lvl="0" marL="0" rtl="0" algn="l">
              <a:spcBef>
                <a:spcPts val="0"/>
              </a:spcBef>
              <a:spcAft>
                <a:spcPts val="0"/>
              </a:spcAft>
              <a:buNone/>
            </a:pPr>
            <a:r>
              <a:rPr b="1" lang="en" sz="1600">
                <a:latin typeface="EB Garamond"/>
                <a:ea typeface="EB Garamond"/>
                <a:cs typeface="EB Garamond"/>
                <a:sym typeface="EB Garamond"/>
              </a:rPr>
              <a:t>Weight</a:t>
            </a:r>
            <a:r>
              <a:rPr lang="en" sz="1600">
                <a:latin typeface="EB Garamond"/>
                <a:ea typeface="EB Garamond"/>
                <a:cs typeface="EB Garamond"/>
                <a:sym typeface="EB Garamond"/>
              </a:rPr>
              <a:t>: 10 lbs (</a:t>
            </a:r>
            <a:r>
              <a:rPr i="1" lang="en">
                <a:latin typeface="EB Garamond"/>
                <a:ea typeface="EB Garamond"/>
                <a:cs typeface="EB Garamond"/>
                <a:sym typeface="EB Garamond"/>
              </a:rPr>
              <a:t>Approx)</a:t>
            </a:r>
            <a:endParaRPr i="1">
              <a:latin typeface="EB Garamond"/>
              <a:ea typeface="EB Garamond"/>
              <a:cs typeface="EB Garamond"/>
              <a:sym typeface="EB Garamond"/>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Design - Exploded</a:t>
            </a:r>
            <a:endParaRPr/>
          </a:p>
        </p:txBody>
      </p:sp>
      <p:sp>
        <p:nvSpPr>
          <p:cNvPr id="166" name="Google Shape;166;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18"/>
          <p:cNvPicPr preferRelativeResize="0"/>
          <p:nvPr/>
        </p:nvPicPr>
        <p:blipFill rotWithShape="1">
          <a:blip r:embed="rId3">
            <a:alphaModFix/>
          </a:blip>
          <a:srcRect b="1728" l="0" r="0" t="1728"/>
          <a:stretch/>
        </p:blipFill>
        <p:spPr>
          <a:xfrm>
            <a:off x="1161813" y="767950"/>
            <a:ext cx="6820375" cy="4142150"/>
          </a:xfrm>
          <a:prstGeom prst="rect">
            <a:avLst/>
          </a:prstGeom>
          <a:noFill/>
          <a:ln>
            <a:noFill/>
          </a:ln>
        </p:spPr>
      </p:pic>
      <p:cxnSp>
        <p:nvCxnSpPr>
          <p:cNvPr id="168" name="Google Shape;168;p18"/>
          <p:cNvCxnSpPr/>
          <p:nvPr/>
        </p:nvCxnSpPr>
        <p:spPr>
          <a:xfrm>
            <a:off x="1899125" y="1325725"/>
            <a:ext cx="385800" cy="662400"/>
          </a:xfrm>
          <a:prstGeom prst="straightConnector1">
            <a:avLst/>
          </a:prstGeom>
          <a:noFill/>
          <a:ln cap="flat" cmpd="sng" w="9525">
            <a:solidFill>
              <a:srgbClr val="FF0000"/>
            </a:solidFill>
            <a:prstDash val="solid"/>
            <a:round/>
            <a:headEnd len="med" w="med" type="none"/>
            <a:tailEnd len="med" w="med" type="triangle"/>
          </a:ln>
        </p:spPr>
      </p:cxnSp>
      <p:cxnSp>
        <p:nvCxnSpPr>
          <p:cNvPr id="169" name="Google Shape;169;p18"/>
          <p:cNvCxnSpPr/>
          <p:nvPr/>
        </p:nvCxnSpPr>
        <p:spPr>
          <a:xfrm rot="10800000">
            <a:off x="5288500" y="4017500"/>
            <a:ext cx="661200" cy="564300"/>
          </a:xfrm>
          <a:prstGeom prst="straightConnector1">
            <a:avLst/>
          </a:prstGeom>
          <a:noFill/>
          <a:ln cap="flat" cmpd="sng" w="9525">
            <a:solidFill>
              <a:srgbClr val="FF0000"/>
            </a:solidFill>
            <a:prstDash val="solid"/>
            <a:round/>
            <a:headEnd len="med" w="med" type="none"/>
            <a:tailEnd len="med" w="med" type="triangle"/>
          </a:ln>
        </p:spPr>
      </p:cxnSp>
      <p:cxnSp>
        <p:nvCxnSpPr>
          <p:cNvPr id="170" name="Google Shape;170;p18"/>
          <p:cNvCxnSpPr/>
          <p:nvPr/>
        </p:nvCxnSpPr>
        <p:spPr>
          <a:xfrm rot="10800000">
            <a:off x="6336750" y="2179275"/>
            <a:ext cx="935100" cy="903000"/>
          </a:xfrm>
          <a:prstGeom prst="straightConnector1">
            <a:avLst/>
          </a:prstGeom>
          <a:noFill/>
          <a:ln cap="flat" cmpd="sng" w="9525">
            <a:solidFill>
              <a:srgbClr val="FF0000"/>
            </a:solidFill>
            <a:prstDash val="solid"/>
            <a:round/>
            <a:headEnd len="med" w="med" type="none"/>
            <a:tailEnd len="med" w="med" type="triangle"/>
          </a:ln>
        </p:spPr>
      </p:cxnSp>
      <p:cxnSp>
        <p:nvCxnSpPr>
          <p:cNvPr id="171" name="Google Shape;171;p18"/>
          <p:cNvCxnSpPr/>
          <p:nvPr/>
        </p:nvCxnSpPr>
        <p:spPr>
          <a:xfrm flipH="1">
            <a:off x="6933750" y="1244175"/>
            <a:ext cx="273600" cy="150600"/>
          </a:xfrm>
          <a:prstGeom prst="straightConnector1">
            <a:avLst/>
          </a:prstGeom>
          <a:noFill/>
          <a:ln cap="flat" cmpd="sng" w="9525">
            <a:solidFill>
              <a:srgbClr val="FF0000"/>
            </a:solidFill>
            <a:prstDash val="solid"/>
            <a:round/>
            <a:headEnd len="med" w="med" type="none"/>
            <a:tailEnd len="med" w="med" type="triangle"/>
          </a:ln>
        </p:spPr>
      </p:cxnSp>
      <p:cxnSp>
        <p:nvCxnSpPr>
          <p:cNvPr id="172" name="Google Shape;172;p18"/>
          <p:cNvCxnSpPr/>
          <p:nvPr/>
        </p:nvCxnSpPr>
        <p:spPr>
          <a:xfrm>
            <a:off x="4253275" y="1718175"/>
            <a:ext cx="781500" cy="299700"/>
          </a:xfrm>
          <a:prstGeom prst="straightConnector1">
            <a:avLst/>
          </a:prstGeom>
          <a:noFill/>
          <a:ln cap="flat" cmpd="sng" w="9525">
            <a:solidFill>
              <a:srgbClr val="FF0000"/>
            </a:solidFill>
            <a:prstDash val="solid"/>
            <a:round/>
            <a:headEnd len="med" w="med" type="none"/>
            <a:tailEnd len="med" w="med" type="triangle"/>
          </a:ln>
        </p:spPr>
      </p:cxnSp>
      <p:cxnSp>
        <p:nvCxnSpPr>
          <p:cNvPr id="173" name="Google Shape;173;p18"/>
          <p:cNvCxnSpPr/>
          <p:nvPr/>
        </p:nvCxnSpPr>
        <p:spPr>
          <a:xfrm flipH="1" rot="10800000">
            <a:off x="2757175" y="3485225"/>
            <a:ext cx="1273800" cy="983700"/>
          </a:xfrm>
          <a:prstGeom prst="straightConnector1">
            <a:avLst/>
          </a:prstGeom>
          <a:noFill/>
          <a:ln cap="flat" cmpd="sng" w="9525">
            <a:solidFill>
              <a:srgbClr val="FF0000"/>
            </a:solidFill>
            <a:prstDash val="solid"/>
            <a:round/>
            <a:headEnd len="med" w="med" type="none"/>
            <a:tailEnd len="med" w="med" type="triangle"/>
          </a:ln>
        </p:spPr>
      </p:cxnSp>
      <p:sp>
        <p:nvSpPr>
          <p:cNvPr id="174" name="Google Shape;174;p18"/>
          <p:cNvSpPr txBox="1"/>
          <p:nvPr/>
        </p:nvSpPr>
        <p:spPr>
          <a:xfrm>
            <a:off x="1269700" y="953975"/>
            <a:ext cx="13578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Electronics Panel</a:t>
            </a:r>
            <a:endParaRPr b="1">
              <a:latin typeface="Calibri"/>
              <a:ea typeface="Calibri"/>
              <a:cs typeface="Calibri"/>
              <a:sym typeface="Calibri"/>
            </a:endParaRPr>
          </a:p>
        </p:txBody>
      </p:sp>
      <p:sp>
        <p:nvSpPr>
          <p:cNvPr id="175" name="Google Shape;175;p18"/>
          <p:cNvSpPr txBox="1"/>
          <p:nvPr/>
        </p:nvSpPr>
        <p:spPr>
          <a:xfrm>
            <a:off x="3527575" y="1325725"/>
            <a:ext cx="13578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Squeezer Paddle</a:t>
            </a:r>
            <a:endParaRPr b="1">
              <a:latin typeface="Calibri"/>
              <a:ea typeface="Calibri"/>
              <a:cs typeface="Calibri"/>
              <a:sym typeface="Calibri"/>
            </a:endParaRPr>
          </a:p>
        </p:txBody>
      </p:sp>
      <p:sp>
        <p:nvSpPr>
          <p:cNvPr id="176" name="Google Shape;176;p18"/>
          <p:cNvSpPr txBox="1"/>
          <p:nvPr/>
        </p:nvSpPr>
        <p:spPr>
          <a:xfrm>
            <a:off x="1757500" y="4176050"/>
            <a:ext cx="13578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Ball Screw Linear Guide</a:t>
            </a:r>
            <a:endParaRPr b="1">
              <a:latin typeface="Calibri"/>
              <a:ea typeface="Calibri"/>
              <a:cs typeface="Calibri"/>
              <a:sym typeface="Calibri"/>
            </a:endParaRPr>
          </a:p>
        </p:txBody>
      </p:sp>
      <p:sp>
        <p:nvSpPr>
          <p:cNvPr id="177" name="Google Shape;177;p18"/>
          <p:cNvSpPr txBox="1"/>
          <p:nvPr/>
        </p:nvSpPr>
        <p:spPr>
          <a:xfrm>
            <a:off x="5849550" y="4250700"/>
            <a:ext cx="13578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Acrylic Enclosure</a:t>
            </a:r>
            <a:endParaRPr b="1">
              <a:latin typeface="Calibri"/>
              <a:ea typeface="Calibri"/>
              <a:cs typeface="Calibri"/>
              <a:sym typeface="Calibri"/>
            </a:endParaRPr>
          </a:p>
        </p:txBody>
      </p:sp>
      <p:sp>
        <p:nvSpPr>
          <p:cNvPr id="178" name="Google Shape;178;p18"/>
          <p:cNvSpPr txBox="1"/>
          <p:nvPr/>
        </p:nvSpPr>
        <p:spPr>
          <a:xfrm>
            <a:off x="7032925" y="3003850"/>
            <a:ext cx="1357800" cy="5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AMBU Bag</a:t>
            </a:r>
            <a:endParaRPr b="1">
              <a:latin typeface="Calibri"/>
              <a:ea typeface="Calibri"/>
              <a:cs typeface="Calibri"/>
              <a:sym typeface="Calibri"/>
            </a:endParaRPr>
          </a:p>
        </p:txBody>
      </p:sp>
      <p:sp>
        <p:nvSpPr>
          <p:cNvPr id="179" name="Google Shape;179;p18"/>
          <p:cNvSpPr txBox="1"/>
          <p:nvPr/>
        </p:nvSpPr>
        <p:spPr>
          <a:xfrm>
            <a:off x="7217275" y="953975"/>
            <a:ext cx="989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Backplane</a:t>
            </a:r>
            <a:endParaRPr b="1">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228600" y="228600"/>
            <a:ext cx="79332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Detail - Linear Guide Ball Screw</a:t>
            </a:r>
            <a:endParaRPr/>
          </a:p>
        </p:txBody>
      </p:sp>
      <p:sp>
        <p:nvSpPr>
          <p:cNvPr id="185" name="Google Shape;185;p19"/>
          <p:cNvSpPr txBox="1"/>
          <p:nvPr>
            <p:ph idx="1" type="body"/>
          </p:nvPr>
        </p:nvSpPr>
        <p:spPr>
          <a:xfrm>
            <a:off x="4884375" y="933500"/>
            <a:ext cx="3642000" cy="38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Off-the-shelf component - </a:t>
            </a:r>
            <a:r>
              <a:rPr lang="en">
                <a:latin typeface="EB Garamond"/>
                <a:ea typeface="EB Garamond"/>
                <a:cs typeface="EB Garamond"/>
                <a:sym typeface="EB Garamond"/>
              </a:rPr>
              <a:t>Available on Amazon, Ebay etc, variety of manufacturers</a:t>
            </a:r>
            <a:endParaRPr>
              <a:latin typeface="EB Garamond"/>
              <a:ea typeface="EB Garamond"/>
              <a:cs typeface="EB Garamond"/>
              <a:sym typeface="EB Garamond"/>
            </a:endParaRPr>
          </a:p>
          <a:p>
            <a:pPr indent="0" lvl="0" marL="0" rtl="0" algn="l">
              <a:spcBef>
                <a:spcPts val="1600"/>
              </a:spcBef>
              <a:spcAft>
                <a:spcPts val="0"/>
              </a:spcAft>
              <a:buNone/>
            </a:pPr>
            <a:r>
              <a:rPr b="1" lang="en" u="sng">
                <a:latin typeface="EB Garamond"/>
                <a:ea typeface="EB Garamond"/>
                <a:cs typeface="EB Garamond"/>
                <a:sym typeface="EB Garamond"/>
              </a:rPr>
              <a:t>Specifications</a:t>
            </a:r>
            <a:br>
              <a:rPr b="1" lang="en">
                <a:latin typeface="EB Garamond"/>
                <a:ea typeface="EB Garamond"/>
                <a:cs typeface="EB Garamond"/>
                <a:sym typeface="EB Garamond"/>
              </a:rPr>
            </a:br>
            <a:r>
              <a:rPr b="1" lang="en">
                <a:latin typeface="EB Garamond"/>
                <a:ea typeface="EB Garamond"/>
                <a:cs typeface="EB Garamond"/>
                <a:sym typeface="EB Garamond"/>
              </a:rPr>
              <a:t>Travel: </a:t>
            </a:r>
            <a:r>
              <a:rPr lang="en">
                <a:latin typeface="EB Garamond"/>
                <a:ea typeface="EB Garamond"/>
                <a:cs typeface="EB Garamond"/>
                <a:sym typeface="EB Garamond"/>
              </a:rPr>
              <a:t>200mm</a:t>
            </a:r>
            <a:br>
              <a:rPr b="1" lang="en">
                <a:latin typeface="EB Garamond"/>
                <a:ea typeface="EB Garamond"/>
                <a:cs typeface="EB Garamond"/>
                <a:sym typeface="EB Garamond"/>
              </a:rPr>
            </a:br>
            <a:r>
              <a:rPr b="1" lang="en">
                <a:latin typeface="EB Garamond"/>
                <a:ea typeface="EB Garamond"/>
                <a:cs typeface="EB Garamond"/>
                <a:sym typeface="EB Garamond"/>
              </a:rPr>
              <a:t>Max Load: </a:t>
            </a:r>
            <a:r>
              <a:rPr lang="en">
                <a:latin typeface="EB Garamond"/>
                <a:ea typeface="EB Garamond"/>
                <a:cs typeface="EB Garamond"/>
                <a:sym typeface="EB Garamond"/>
              </a:rPr>
              <a:t>40 -50 lbs</a:t>
            </a:r>
            <a:br>
              <a:rPr b="1" lang="en">
                <a:latin typeface="EB Garamond"/>
                <a:ea typeface="EB Garamond"/>
                <a:cs typeface="EB Garamond"/>
                <a:sym typeface="EB Garamond"/>
              </a:rPr>
            </a:br>
            <a:r>
              <a:rPr b="1" lang="en">
                <a:latin typeface="EB Garamond"/>
                <a:ea typeface="EB Garamond"/>
                <a:cs typeface="EB Garamond"/>
                <a:sym typeface="EB Garamond"/>
              </a:rPr>
              <a:t>Max Speed: </a:t>
            </a:r>
            <a:r>
              <a:rPr lang="en">
                <a:latin typeface="EB Garamond"/>
                <a:ea typeface="EB Garamond"/>
                <a:cs typeface="EB Garamond"/>
                <a:sym typeface="EB Garamond"/>
              </a:rPr>
              <a:t>150mm/sec at full load</a:t>
            </a:r>
            <a:endParaRPr>
              <a:latin typeface="EB Garamond"/>
              <a:ea typeface="EB Garamond"/>
              <a:cs typeface="EB Garamond"/>
              <a:sym typeface="EB Garamond"/>
            </a:endParaRPr>
          </a:p>
          <a:p>
            <a:pPr indent="0" lvl="0" marL="0" rtl="0" algn="l">
              <a:spcBef>
                <a:spcPts val="1600"/>
              </a:spcBef>
              <a:spcAft>
                <a:spcPts val="0"/>
              </a:spcAft>
              <a:buNone/>
            </a:pPr>
            <a:r>
              <a:rPr b="1" lang="en">
                <a:latin typeface="EB Garamond"/>
                <a:ea typeface="EB Garamond"/>
                <a:cs typeface="EB Garamond"/>
                <a:sym typeface="EB Garamond"/>
              </a:rPr>
              <a:t>See link for video of movement: </a:t>
            </a:r>
            <a:r>
              <a:rPr lang="en" u="sng">
                <a:solidFill>
                  <a:schemeClr val="hlink"/>
                </a:solidFill>
                <a:latin typeface="EB Garamond"/>
                <a:ea typeface="EB Garamond"/>
                <a:cs typeface="EB Garamond"/>
                <a:sym typeface="EB Garamond"/>
                <a:hlinkClick r:id="rId3"/>
              </a:rPr>
              <a:t>https://www.youtube.com/watch?v=Z7Ue73CAqeM</a:t>
            </a:r>
            <a:endParaRPr b="1">
              <a:latin typeface="EB Garamond"/>
              <a:ea typeface="EB Garamond"/>
              <a:cs typeface="EB Garamond"/>
              <a:sym typeface="EB Garamond"/>
            </a:endParaRPr>
          </a:p>
          <a:p>
            <a:pPr indent="0" lvl="0" marL="0" rtl="0" algn="l">
              <a:lnSpc>
                <a:spcPct val="100000"/>
              </a:lnSpc>
              <a:spcBef>
                <a:spcPts val="1600"/>
              </a:spcBef>
              <a:spcAft>
                <a:spcPts val="0"/>
              </a:spcAft>
              <a:buNone/>
            </a:pPr>
            <a:r>
              <a:rPr b="1" lang="en">
                <a:latin typeface="EB Garamond"/>
                <a:ea typeface="EB Garamond"/>
                <a:cs typeface="EB Garamond"/>
                <a:sym typeface="EB Garamond"/>
              </a:rPr>
              <a:t>Advantages:</a:t>
            </a:r>
            <a:endParaRPr b="1">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Off-the-shelf OEM component</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Reliable</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Long Duty Cycle</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Pre-assembled Mechanism</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Accurate</a:t>
            </a:r>
            <a:endParaRPr b="1">
              <a:latin typeface="EB Garamond"/>
              <a:ea typeface="EB Garamond"/>
              <a:cs typeface="EB Garamond"/>
              <a:sym typeface="EB Garamond"/>
            </a:endParaRPr>
          </a:p>
          <a:p>
            <a:pPr indent="0" lvl="0" marL="0" rtl="0" algn="l">
              <a:spcBef>
                <a:spcPts val="1600"/>
              </a:spcBef>
              <a:spcAft>
                <a:spcPts val="1600"/>
              </a:spcAft>
              <a:buNone/>
            </a:pPr>
            <a:r>
              <a:t/>
            </a:r>
            <a:endParaRPr b="1"/>
          </a:p>
        </p:txBody>
      </p:sp>
      <p:sp>
        <p:nvSpPr>
          <p:cNvPr id="186" name="Google Shape;186;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19"/>
          <p:cNvPicPr preferRelativeResize="0"/>
          <p:nvPr/>
        </p:nvPicPr>
        <p:blipFill rotWithShape="1">
          <a:blip r:embed="rId4">
            <a:alphaModFix/>
          </a:blip>
          <a:srcRect b="8309" l="-1449" r="1450" t="-8309"/>
          <a:stretch/>
        </p:blipFill>
        <p:spPr>
          <a:xfrm>
            <a:off x="217200" y="1354625"/>
            <a:ext cx="3582651" cy="3582651"/>
          </a:xfrm>
          <a:prstGeom prst="rect">
            <a:avLst/>
          </a:prstGeom>
          <a:noFill/>
          <a:ln>
            <a:noFill/>
          </a:ln>
        </p:spPr>
      </p:pic>
      <p:pic>
        <p:nvPicPr>
          <p:cNvPr id="188" name="Google Shape;188;p19"/>
          <p:cNvPicPr preferRelativeResize="0"/>
          <p:nvPr/>
        </p:nvPicPr>
        <p:blipFill>
          <a:blip r:embed="rId5">
            <a:alphaModFix/>
          </a:blip>
          <a:stretch>
            <a:fillRect/>
          </a:stretch>
        </p:blipFill>
        <p:spPr>
          <a:xfrm>
            <a:off x="2283950" y="1176925"/>
            <a:ext cx="2396850" cy="192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Detail - Squeeze Paddle</a:t>
            </a:r>
            <a:endParaRPr/>
          </a:p>
        </p:txBody>
      </p:sp>
      <p:sp>
        <p:nvSpPr>
          <p:cNvPr id="194" name="Google Shape;194;p20"/>
          <p:cNvSpPr txBox="1"/>
          <p:nvPr>
            <p:ph idx="1" type="body"/>
          </p:nvPr>
        </p:nvSpPr>
        <p:spPr>
          <a:xfrm>
            <a:off x="4876500" y="1063075"/>
            <a:ext cx="3514200" cy="38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Off-the-shelf component </a:t>
            </a:r>
            <a:r>
              <a:rPr lang="en">
                <a:latin typeface="EB Garamond"/>
                <a:ea typeface="EB Garamond"/>
                <a:cs typeface="EB Garamond"/>
                <a:sym typeface="EB Garamond"/>
              </a:rPr>
              <a:t>with minor modifications</a:t>
            </a:r>
            <a:endParaRPr>
              <a:latin typeface="EB Garamond"/>
              <a:ea typeface="EB Garamond"/>
              <a:cs typeface="EB Garamond"/>
              <a:sym typeface="EB Garamond"/>
            </a:endParaRPr>
          </a:p>
          <a:p>
            <a:pPr indent="0" lvl="0" marL="0" rtl="0" algn="l">
              <a:spcBef>
                <a:spcPts val="1600"/>
              </a:spcBef>
              <a:spcAft>
                <a:spcPts val="0"/>
              </a:spcAft>
              <a:buNone/>
            </a:pPr>
            <a:r>
              <a:rPr b="1" lang="en">
                <a:latin typeface="EB Garamond"/>
                <a:ea typeface="EB Garamond"/>
                <a:cs typeface="EB Garamond"/>
                <a:sym typeface="EB Garamond"/>
              </a:rPr>
              <a:t>L-Bracket + Foam Padded Acrylic Sheet</a:t>
            </a:r>
            <a:br>
              <a:rPr b="1" lang="en">
                <a:latin typeface="EB Garamond"/>
                <a:ea typeface="EB Garamond"/>
                <a:cs typeface="EB Garamond"/>
                <a:sym typeface="EB Garamond"/>
              </a:rPr>
            </a:br>
            <a:r>
              <a:rPr b="1" lang="en">
                <a:latin typeface="EB Garamond"/>
                <a:ea typeface="EB Garamond"/>
                <a:cs typeface="EB Garamond"/>
                <a:sym typeface="EB Garamond"/>
              </a:rPr>
              <a:t>Specs: </a:t>
            </a:r>
            <a:br>
              <a:rPr b="1" lang="en">
                <a:latin typeface="EB Garamond"/>
                <a:ea typeface="EB Garamond"/>
                <a:cs typeface="EB Garamond"/>
                <a:sym typeface="EB Garamond"/>
              </a:rPr>
            </a:br>
            <a:r>
              <a:rPr b="1" lang="en">
                <a:latin typeface="EB Garamond"/>
                <a:ea typeface="EB Garamond"/>
                <a:cs typeface="EB Garamond"/>
                <a:sym typeface="EB Garamond"/>
              </a:rPr>
              <a:t>L-Bracket: </a:t>
            </a:r>
            <a:r>
              <a:rPr lang="en">
                <a:latin typeface="EB Garamond"/>
                <a:ea typeface="EB Garamond"/>
                <a:cs typeface="EB Garamond"/>
                <a:sym typeface="EB Garamond"/>
              </a:rPr>
              <a:t>Steel, 75mm X 60 X 50mm</a:t>
            </a:r>
            <a:br>
              <a:rPr b="1" lang="en">
                <a:latin typeface="EB Garamond"/>
                <a:ea typeface="EB Garamond"/>
                <a:cs typeface="EB Garamond"/>
                <a:sym typeface="EB Garamond"/>
              </a:rPr>
            </a:br>
            <a:r>
              <a:rPr b="1" lang="en">
                <a:latin typeface="EB Garamond"/>
                <a:ea typeface="EB Garamond"/>
                <a:cs typeface="EB Garamond"/>
                <a:sym typeface="EB Garamond"/>
              </a:rPr>
              <a:t>Acrylic Sheet: </a:t>
            </a:r>
            <a:r>
              <a:rPr lang="en">
                <a:latin typeface="EB Garamond"/>
                <a:ea typeface="EB Garamond"/>
                <a:cs typeface="EB Garamond"/>
                <a:sym typeface="EB Garamond"/>
              </a:rPr>
              <a:t>5 mm thick with foam padding</a:t>
            </a:r>
            <a:endParaRPr>
              <a:latin typeface="EB Garamond"/>
              <a:ea typeface="EB Garamond"/>
              <a:cs typeface="EB Garamond"/>
              <a:sym typeface="EB Garamond"/>
            </a:endParaRPr>
          </a:p>
          <a:p>
            <a:pPr indent="0" lvl="0" marL="0" rtl="0" algn="l">
              <a:spcBef>
                <a:spcPts val="1600"/>
              </a:spcBef>
              <a:spcAft>
                <a:spcPts val="0"/>
              </a:spcAft>
              <a:buNone/>
            </a:pPr>
            <a:r>
              <a:rPr lang="en">
                <a:latin typeface="EB Garamond"/>
                <a:ea typeface="EB Garamond"/>
                <a:cs typeface="EB Garamond"/>
                <a:sym typeface="EB Garamond"/>
              </a:rPr>
              <a:t>This is fastened to the linear guide using 4 screws on the L-bracket</a:t>
            </a:r>
            <a:endParaRPr>
              <a:latin typeface="EB Garamond"/>
              <a:ea typeface="EB Garamond"/>
              <a:cs typeface="EB Garamond"/>
              <a:sym typeface="EB Garamond"/>
            </a:endParaRPr>
          </a:p>
          <a:p>
            <a:pPr indent="0" lvl="0" marL="0" rtl="0" algn="l">
              <a:spcBef>
                <a:spcPts val="1600"/>
              </a:spcBef>
              <a:spcAft>
                <a:spcPts val="0"/>
              </a:spcAft>
              <a:buNone/>
            </a:pPr>
            <a:r>
              <a:rPr b="1" lang="en">
                <a:latin typeface="EB Garamond"/>
                <a:ea typeface="EB Garamond"/>
                <a:cs typeface="EB Garamond"/>
                <a:sym typeface="EB Garamond"/>
              </a:rPr>
              <a:t>Advantages: </a:t>
            </a:r>
            <a:endParaRPr b="1">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L-Bracket, Acrylic Sheet available off-the-shelf on various hardware websites</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Easy to manufacture</a:t>
            </a:r>
            <a:endParaRPr>
              <a:latin typeface="EB Garamond"/>
              <a:ea typeface="EB Garamond"/>
              <a:cs typeface="EB Garamond"/>
              <a:sym typeface="EB Garamond"/>
            </a:endParaRPr>
          </a:p>
          <a:p>
            <a:pPr indent="0" lvl="0" marL="0" rtl="0" algn="l">
              <a:spcBef>
                <a:spcPts val="1600"/>
              </a:spcBef>
              <a:spcAft>
                <a:spcPts val="1600"/>
              </a:spcAft>
              <a:buNone/>
            </a:pPr>
            <a:r>
              <a:t/>
            </a:r>
            <a:endParaRPr b="1"/>
          </a:p>
        </p:txBody>
      </p:sp>
      <p:sp>
        <p:nvSpPr>
          <p:cNvPr id="195" name="Google Shape;195;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0"/>
          <p:cNvPicPr preferRelativeResize="0"/>
          <p:nvPr/>
        </p:nvPicPr>
        <p:blipFill>
          <a:blip r:embed="rId3">
            <a:alphaModFix/>
          </a:blip>
          <a:stretch>
            <a:fillRect/>
          </a:stretch>
        </p:blipFill>
        <p:spPr>
          <a:xfrm>
            <a:off x="500000" y="1063075"/>
            <a:ext cx="3973100" cy="3556889"/>
          </a:xfrm>
          <a:prstGeom prst="rect">
            <a:avLst/>
          </a:prstGeom>
          <a:noFill/>
          <a:ln>
            <a:noFill/>
          </a:ln>
        </p:spPr>
      </p:pic>
      <p:cxnSp>
        <p:nvCxnSpPr>
          <p:cNvPr id="197" name="Google Shape;197;p20"/>
          <p:cNvCxnSpPr>
            <a:stCxn id="198" idx="2"/>
          </p:cNvCxnSpPr>
          <p:nvPr/>
        </p:nvCxnSpPr>
        <p:spPr>
          <a:xfrm>
            <a:off x="1131600" y="2479250"/>
            <a:ext cx="993300" cy="1115100"/>
          </a:xfrm>
          <a:prstGeom prst="straightConnector1">
            <a:avLst/>
          </a:prstGeom>
          <a:noFill/>
          <a:ln cap="flat" cmpd="sng" w="9525">
            <a:solidFill>
              <a:srgbClr val="FF0000"/>
            </a:solidFill>
            <a:prstDash val="solid"/>
            <a:round/>
            <a:headEnd len="med" w="med" type="none"/>
            <a:tailEnd len="med" w="med" type="triangle"/>
          </a:ln>
        </p:spPr>
      </p:cxnSp>
      <p:sp>
        <p:nvSpPr>
          <p:cNvPr id="198" name="Google Shape;198;p20"/>
          <p:cNvSpPr txBox="1"/>
          <p:nvPr/>
        </p:nvSpPr>
        <p:spPr>
          <a:xfrm>
            <a:off x="672600" y="2085650"/>
            <a:ext cx="91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L-Bracket</a:t>
            </a:r>
            <a:endParaRPr b="1">
              <a:latin typeface="Calibri"/>
              <a:ea typeface="Calibri"/>
              <a:cs typeface="Calibri"/>
              <a:sym typeface="Calibri"/>
            </a:endParaRPr>
          </a:p>
        </p:txBody>
      </p:sp>
      <p:cxnSp>
        <p:nvCxnSpPr>
          <p:cNvPr id="199" name="Google Shape;199;p20"/>
          <p:cNvCxnSpPr/>
          <p:nvPr/>
        </p:nvCxnSpPr>
        <p:spPr>
          <a:xfrm>
            <a:off x="1938700" y="1611625"/>
            <a:ext cx="561900" cy="402600"/>
          </a:xfrm>
          <a:prstGeom prst="straightConnector1">
            <a:avLst/>
          </a:prstGeom>
          <a:noFill/>
          <a:ln cap="flat" cmpd="sng" w="9525">
            <a:solidFill>
              <a:srgbClr val="FF0000"/>
            </a:solidFill>
            <a:prstDash val="solid"/>
            <a:round/>
            <a:headEnd len="med" w="med" type="none"/>
            <a:tailEnd len="med" w="med" type="triangle"/>
          </a:ln>
        </p:spPr>
      </p:cxnSp>
      <p:sp>
        <p:nvSpPr>
          <p:cNvPr id="200" name="Google Shape;200;p20"/>
          <p:cNvSpPr txBox="1"/>
          <p:nvPr/>
        </p:nvSpPr>
        <p:spPr>
          <a:xfrm>
            <a:off x="3083500" y="1353075"/>
            <a:ext cx="816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1" name="Google Shape;201;p20"/>
          <p:cNvSpPr txBox="1"/>
          <p:nvPr/>
        </p:nvSpPr>
        <p:spPr>
          <a:xfrm>
            <a:off x="1363025" y="1147850"/>
            <a:ext cx="735900" cy="6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Acrylic Sheet</a:t>
            </a:r>
            <a:endParaRPr b="1">
              <a:latin typeface="Calibri"/>
              <a:ea typeface="Calibri"/>
              <a:cs typeface="Calibri"/>
              <a:sym typeface="Calibri"/>
            </a:endParaRPr>
          </a:p>
        </p:txBody>
      </p:sp>
      <p:sp>
        <p:nvSpPr>
          <p:cNvPr id="202" name="Google Shape;202;p20"/>
          <p:cNvSpPr txBox="1"/>
          <p:nvPr/>
        </p:nvSpPr>
        <p:spPr>
          <a:xfrm>
            <a:off x="3254450" y="1617150"/>
            <a:ext cx="8682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Foam Pad</a:t>
            </a:r>
            <a:endParaRPr b="1">
              <a:latin typeface="Calibri"/>
              <a:ea typeface="Calibri"/>
              <a:cs typeface="Calibri"/>
              <a:sym typeface="Calibri"/>
            </a:endParaRPr>
          </a:p>
        </p:txBody>
      </p:sp>
      <p:cxnSp>
        <p:nvCxnSpPr>
          <p:cNvPr id="203" name="Google Shape;203;p20"/>
          <p:cNvCxnSpPr/>
          <p:nvPr/>
        </p:nvCxnSpPr>
        <p:spPr>
          <a:xfrm flipH="1">
            <a:off x="3086200" y="1997400"/>
            <a:ext cx="227400" cy="217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228600" y="22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 Detail - Enclosure</a:t>
            </a:r>
            <a:endParaRPr/>
          </a:p>
        </p:txBody>
      </p:sp>
      <p:sp>
        <p:nvSpPr>
          <p:cNvPr id="209" name="Google Shape;209;p21"/>
          <p:cNvSpPr txBox="1"/>
          <p:nvPr>
            <p:ph idx="1" type="body"/>
          </p:nvPr>
        </p:nvSpPr>
        <p:spPr>
          <a:xfrm>
            <a:off x="466425" y="3270550"/>
            <a:ext cx="7674000" cy="14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Material: </a:t>
            </a:r>
            <a:r>
              <a:rPr lang="en">
                <a:latin typeface="EB Garamond"/>
                <a:ea typeface="EB Garamond"/>
                <a:cs typeface="EB Garamond"/>
                <a:sym typeface="EB Garamond"/>
              </a:rPr>
              <a:t>Acrylic Sheets, 5 mm thickness, Angle brackets to support sidewalls</a:t>
            </a:r>
            <a:br>
              <a:rPr b="1" lang="en">
                <a:latin typeface="EB Garamond"/>
                <a:ea typeface="EB Garamond"/>
                <a:cs typeface="EB Garamond"/>
                <a:sym typeface="EB Garamond"/>
              </a:rPr>
            </a:br>
            <a:r>
              <a:rPr b="1" lang="en">
                <a:latin typeface="EB Garamond"/>
                <a:ea typeface="EB Garamond"/>
                <a:cs typeface="EB Garamond"/>
                <a:sym typeface="EB Garamond"/>
              </a:rPr>
              <a:t>Specs: </a:t>
            </a:r>
            <a:r>
              <a:rPr lang="en">
                <a:latin typeface="EB Garamond"/>
                <a:ea typeface="EB Garamond"/>
                <a:cs typeface="EB Garamond"/>
                <a:sym typeface="EB Garamond"/>
              </a:rPr>
              <a:t>Approx. 450mm X 125 mm X 223mm</a:t>
            </a:r>
            <a:endParaRPr>
              <a:latin typeface="EB Garamond"/>
              <a:ea typeface="EB Garamond"/>
              <a:cs typeface="EB Garamond"/>
              <a:sym typeface="EB Garamond"/>
            </a:endParaRPr>
          </a:p>
          <a:p>
            <a:pPr indent="0" lvl="0" marL="0" rtl="0" algn="l">
              <a:spcBef>
                <a:spcPts val="0"/>
              </a:spcBef>
              <a:spcAft>
                <a:spcPts val="0"/>
              </a:spcAft>
              <a:buNone/>
            </a:pPr>
            <a:r>
              <a:rPr b="1" lang="en">
                <a:latin typeface="EB Garamond"/>
                <a:ea typeface="EB Garamond"/>
                <a:cs typeface="EB Garamond"/>
                <a:sym typeface="EB Garamond"/>
              </a:rPr>
              <a:t>Features:</a:t>
            </a:r>
            <a:endParaRPr b="1">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Adjustable Backplane position to </a:t>
            </a:r>
            <a:r>
              <a:rPr lang="en">
                <a:latin typeface="EB Garamond"/>
                <a:ea typeface="EB Garamond"/>
                <a:cs typeface="EB Garamond"/>
                <a:sym typeface="EB Garamond"/>
              </a:rPr>
              <a:t>accommodate</a:t>
            </a:r>
            <a:r>
              <a:rPr lang="en">
                <a:latin typeface="EB Garamond"/>
                <a:ea typeface="EB Garamond"/>
                <a:cs typeface="EB Garamond"/>
                <a:sym typeface="EB Garamond"/>
              </a:rPr>
              <a:t> smaller Ambu bags</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Cutouts designed as per selected Ambu Bag and Linear Guide Dimensions</a:t>
            </a:r>
            <a:endParaRPr>
              <a:latin typeface="EB Garamond"/>
              <a:ea typeface="EB Garamond"/>
              <a:cs typeface="EB Garamond"/>
              <a:sym typeface="EB Garamond"/>
            </a:endParaRPr>
          </a:p>
          <a:p>
            <a:pPr indent="-311150" lvl="0" marL="457200" rtl="0" algn="l">
              <a:spcBef>
                <a:spcPts val="0"/>
              </a:spcBef>
              <a:spcAft>
                <a:spcPts val="0"/>
              </a:spcAft>
              <a:buSzPts val="1300"/>
              <a:buFont typeface="EB Garamond"/>
              <a:buChar char="●"/>
            </a:pPr>
            <a:r>
              <a:rPr lang="en">
                <a:latin typeface="EB Garamond"/>
                <a:ea typeface="EB Garamond"/>
                <a:cs typeface="EB Garamond"/>
                <a:sym typeface="EB Garamond"/>
              </a:rPr>
              <a:t>Different Sized Ambu Bag held in place securely using cable ties passed through the cutout holes</a:t>
            </a:r>
            <a:endParaRPr b="1">
              <a:latin typeface="EB Garamond"/>
              <a:ea typeface="EB Garamond"/>
              <a:cs typeface="EB Garamond"/>
              <a:sym typeface="EB Garamond"/>
            </a:endParaRPr>
          </a:p>
          <a:p>
            <a:pPr indent="0" lvl="0" marL="0" rtl="0" algn="l">
              <a:spcBef>
                <a:spcPts val="0"/>
              </a:spcBef>
              <a:spcAft>
                <a:spcPts val="1600"/>
              </a:spcAft>
              <a:buNone/>
            </a:pPr>
            <a:r>
              <a:rPr b="1" lang="en">
                <a:latin typeface="EB Garamond"/>
                <a:ea typeface="EB Garamond"/>
                <a:cs typeface="EB Garamond"/>
                <a:sym typeface="EB Garamond"/>
              </a:rPr>
              <a:t>Advantages: </a:t>
            </a:r>
            <a:r>
              <a:rPr lang="en">
                <a:latin typeface="EB Garamond"/>
                <a:ea typeface="EB Garamond"/>
                <a:cs typeface="EB Garamond"/>
                <a:sym typeface="EB Garamond"/>
              </a:rPr>
              <a:t>Easy to Manufacture, No dust or debris suitable for hospital environment</a:t>
            </a:r>
            <a:endParaRPr>
              <a:latin typeface="EB Garamond"/>
              <a:ea typeface="EB Garamond"/>
              <a:cs typeface="EB Garamond"/>
              <a:sym typeface="EB Garamond"/>
            </a:endParaRPr>
          </a:p>
        </p:txBody>
      </p:sp>
      <p:sp>
        <p:nvSpPr>
          <p:cNvPr id="210" name="Google Shape;210;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1"/>
          <p:cNvSpPr txBox="1"/>
          <p:nvPr/>
        </p:nvSpPr>
        <p:spPr>
          <a:xfrm>
            <a:off x="3083500" y="1353075"/>
            <a:ext cx="816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2" name="Google Shape;212;p21"/>
          <p:cNvPicPr preferRelativeResize="0"/>
          <p:nvPr/>
        </p:nvPicPr>
        <p:blipFill>
          <a:blip r:embed="rId3">
            <a:alphaModFix/>
          </a:blip>
          <a:stretch>
            <a:fillRect/>
          </a:stretch>
        </p:blipFill>
        <p:spPr>
          <a:xfrm>
            <a:off x="1354225" y="803129"/>
            <a:ext cx="6165950" cy="2467425"/>
          </a:xfrm>
          <a:prstGeom prst="rect">
            <a:avLst/>
          </a:prstGeom>
          <a:noFill/>
          <a:ln>
            <a:noFill/>
          </a:ln>
        </p:spPr>
      </p:pic>
      <p:cxnSp>
        <p:nvCxnSpPr>
          <p:cNvPr id="213" name="Google Shape;213;p21"/>
          <p:cNvCxnSpPr>
            <a:stCxn id="214" idx="1"/>
          </p:cNvCxnSpPr>
          <p:nvPr/>
        </p:nvCxnSpPr>
        <p:spPr>
          <a:xfrm rot="10800000">
            <a:off x="6556675" y="1139500"/>
            <a:ext cx="1104600" cy="370500"/>
          </a:xfrm>
          <a:prstGeom prst="straightConnector1">
            <a:avLst/>
          </a:prstGeom>
          <a:noFill/>
          <a:ln cap="flat" cmpd="sng" w="9525">
            <a:solidFill>
              <a:srgbClr val="FF0000"/>
            </a:solidFill>
            <a:prstDash val="solid"/>
            <a:round/>
            <a:headEnd len="med" w="med" type="none"/>
            <a:tailEnd len="med" w="med" type="triangle"/>
          </a:ln>
        </p:spPr>
      </p:cxnSp>
      <p:sp>
        <p:nvSpPr>
          <p:cNvPr id="214" name="Google Shape;214;p21"/>
          <p:cNvSpPr txBox="1"/>
          <p:nvPr/>
        </p:nvSpPr>
        <p:spPr>
          <a:xfrm>
            <a:off x="7661275" y="1226200"/>
            <a:ext cx="10848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Backplane cutouts</a:t>
            </a:r>
            <a:endParaRPr b="1" sz="1200">
              <a:latin typeface="Calibri"/>
              <a:ea typeface="Calibri"/>
              <a:cs typeface="Calibri"/>
              <a:sym typeface="Calibri"/>
            </a:endParaRPr>
          </a:p>
        </p:txBody>
      </p:sp>
      <p:cxnSp>
        <p:nvCxnSpPr>
          <p:cNvPr id="215" name="Google Shape;215;p21"/>
          <p:cNvCxnSpPr>
            <a:stCxn id="216" idx="1"/>
          </p:cNvCxnSpPr>
          <p:nvPr/>
        </p:nvCxnSpPr>
        <p:spPr>
          <a:xfrm rot="10800000">
            <a:off x="5202750" y="1908975"/>
            <a:ext cx="2380800" cy="1059000"/>
          </a:xfrm>
          <a:prstGeom prst="straightConnector1">
            <a:avLst/>
          </a:prstGeom>
          <a:noFill/>
          <a:ln cap="flat" cmpd="sng" w="9525">
            <a:solidFill>
              <a:srgbClr val="FF0000"/>
            </a:solidFill>
            <a:prstDash val="solid"/>
            <a:round/>
            <a:headEnd len="med" w="med" type="none"/>
            <a:tailEnd len="med" w="med" type="triangle"/>
          </a:ln>
        </p:spPr>
      </p:cxnSp>
      <p:sp>
        <p:nvSpPr>
          <p:cNvPr id="216" name="Google Shape;216;p21"/>
          <p:cNvSpPr txBox="1"/>
          <p:nvPr/>
        </p:nvSpPr>
        <p:spPr>
          <a:xfrm>
            <a:off x="7583550" y="2269725"/>
            <a:ext cx="1084800" cy="1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Ambu Bag cutout,</a:t>
            </a:r>
            <a:endParaRPr b="1" sz="1200">
              <a:latin typeface="Calibri"/>
              <a:ea typeface="Calibri"/>
              <a:cs typeface="Calibri"/>
              <a:sym typeface="Calibri"/>
            </a:endParaRPr>
          </a:p>
          <a:p>
            <a:pPr indent="0" lvl="0" marL="0" rtl="0" algn="l">
              <a:spcBef>
                <a:spcPts val="0"/>
              </a:spcBef>
              <a:spcAft>
                <a:spcPts val="0"/>
              </a:spcAft>
              <a:buNone/>
            </a:pPr>
            <a:r>
              <a:rPr lang="en" sz="1200">
                <a:latin typeface="Calibri"/>
                <a:ea typeface="Calibri"/>
                <a:cs typeface="Calibri"/>
                <a:sym typeface="Calibri"/>
              </a:rPr>
              <a:t>with cable ties/rubber -band holes</a:t>
            </a:r>
            <a:endParaRPr sz="1200">
              <a:latin typeface="Calibri"/>
              <a:ea typeface="Calibri"/>
              <a:cs typeface="Calibri"/>
              <a:sym typeface="Calibri"/>
            </a:endParaRPr>
          </a:p>
        </p:txBody>
      </p:sp>
      <p:cxnSp>
        <p:nvCxnSpPr>
          <p:cNvPr id="217" name="Google Shape;217;p21"/>
          <p:cNvCxnSpPr>
            <a:stCxn id="214" idx="1"/>
          </p:cNvCxnSpPr>
          <p:nvPr/>
        </p:nvCxnSpPr>
        <p:spPr>
          <a:xfrm rot="10800000">
            <a:off x="6379975" y="1206700"/>
            <a:ext cx="1281300" cy="303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