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F81BB6-3545-4B1E-AE15-DF88F95DB3F7}">
  <a:tblStyle styleId="{9BF81BB6-3545-4B1E-AE15-DF88F95DB3F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a250a4ffb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a250a4ff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a250a4ffb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a250a4ff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a250a4ff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a250a4f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a250a4ffb_0_2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a250a4ff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a250a4ffb_0_2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a250a4ff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a250a4ffb_0_2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a250a4ff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a250a4ffb_0_2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a250a4ff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a250a4ffb_0_2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a250a4ff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a250a4ffb_0_2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a250a4ff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a250a4ffb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a250a4ff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a250a4ffb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a250a4ff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a250a4ffb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a250a4ff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a250a4ffb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a250a4ff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a250a4ffb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a250a4ff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5.jp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Lenders Club Case Study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November 7, 2021</a:t>
            </a:r>
            <a:endParaRPr/>
          </a:p>
          <a:p>
            <a:pPr indent="0" lvl="0" marL="0" rtl="0" algn="ctr">
              <a:spcBef>
                <a:spcPts val="0"/>
              </a:spcBef>
              <a:spcAft>
                <a:spcPts val="0"/>
              </a:spcAft>
              <a:buNone/>
            </a:pPr>
            <a:r>
              <a:rPr lang="en"/>
              <a:t>Shashank &amp; Promit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idx="4294967295" type="title"/>
          </p:nvPr>
        </p:nvSpPr>
        <p:spPr>
          <a:xfrm>
            <a:off x="228050" y="47750"/>
            <a:ext cx="530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4: Purpose</a:t>
            </a:r>
            <a:endParaRPr/>
          </a:p>
        </p:txBody>
      </p:sp>
      <p:sp>
        <p:nvSpPr>
          <p:cNvPr id="159" name="Google Shape;159;p22"/>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
        <p:nvSpPr>
          <p:cNvPr id="160" name="Google Shape;160;p22"/>
          <p:cNvSpPr txBox="1"/>
          <p:nvPr/>
        </p:nvSpPr>
        <p:spPr>
          <a:xfrm>
            <a:off x="4359425" y="376400"/>
            <a:ext cx="3947100" cy="1563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Loans for small businesses are extremely risky, should be avoided.</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Loans for Renewable Energy, Education and house loans are high risk, should be avoided.</a:t>
            </a:r>
            <a:endParaRPr sz="1600">
              <a:solidFill>
                <a:schemeClr val="accent3"/>
              </a:solidFill>
              <a:latin typeface="Average"/>
              <a:ea typeface="Average"/>
              <a:cs typeface="Average"/>
              <a:sym typeface="Average"/>
            </a:endParaRPr>
          </a:p>
        </p:txBody>
      </p:sp>
      <p:sp>
        <p:nvSpPr>
          <p:cNvPr id="161" name="Google Shape;161;p22"/>
          <p:cNvSpPr/>
          <p:nvPr/>
        </p:nvSpPr>
        <p:spPr>
          <a:xfrm>
            <a:off x="240450" y="4788050"/>
            <a:ext cx="173400" cy="1464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chemeClr val="dk1"/>
              </a:solidFill>
              <a:latin typeface="Avenir"/>
              <a:ea typeface="Avenir"/>
              <a:cs typeface="Avenir"/>
              <a:sym typeface="Avenir"/>
            </a:endParaRPr>
          </a:p>
        </p:txBody>
      </p:sp>
      <p:sp>
        <p:nvSpPr>
          <p:cNvPr id="162" name="Google Shape;162;p22"/>
          <p:cNvSpPr/>
          <p:nvPr/>
        </p:nvSpPr>
        <p:spPr>
          <a:xfrm>
            <a:off x="1513663" y="4788050"/>
            <a:ext cx="173400" cy="146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latin typeface="Avenir"/>
              <a:ea typeface="Avenir"/>
              <a:cs typeface="Avenir"/>
              <a:sym typeface="Avenir"/>
            </a:endParaRPr>
          </a:p>
        </p:txBody>
      </p:sp>
      <p:sp>
        <p:nvSpPr>
          <p:cNvPr id="163" name="Google Shape;163;p22"/>
          <p:cNvSpPr/>
          <p:nvPr/>
        </p:nvSpPr>
        <p:spPr>
          <a:xfrm>
            <a:off x="2407500" y="4788050"/>
            <a:ext cx="173400" cy="146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rgbClr val="1E1E1E"/>
              </a:solidFill>
              <a:latin typeface="Avenir"/>
              <a:ea typeface="Avenir"/>
              <a:cs typeface="Avenir"/>
              <a:sym typeface="Avenir"/>
            </a:endParaRPr>
          </a:p>
        </p:txBody>
      </p:sp>
      <p:sp>
        <p:nvSpPr>
          <p:cNvPr id="164" name="Google Shape;164;p22"/>
          <p:cNvSpPr/>
          <p:nvPr/>
        </p:nvSpPr>
        <p:spPr>
          <a:xfrm>
            <a:off x="3412025" y="4788050"/>
            <a:ext cx="173400" cy="14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chemeClr val="dk1"/>
              </a:solidFill>
              <a:latin typeface="Avenir"/>
              <a:ea typeface="Avenir"/>
              <a:cs typeface="Avenir"/>
              <a:sym typeface="Avenir"/>
            </a:endParaRPr>
          </a:p>
        </p:txBody>
      </p:sp>
      <p:sp>
        <p:nvSpPr>
          <p:cNvPr id="165" name="Google Shape;165;p22"/>
          <p:cNvSpPr txBox="1"/>
          <p:nvPr/>
        </p:nvSpPr>
        <p:spPr>
          <a:xfrm>
            <a:off x="351125"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Extremely Risky</a:t>
            </a:r>
            <a:endParaRPr sz="1000">
              <a:solidFill>
                <a:schemeClr val="dk1"/>
              </a:solidFill>
              <a:latin typeface="Avenir"/>
              <a:ea typeface="Avenir"/>
              <a:cs typeface="Avenir"/>
              <a:sym typeface="Avenir"/>
            </a:endParaRPr>
          </a:p>
        </p:txBody>
      </p:sp>
      <p:sp>
        <p:nvSpPr>
          <p:cNvPr id="166" name="Google Shape;166;p22"/>
          <p:cNvSpPr txBox="1"/>
          <p:nvPr/>
        </p:nvSpPr>
        <p:spPr>
          <a:xfrm>
            <a:off x="1624338"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High Risk</a:t>
            </a:r>
            <a:endParaRPr sz="1000">
              <a:solidFill>
                <a:schemeClr val="dk1"/>
              </a:solidFill>
              <a:latin typeface="Avenir"/>
              <a:ea typeface="Avenir"/>
              <a:cs typeface="Avenir"/>
              <a:sym typeface="Avenir"/>
            </a:endParaRPr>
          </a:p>
        </p:txBody>
      </p:sp>
      <p:sp>
        <p:nvSpPr>
          <p:cNvPr id="167" name="Google Shape;167;p22"/>
          <p:cNvSpPr txBox="1"/>
          <p:nvPr/>
        </p:nvSpPr>
        <p:spPr>
          <a:xfrm>
            <a:off x="2518175"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Medium Risk</a:t>
            </a:r>
            <a:endParaRPr sz="1000">
              <a:solidFill>
                <a:schemeClr val="dk1"/>
              </a:solidFill>
              <a:latin typeface="Avenir"/>
              <a:ea typeface="Avenir"/>
              <a:cs typeface="Avenir"/>
              <a:sym typeface="Avenir"/>
            </a:endParaRPr>
          </a:p>
        </p:txBody>
      </p:sp>
      <p:sp>
        <p:nvSpPr>
          <p:cNvPr id="168" name="Google Shape;168;p22"/>
          <p:cNvSpPr txBox="1"/>
          <p:nvPr/>
        </p:nvSpPr>
        <p:spPr>
          <a:xfrm>
            <a:off x="3522700"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Low Risk</a:t>
            </a:r>
            <a:endParaRPr sz="1000">
              <a:solidFill>
                <a:schemeClr val="dk1"/>
              </a:solidFill>
              <a:latin typeface="Avenir"/>
              <a:ea typeface="Avenir"/>
              <a:cs typeface="Avenir"/>
              <a:sym typeface="Avenir"/>
            </a:endParaRPr>
          </a:p>
        </p:txBody>
      </p:sp>
      <p:pic>
        <p:nvPicPr>
          <p:cNvPr id="169" name="Google Shape;169;p22"/>
          <p:cNvPicPr preferRelativeResize="0"/>
          <p:nvPr/>
        </p:nvPicPr>
        <p:blipFill>
          <a:blip r:embed="rId3">
            <a:alphaModFix/>
          </a:blip>
          <a:stretch>
            <a:fillRect/>
          </a:stretch>
        </p:blipFill>
        <p:spPr>
          <a:xfrm>
            <a:off x="4359425" y="2144975"/>
            <a:ext cx="4271990" cy="2446799"/>
          </a:xfrm>
          <a:prstGeom prst="rect">
            <a:avLst/>
          </a:prstGeom>
          <a:noFill/>
          <a:ln>
            <a:noFill/>
          </a:ln>
        </p:spPr>
      </p:pic>
      <p:graphicFrame>
        <p:nvGraphicFramePr>
          <p:cNvPr id="170" name="Google Shape;170;p22"/>
          <p:cNvGraphicFramePr/>
          <p:nvPr/>
        </p:nvGraphicFramePr>
        <p:xfrm>
          <a:off x="580125" y="661250"/>
          <a:ext cx="3000000" cy="3000000"/>
        </p:xfrm>
        <a:graphic>
          <a:graphicData uri="http://schemas.openxmlformats.org/drawingml/2006/table">
            <a:tbl>
              <a:tblPr>
                <a:noFill/>
                <a:tableStyleId>{9BF81BB6-3545-4B1E-AE15-DF88F95DB3F7}</a:tableStyleId>
              </a:tblPr>
              <a:tblGrid>
                <a:gridCol w="1420375"/>
                <a:gridCol w="1118800"/>
              </a:tblGrid>
              <a:tr h="257175">
                <a:tc>
                  <a:txBody>
                    <a:bodyPr/>
                    <a:lstStyle/>
                    <a:p>
                      <a:pPr indent="0" lvl="0" marL="0" rtl="0" algn="ctr">
                        <a:lnSpc>
                          <a:spcPct val="115000"/>
                        </a:lnSpc>
                        <a:spcBef>
                          <a:spcPts val="0"/>
                        </a:spcBef>
                        <a:spcAft>
                          <a:spcPts val="0"/>
                        </a:spcAft>
                        <a:buNone/>
                      </a:pPr>
                      <a:r>
                        <a:rPr lang="en" sz="1000">
                          <a:latin typeface="Avenir"/>
                          <a:ea typeface="Avenir"/>
                          <a:cs typeface="Avenir"/>
                          <a:sym typeface="Avenir"/>
                        </a:rPr>
                        <a:t>Purpose</a:t>
                      </a:r>
                      <a:endParaRPr sz="1000">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000">
                          <a:latin typeface="Avenir"/>
                          <a:ea typeface="Avenir"/>
                          <a:cs typeface="Avenir"/>
                          <a:sym typeface="Avenir"/>
                        </a:rPr>
                        <a:t>Charged off %</a:t>
                      </a:r>
                      <a:endParaRPr sz="1000">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r>
              <a:tr h="257175">
                <a:tc>
                  <a:txBody>
                    <a:bodyPr/>
                    <a:lstStyle/>
                    <a:p>
                      <a:pPr indent="0" lvl="0" marL="0" rtl="0" algn="ctr">
                        <a:spcBef>
                          <a:spcPts val="0"/>
                        </a:spcBef>
                        <a:spcAft>
                          <a:spcPts val="0"/>
                        </a:spcAft>
                        <a:buNone/>
                      </a:pPr>
                      <a:r>
                        <a:rPr lang="en" sz="1000">
                          <a:solidFill>
                            <a:srgbClr val="1E1E1E"/>
                          </a:solidFill>
                          <a:latin typeface="Avenir"/>
                          <a:ea typeface="Avenir"/>
                          <a:cs typeface="Avenir"/>
                          <a:sym typeface="Avenir"/>
                        </a:rPr>
                        <a:t>M</a:t>
                      </a:r>
                      <a:r>
                        <a:rPr lang="en" sz="1000">
                          <a:solidFill>
                            <a:srgbClr val="1E1E1E"/>
                          </a:solidFill>
                          <a:latin typeface="Avenir"/>
                          <a:ea typeface="Avenir"/>
                          <a:cs typeface="Avenir"/>
                          <a:sym typeface="Avenir"/>
                        </a:rPr>
                        <a:t>ajor purchase</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1E1E1E"/>
                          </a:solidFill>
                          <a:latin typeface="Avenir"/>
                          <a:ea typeface="Avenir"/>
                          <a:cs typeface="Avenir"/>
                          <a:sym typeface="Avenir"/>
                        </a:rPr>
                        <a:t>10.33%</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r>
              <a:tr h="257175">
                <a:tc>
                  <a:txBody>
                    <a:bodyPr/>
                    <a:lstStyle/>
                    <a:p>
                      <a:pPr indent="0" lvl="0" marL="0" rtl="0" algn="ctr">
                        <a:spcBef>
                          <a:spcPts val="0"/>
                        </a:spcBef>
                        <a:spcAft>
                          <a:spcPts val="0"/>
                        </a:spcAft>
                        <a:buNone/>
                      </a:pPr>
                      <a:r>
                        <a:rPr lang="en" sz="1000">
                          <a:solidFill>
                            <a:srgbClr val="1E1E1E"/>
                          </a:solidFill>
                          <a:latin typeface="Avenir"/>
                          <a:ea typeface="Avenir"/>
                          <a:cs typeface="Avenir"/>
                          <a:sym typeface="Avenir"/>
                        </a:rPr>
                        <a:t>W</a:t>
                      </a:r>
                      <a:r>
                        <a:rPr lang="en" sz="1000">
                          <a:solidFill>
                            <a:srgbClr val="1E1E1E"/>
                          </a:solidFill>
                          <a:latin typeface="Avenir"/>
                          <a:ea typeface="Avenir"/>
                          <a:cs typeface="Avenir"/>
                          <a:sym typeface="Avenir"/>
                        </a:rPr>
                        <a:t>edding</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1E1E1E"/>
                          </a:solidFill>
                          <a:latin typeface="Avenir"/>
                          <a:ea typeface="Avenir"/>
                          <a:cs typeface="Avenir"/>
                          <a:sym typeface="Avenir"/>
                        </a:rPr>
                        <a:t>10.37%</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r>
              <a:tr h="257175">
                <a:tc>
                  <a:txBody>
                    <a:bodyPr/>
                    <a:lstStyle/>
                    <a:p>
                      <a:pPr indent="0" lvl="0" marL="0" rtl="0" algn="ctr">
                        <a:spcBef>
                          <a:spcPts val="0"/>
                        </a:spcBef>
                        <a:spcAft>
                          <a:spcPts val="0"/>
                        </a:spcAft>
                        <a:buNone/>
                      </a:pPr>
                      <a:r>
                        <a:rPr lang="en" sz="1000">
                          <a:solidFill>
                            <a:srgbClr val="1E1E1E"/>
                          </a:solidFill>
                          <a:latin typeface="Avenir"/>
                          <a:ea typeface="Avenir"/>
                          <a:cs typeface="Avenir"/>
                          <a:sym typeface="Avenir"/>
                        </a:rPr>
                        <a:t>C</a:t>
                      </a:r>
                      <a:r>
                        <a:rPr lang="en" sz="1000">
                          <a:solidFill>
                            <a:srgbClr val="1E1E1E"/>
                          </a:solidFill>
                          <a:latin typeface="Avenir"/>
                          <a:ea typeface="Avenir"/>
                          <a:cs typeface="Avenir"/>
                          <a:sym typeface="Avenir"/>
                        </a:rPr>
                        <a:t>ar</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1E1E1E"/>
                          </a:solidFill>
                          <a:latin typeface="Avenir"/>
                          <a:ea typeface="Avenir"/>
                          <a:cs typeface="Avenir"/>
                          <a:sym typeface="Avenir"/>
                        </a:rPr>
                        <a:t>10.67%</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r>
              <a:tr h="257175">
                <a:tc>
                  <a:txBody>
                    <a:bodyPr/>
                    <a:lstStyle/>
                    <a:p>
                      <a:pPr indent="0" lvl="0" marL="0" rtl="0" algn="ctr">
                        <a:spcBef>
                          <a:spcPts val="0"/>
                        </a:spcBef>
                        <a:spcAft>
                          <a:spcPts val="0"/>
                        </a:spcAft>
                        <a:buNone/>
                      </a:pPr>
                      <a:r>
                        <a:rPr lang="en" sz="1000">
                          <a:solidFill>
                            <a:srgbClr val="1E1E1E"/>
                          </a:solidFill>
                          <a:latin typeface="Avenir"/>
                          <a:ea typeface="Avenir"/>
                          <a:cs typeface="Avenir"/>
                          <a:sym typeface="Avenir"/>
                        </a:rPr>
                        <a:t>C</a:t>
                      </a:r>
                      <a:r>
                        <a:rPr lang="en" sz="1000">
                          <a:solidFill>
                            <a:srgbClr val="1E1E1E"/>
                          </a:solidFill>
                          <a:latin typeface="Avenir"/>
                          <a:ea typeface="Avenir"/>
                          <a:cs typeface="Avenir"/>
                          <a:sym typeface="Avenir"/>
                        </a:rPr>
                        <a:t>redit card</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1E1E1E"/>
                          </a:solidFill>
                          <a:latin typeface="Avenir"/>
                          <a:ea typeface="Avenir"/>
                          <a:cs typeface="Avenir"/>
                          <a:sym typeface="Avenir"/>
                        </a:rPr>
                        <a:t>10.78%</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r>
              <a:tr h="257175">
                <a:tc>
                  <a:txBody>
                    <a:bodyPr/>
                    <a:lstStyle/>
                    <a:p>
                      <a:pPr indent="0" lvl="0" marL="0" rtl="0" algn="ctr">
                        <a:spcBef>
                          <a:spcPts val="0"/>
                        </a:spcBef>
                        <a:spcAft>
                          <a:spcPts val="0"/>
                        </a:spcAft>
                        <a:buNone/>
                      </a:pPr>
                      <a:r>
                        <a:rPr lang="en" sz="1000">
                          <a:solidFill>
                            <a:srgbClr val="1E1E1E"/>
                          </a:solidFill>
                          <a:latin typeface="Avenir"/>
                          <a:ea typeface="Avenir"/>
                          <a:cs typeface="Avenir"/>
                          <a:sym typeface="Avenir"/>
                        </a:rPr>
                        <a:t>H</a:t>
                      </a:r>
                      <a:r>
                        <a:rPr lang="en" sz="1000">
                          <a:solidFill>
                            <a:srgbClr val="1E1E1E"/>
                          </a:solidFill>
                          <a:latin typeface="Avenir"/>
                          <a:ea typeface="Avenir"/>
                          <a:cs typeface="Avenir"/>
                          <a:sym typeface="Avenir"/>
                        </a:rPr>
                        <a:t>ome improvement</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1E1E1E"/>
                          </a:solidFill>
                          <a:latin typeface="Avenir"/>
                          <a:ea typeface="Avenir"/>
                          <a:cs typeface="Avenir"/>
                          <a:sym typeface="Avenir"/>
                        </a:rPr>
                        <a:t>12.07%</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r>
              <a:tr h="257175">
                <a:tc>
                  <a:txBody>
                    <a:bodyPr/>
                    <a:lstStyle/>
                    <a:p>
                      <a:pPr indent="0" lvl="0" marL="0" rtl="0" algn="ctr">
                        <a:spcBef>
                          <a:spcPts val="0"/>
                        </a:spcBef>
                        <a:spcAft>
                          <a:spcPts val="0"/>
                        </a:spcAft>
                        <a:buNone/>
                      </a:pPr>
                      <a:r>
                        <a:rPr lang="en" sz="1000">
                          <a:solidFill>
                            <a:srgbClr val="1E1E1E"/>
                          </a:solidFill>
                          <a:latin typeface="Avenir"/>
                          <a:ea typeface="Avenir"/>
                          <a:cs typeface="Avenir"/>
                          <a:sym typeface="Avenir"/>
                        </a:rPr>
                        <a:t>V</a:t>
                      </a:r>
                      <a:r>
                        <a:rPr lang="en" sz="1000">
                          <a:solidFill>
                            <a:srgbClr val="1E1E1E"/>
                          </a:solidFill>
                          <a:latin typeface="Avenir"/>
                          <a:ea typeface="Avenir"/>
                          <a:cs typeface="Avenir"/>
                          <a:sym typeface="Avenir"/>
                        </a:rPr>
                        <a:t>acation</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solidFill>
                            <a:srgbClr val="1E1E1E"/>
                          </a:solidFill>
                          <a:latin typeface="Avenir"/>
                          <a:ea typeface="Avenir"/>
                          <a:cs typeface="Avenir"/>
                          <a:sym typeface="Avenir"/>
                        </a:rPr>
                        <a:t>14.13%</a:t>
                      </a:r>
                      <a:endParaRPr sz="1000">
                        <a:solidFill>
                          <a:srgbClr val="1E1E1E"/>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r>
              <a:tr h="257175">
                <a:tc>
                  <a:txBody>
                    <a:bodyPr/>
                    <a:lstStyle/>
                    <a:p>
                      <a:pPr indent="0" lvl="0" marL="0" rtl="0" algn="ctr">
                        <a:spcBef>
                          <a:spcPts val="0"/>
                        </a:spcBef>
                        <a:spcAft>
                          <a:spcPts val="0"/>
                        </a:spcAft>
                        <a:buNone/>
                      </a:pPr>
                      <a:r>
                        <a:rPr lang="en" sz="1000">
                          <a:solidFill>
                            <a:schemeClr val="lt1"/>
                          </a:solidFill>
                          <a:latin typeface="Avenir"/>
                          <a:ea typeface="Avenir"/>
                          <a:cs typeface="Avenir"/>
                          <a:sym typeface="Avenir"/>
                        </a:rPr>
                        <a:t>D</a:t>
                      </a:r>
                      <a:r>
                        <a:rPr lang="en" sz="1000">
                          <a:solidFill>
                            <a:schemeClr val="lt1"/>
                          </a:solidFill>
                          <a:latin typeface="Avenir"/>
                          <a:ea typeface="Avenir"/>
                          <a:cs typeface="Avenir"/>
                          <a:sym typeface="Avenir"/>
                        </a:rPr>
                        <a:t>ebt consolidation</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000">
                          <a:solidFill>
                            <a:schemeClr val="lt1"/>
                          </a:solidFill>
                          <a:latin typeface="Avenir"/>
                          <a:ea typeface="Avenir"/>
                          <a:cs typeface="Avenir"/>
                          <a:sym typeface="Avenir"/>
                        </a:rPr>
                        <a:t>15.33%</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r>
              <a:tr h="257175">
                <a:tc>
                  <a:txBody>
                    <a:bodyPr/>
                    <a:lstStyle/>
                    <a:p>
                      <a:pPr indent="0" lvl="0" marL="0" rtl="0" algn="ctr">
                        <a:spcBef>
                          <a:spcPts val="0"/>
                        </a:spcBef>
                        <a:spcAft>
                          <a:spcPts val="0"/>
                        </a:spcAft>
                        <a:buNone/>
                      </a:pPr>
                      <a:r>
                        <a:rPr lang="en" sz="1000">
                          <a:solidFill>
                            <a:schemeClr val="lt1"/>
                          </a:solidFill>
                          <a:latin typeface="Avenir"/>
                          <a:ea typeface="Avenir"/>
                          <a:cs typeface="Avenir"/>
                          <a:sym typeface="Avenir"/>
                        </a:rPr>
                        <a:t>medical</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000">
                          <a:solidFill>
                            <a:schemeClr val="lt1"/>
                          </a:solidFill>
                          <a:latin typeface="Avenir"/>
                          <a:ea typeface="Avenir"/>
                          <a:cs typeface="Avenir"/>
                          <a:sym typeface="Avenir"/>
                        </a:rPr>
                        <a:t>15.57%</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r>
              <a:tr h="257175">
                <a:tc>
                  <a:txBody>
                    <a:bodyPr/>
                    <a:lstStyle/>
                    <a:p>
                      <a:pPr indent="0" lvl="0" marL="0" rtl="0" algn="ctr">
                        <a:spcBef>
                          <a:spcPts val="0"/>
                        </a:spcBef>
                        <a:spcAft>
                          <a:spcPts val="0"/>
                        </a:spcAft>
                        <a:buNone/>
                      </a:pPr>
                      <a:r>
                        <a:rPr lang="en" sz="1000">
                          <a:solidFill>
                            <a:schemeClr val="lt1"/>
                          </a:solidFill>
                          <a:latin typeface="Avenir"/>
                          <a:ea typeface="Avenir"/>
                          <a:cs typeface="Avenir"/>
                          <a:sym typeface="Avenir"/>
                        </a:rPr>
                        <a:t>moving</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000">
                          <a:solidFill>
                            <a:schemeClr val="lt1"/>
                          </a:solidFill>
                          <a:latin typeface="Avenir"/>
                          <a:ea typeface="Avenir"/>
                          <a:cs typeface="Avenir"/>
                          <a:sym typeface="Avenir"/>
                        </a:rPr>
                        <a:t>15.97%</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r>
              <a:tr h="257175">
                <a:tc>
                  <a:txBody>
                    <a:bodyPr/>
                    <a:lstStyle/>
                    <a:p>
                      <a:pPr indent="0" lvl="0" marL="0" rtl="0" algn="ctr">
                        <a:spcBef>
                          <a:spcPts val="0"/>
                        </a:spcBef>
                        <a:spcAft>
                          <a:spcPts val="0"/>
                        </a:spcAft>
                        <a:buNone/>
                      </a:pPr>
                      <a:r>
                        <a:rPr lang="en" sz="1000">
                          <a:solidFill>
                            <a:schemeClr val="lt1"/>
                          </a:solidFill>
                          <a:latin typeface="Avenir"/>
                          <a:ea typeface="Avenir"/>
                          <a:cs typeface="Avenir"/>
                          <a:sym typeface="Avenir"/>
                        </a:rPr>
                        <a:t>house</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000">
                          <a:solidFill>
                            <a:schemeClr val="lt1"/>
                          </a:solidFill>
                          <a:latin typeface="Avenir"/>
                          <a:ea typeface="Avenir"/>
                          <a:cs typeface="Avenir"/>
                          <a:sym typeface="Avenir"/>
                        </a:rPr>
                        <a:t>16.08%</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r>
              <a:tr h="257175">
                <a:tc>
                  <a:txBody>
                    <a:bodyPr/>
                    <a:lstStyle/>
                    <a:p>
                      <a:pPr indent="0" lvl="0" marL="0" rtl="0" algn="ctr">
                        <a:spcBef>
                          <a:spcPts val="0"/>
                        </a:spcBef>
                        <a:spcAft>
                          <a:spcPts val="0"/>
                        </a:spcAft>
                        <a:buNone/>
                      </a:pPr>
                      <a:r>
                        <a:rPr lang="en" sz="1000">
                          <a:solidFill>
                            <a:schemeClr val="lt1"/>
                          </a:solidFill>
                          <a:latin typeface="Avenir"/>
                          <a:ea typeface="Avenir"/>
                          <a:cs typeface="Avenir"/>
                          <a:sym typeface="Avenir"/>
                        </a:rPr>
                        <a:t>other</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000">
                          <a:solidFill>
                            <a:schemeClr val="lt1"/>
                          </a:solidFill>
                          <a:latin typeface="Avenir"/>
                          <a:ea typeface="Avenir"/>
                          <a:cs typeface="Avenir"/>
                          <a:sym typeface="Avenir"/>
                        </a:rPr>
                        <a:t>16.38%</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r>
              <a:tr h="257175">
                <a:tc>
                  <a:txBody>
                    <a:bodyPr/>
                    <a:lstStyle/>
                    <a:p>
                      <a:pPr indent="0" lvl="0" marL="0" rtl="0" algn="ctr">
                        <a:spcBef>
                          <a:spcPts val="0"/>
                        </a:spcBef>
                        <a:spcAft>
                          <a:spcPts val="0"/>
                        </a:spcAft>
                        <a:buNone/>
                      </a:pPr>
                      <a:r>
                        <a:rPr lang="en" sz="1000">
                          <a:solidFill>
                            <a:schemeClr val="lt1"/>
                          </a:solidFill>
                          <a:latin typeface="Avenir"/>
                          <a:ea typeface="Avenir"/>
                          <a:cs typeface="Avenir"/>
                          <a:sym typeface="Avenir"/>
                        </a:rPr>
                        <a:t>E</a:t>
                      </a:r>
                      <a:r>
                        <a:rPr lang="en" sz="1000">
                          <a:solidFill>
                            <a:schemeClr val="lt1"/>
                          </a:solidFill>
                          <a:latin typeface="Avenir"/>
                          <a:ea typeface="Avenir"/>
                          <a:cs typeface="Avenir"/>
                          <a:sym typeface="Avenir"/>
                        </a:rPr>
                        <a:t>ducational</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000">
                          <a:solidFill>
                            <a:schemeClr val="lt1"/>
                          </a:solidFill>
                          <a:latin typeface="Avenir"/>
                          <a:ea typeface="Avenir"/>
                          <a:cs typeface="Avenir"/>
                          <a:sym typeface="Avenir"/>
                        </a:rPr>
                        <a:t>17.23%</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r>
              <a:tr h="257175">
                <a:tc>
                  <a:txBody>
                    <a:bodyPr/>
                    <a:lstStyle/>
                    <a:p>
                      <a:pPr indent="0" lvl="0" marL="0" rtl="0" algn="ctr">
                        <a:spcBef>
                          <a:spcPts val="0"/>
                        </a:spcBef>
                        <a:spcAft>
                          <a:spcPts val="0"/>
                        </a:spcAft>
                        <a:buNone/>
                      </a:pPr>
                      <a:r>
                        <a:rPr lang="en" sz="1000">
                          <a:solidFill>
                            <a:schemeClr val="lt1"/>
                          </a:solidFill>
                          <a:latin typeface="Avenir"/>
                          <a:ea typeface="Avenir"/>
                          <a:cs typeface="Avenir"/>
                          <a:sym typeface="Avenir"/>
                        </a:rPr>
                        <a:t>R</a:t>
                      </a:r>
                      <a:r>
                        <a:rPr lang="en" sz="1000">
                          <a:solidFill>
                            <a:schemeClr val="lt1"/>
                          </a:solidFill>
                          <a:latin typeface="Avenir"/>
                          <a:ea typeface="Avenir"/>
                          <a:cs typeface="Avenir"/>
                          <a:sym typeface="Avenir"/>
                        </a:rPr>
                        <a:t>enewable Energy</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000">
                          <a:solidFill>
                            <a:schemeClr val="lt1"/>
                          </a:solidFill>
                          <a:latin typeface="Avenir"/>
                          <a:ea typeface="Avenir"/>
                          <a:cs typeface="Avenir"/>
                          <a:sym typeface="Avenir"/>
                        </a:rPr>
                        <a:t>18.63%</a:t>
                      </a:r>
                      <a:endParaRPr sz="10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r>
              <a:tr h="257175">
                <a:tc>
                  <a:txBody>
                    <a:bodyPr/>
                    <a:lstStyle/>
                    <a:p>
                      <a:pPr indent="0" lvl="0" marL="0" rtl="0" algn="ctr">
                        <a:spcBef>
                          <a:spcPts val="0"/>
                        </a:spcBef>
                        <a:spcAft>
                          <a:spcPts val="0"/>
                        </a:spcAft>
                        <a:buNone/>
                      </a:pPr>
                      <a:r>
                        <a:rPr lang="en" sz="1000">
                          <a:solidFill>
                            <a:schemeClr val="dk1"/>
                          </a:solidFill>
                          <a:latin typeface="Avenir"/>
                          <a:ea typeface="Avenir"/>
                          <a:cs typeface="Avenir"/>
                          <a:sym typeface="Avenir"/>
                        </a:rPr>
                        <a:t>small_business</a:t>
                      </a:r>
                      <a:endParaRPr sz="1000">
                        <a:solidFill>
                          <a:schemeClr val="dk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lang="en" sz="1000">
                          <a:solidFill>
                            <a:schemeClr val="dk1"/>
                          </a:solidFill>
                          <a:latin typeface="Avenir"/>
                          <a:ea typeface="Avenir"/>
                          <a:cs typeface="Avenir"/>
                          <a:sym typeface="Avenir"/>
                        </a:rPr>
                        <a:t>27.08%</a:t>
                      </a:r>
                      <a:endParaRPr sz="1000">
                        <a:solidFill>
                          <a:schemeClr val="dk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000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idx="4294967295" type="title"/>
          </p:nvPr>
        </p:nvSpPr>
        <p:spPr>
          <a:xfrm>
            <a:off x="228050" y="47750"/>
            <a:ext cx="605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5: Revolving Line Utilization</a:t>
            </a:r>
            <a:endParaRPr/>
          </a:p>
        </p:txBody>
      </p:sp>
      <p:sp>
        <p:nvSpPr>
          <p:cNvPr id="176" name="Google Shape;176;p23"/>
          <p:cNvSpPr txBox="1"/>
          <p:nvPr>
            <p:ph idx="4294967295" type="body"/>
          </p:nvPr>
        </p:nvSpPr>
        <p:spPr>
          <a:xfrm>
            <a:off x="290800" y="797025"/>
            <a:ext cx="3999900" cy="81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Higher the Revolving Line utilization, higher the chances of charged off</a:t>
            </a:r>
            <a:endParaRPr sz="1600"/>
          </a:p>
        </p:txBody>
      </p:sp>
      <p:sp>
        <p:nvSpPr>
          <p:cNvPr id="177" name="Google Shape;177;p23"/>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
        <p:nvSpPr>
          <p:cNvPr id="178" name="Google Shape;178;p23"/>
          <p:cNvSpPr txBox="1"/>
          <p:nvPr/>
        </p:nvSpPr>
        <p:spPr>
          <a:xfrm>
            <a:off x="4850838" y="1178925"/>
            <a:ext cx="3947100" cy="714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chemeClr val="accent3"/>
                </a:solidFill>
                <a:latin typeface="Average"/>
                <a:ea typeface="Average"/>
                <a:cs typeface="Average"/>
                <a:sym typeface="Average"/>
              </a:rPr>
              <a:t>Borrowers with Revolving Line Utilization greater than 58% should be avoided.</a:t>
            </a:r>
            <a:endParaRPr sz="1600">
              <a:solidFill>
                <a:schemeClr val="accent3"/>
              </a:solidFill>
              <a:latin typeface="Average"/>
              <a:ea typeface="Average"/>
              <a:cs typeface="Average"/>
              <a:sym typeface="Average"/>
            </a:endParaRPr>
          </a:p>
        </p:txBody>
      </p:sp>
      <p:sp>
        <p:nvSpPr>
          <p:cNvPr id="179" name="Google Shape;179;p23"/>
          <p:cNvSpPr/>
          <p:nvPr/>
        </p:nvSpPr>
        <p:spPr>
          <a:xfrm>
            <a:off x="499613" y="4192150"/>
            <a:ext cx="173400" cy="146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latin typeface="Avenir"/>
              <a:ea typeface="Avenir"/>
              <a:cs typeface="Avenir"/>
              <a:sym typeface="Avenir"/>
            </a:endParaRPr>
          </a:p>
        </p:txBody>
      </p:sp>
      <p:sp>
        <p:nvSpPr>
          <p:cNvPr id="180" name="Google Shape;180;p23"/>
          <p:cNvSpPr/>
          <p:nvPr/>
        </p:nvSpPr>
        <p:spPr>
          <a:xfrm>
            <a:off x="1393450" y="4192150"/>
            <a:ext cx="173400" cy="146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rgbClr val="1E1E1E"/>
              </a:solidFill>
              <a:latin typeface="Avenir"/>
              <a:ea typeface="Avenir"/>
              <a:cs typeface="Avenir"/>
              <a:sym typeface="Avenir"/>
            </a:endParaRPr>
          </a:p>
        </p:txBody>
      </p:sp>
      <p:sp>
        <p:nvSpPr>
          <p:cNvPr id="181" name="Google Shape;181;p23"/>
          <p:cNvSpPr/>
          <p:nvPr/>
        </p:nvSpPr>
        <p:spPr>
          <a:xfrm>
            <a:off x="2397975" y="4192150"/>
            <a:ext cx="173400" cy="14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chemeClr val="dk1"/>
              </a:solidFill>
              <a:latin typeface="Avenir"/>
              <a:ea typeface="Avenir"/>
              <a:cs typeface="Avenir"/>
              <a:sym typeface="Avenir"/>
            </a:endParaRPr>
          </a:p>
        </p:txBody>
      </p:sp>
      <p:sp>
        <p:nvSpPr>
          <p:cNvPr id="182" name="Google Shape;182;p23"/>
          <p:cNvSpPr txBox="1"/>
          <p:nvPr/>
        </p:nvSpPr>
        <p:spPr>
          <a:xfrm>
            <a:off x="610288" y="40960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High Risk</a:t>
            </a:r>
            <a:endParaRPr sz="1000">
              <a:solidFill>
                <a:schemeClr val="dk1"/>
              </a:solidFill>
              <a:latin typeface="Avenir"/>
              <a:ea typeface="Avenir"/>
              <a:cs typeface="Avenir"/>
              <a:sym typeface="Avenir"/>
            </a:endParaRPr>
          </a:p>
        </p:txBody>
      </p:sp>
      <p:sp>
        <p:nvSpPr>
          <p:cNvPr id="183" name="Google Shape;183;p23"/>
          <p:cNvSpPr txBox="1"/>
          <p:nvPr/>
        </p:nvSpPr>
        <p:spPr>
          <a:xfrm>
            <a:off x="1504125" y="40960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Medium Risk</a:t>
            </a:r>
            <a:endParaRPr sz="1000">
              <a:solidFill>
                <a:schemeClr val="dk1"/>
              </a:solidFill>
              <a:latin typeface="Avenir"/>
              <a:ea typeface="Avenir"/>
              <a:cs typeface="Avenir"/>
              <a:sym typeface="Avenir"/>
            </a:endParaRPr>
          </a:p>
        </p:txBody>
      </p:sp>
      <p:sp>
        <p:nvSpPr>
          <p:cNvPr id="184" name="Google Shape;184;p23"/>
          <p:cNvSpPr txBox="1"/>
          <p:nvPr/>
        </p:nvSpPr>
        <p:spPr>
          <a:xfrm>
            <a:off x="2508650" y="40960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Low Risk</a:t>
            </a:r>
            <a:endParaRPr sz="1000">
              <a:solidFill>
                <a:schemeClr val="dk1"/>
              </a:solidFill>
              <a:latin typeface="Avenir"/>
              <a:ea typeface="Avenir"/>
              <a:cs typeface="Avenir"/>
              <a:sym typeface="Avenir"/>
            </a:endParaRPr>
          </a:p>
        </p:txBody>
      </p:sp>
      <p:pic>
        <p:nvPicPr>
          <p:cNvPr id="185" name="Google Shape;185;p23"/>
          <p:cNvPicPr preferRelativeResize="0"/>
          <p:nvPr/>
        </p:nvPicPr>
        <p:blipFill>
          <a:blip r:embed="rId3">
            <a:alphaModFix/>
          </a:blip>
          <a:stretch>
            <a:fillRect/>
          </a:stretch>
        </p:blipFill>
        <p:spPr>
          <a:xfrm>
            <a:off x="4850850" y="2096975"/>
            <a:ext cx="4065075" cy="2452595"/>
          </a:xfrm>
          <a:prstGeom prst="rect">
            <a:avLst/>
          </a:prstGeom>
          <a:noFill/>
          <a:ln>
            <a:noFill/>
          </a:ln>
        </p:spPr>
      </p:pic>
      <p:graphicFrame>
        <p:nvGraphicFramePr>
          <p:cNvPr id="186" name="Google Shape;186;p23"/>
          <p:cNvGraphicFramePr/>
          <p:nvPr/>
        </p:nvGraphicFramePr>
        <p:xfrm>
          <a:off x="351125" y="1724675"/>
          <a:ext cx="3000000" cy="3000000"/>
        </p:xfrm>
        <a:graphic>
          <a:graphicData uri="http://schemas.openxmlformats.org/drawingml/2006/table">
            <a:tbl>
              <a:tblPr>
                <a:noFill/>
                <a:tableStyleId>{9BF81BB6-3545-4B1E-AE15-DF88F95DB3F7}</a:tableStyleId>
              </a:tblPr>
              <a:tblGrid>
                <a:gridCol w="1857375"/>
                <a:gridCol w="1057275"/>
              </a:tblGrid>
              <a:tr h="200025">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Revolving Line Utilization</a:t>
                      </a:r>
                      <a:endParaRPr sz="1200">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Charged off %</a:t>
                      </a:r>
                      <a:endParaRPr sz="1200">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r>
              <a:tr h="200025">
                <a:tc>
                  <a:txBody>
                    <a:bodyPr/>
                    <a:lstStyle/>
                    <a:p>
                      <a:pPr indent="0" lvl="0" marL="0" rtl="0" algn="l">
                        <a:spcBef>
                          <a:spcPts val="0"/>
                        </a:spcBef>
                        <a:spcAft>
                          <a:spcPts val="0"/>
                        </a:spcAft>
                        <a:buNone/>
                      </a:pPr>
                      <a:r>
                        <a:rPr lang="en" sz="1200">
                          <a:solidFill>
                            <a:schemeClr val="dk1"/>
                          </a:solidFill>
                          <a:latin typeface="Avenir"/>
                          <a:ea typeface="Avenir"/>
                          <a:cs typeface="Avenir"/>
                          <a:sym typeface="Avenir"/>
                        </a:rPr>
                        <a:t>Lowest (0.0% - 19.9%)</a:t>
                      </a:r>
                      <a:endParaRPr sz="1200">
                        <a:solidFill>
                          <a:schemeClr val="dk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lang="en" sz="1200">
                          <a:solidFill>
                            <a:schemeClr val="dk1"/>
                          </a:solidFill>
                          <a:latin typeface="Avenir"/>
                          <a:ea typeface="Avenir"/>
                          <a:cs typeface="Avenir"/>
                          <a:sym typeface="Avenir"/>
                        </a:rPr>
                        <a:t>9.94%</a:t>
                      </a:r>
                      <a:endParaRPr sz="1200">
                        <a:solidFill>
                          <a:schemeClr val="dk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B6D7A8"/>
                    </a:solidFill>
                  </a:tcPr>
                </a:tc>
              </a:tr>
              <a:tr h="200025">
                <a:tc>
                  <a:txBody>
                    <a:bodyPr/>
                    <a:lstStyle/>
                    <a:p>
                      <a:pPr indent="0" lvl="0" marL="0" rtl="0" algn="l">
                        <a:spcBef>
                          <a:spcPts val="0"/>
                        </a:spcBef>
                        <a:spcAft>
                          <a:spcPts val="0"/>
                        </a:spcAft>
                        <a:buNone/>
                      </a:pPr>
                      <a:r>
                        <a:rPr lang="en" sz="1200">
                          <a:solidFill>
                            <a:schemeClr val="lt1"/>
                          </a:solidFill>
                          <a:latin typeface="Avenir"/>
                          <a:ea typeface="Avenir"/>
                          <a:cs typeface="Avenir"/>
                          <a:sym typeface="Avenir"/>
                        </a:rPr>
                        <a:t>Lower (19.9% - 39.9%)</a:t>
                      </a:r>
                      <a:endParaRPr sz="12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200">
                          <a:solidFill>
                            <a:schemeClr val="lt1"/>
                          </a:solidFill>
                          <a:latin typeface="Avenir"/>
                          <a:ea typeface="Avenir"/>
                          <a:cs typeface="Avenir"/>
                          <a:sym typeface="Avenir"/>
                        </a:rPr>
                        <a:t>11.84%</a:t>
                      </a:r>
                      <a:endParaRPr sz="12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r>
              <a:tr h="200025">
                <a:tc>
                  <a:txBody>
                    <a:bodyPr/>
                    <a:lstStyle/>
                    <a:p>
                      <a:pPr indent="0" lvl="0" marL="0" rtl="0" algn="l">
                        <a:spcBef>
                          <a:spcPts val="0"/>
                        </a:spcBef>
                        <a:spcAft>
                          <a:spcPts val="0"/>
                        </a:spcAft>
                        <a:buNone/>
                      </a:pPr>
                      <a:r>
                        <a:rPr lang="en" sz="1200">
                          <a:solidFill>
                            <a:schemeClr val="lt1"/>
                          </a:solidFill>
                          <a:latin typeface="Avenir"/>
                          <a:ea typeface="Avenir"/>
                          <a:cs typeface="Avenir"/>
                          <a:sym typeface="Avenir"/>
                        </a:rPr>
                        <a:t>Medium (39.9% - 58.2%)</a:t>
                      </a:r>
                      <a:endParaRPr sz="12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200">
                          <a:solidFill>
                            <a:schemeClr val="lt1"/>
                          </a:solidFill>
                          <a:latin typeface="Avenir"/>
                          <a:ea typeface="Avenir"/>
                          <a:cs typeface="Avenir"/>
                          <a:sym typeface="Avenir"/>
                        </a:rPr>
                        <a:t>14.50%</a:t>
                      </a:r>
                      <a:endParaRPr sz="12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r>
              <a:tr h="200025">
                <a:tc>
                  <a:txBody>
                    <a:bodyPr/>
                    <a:lstStyle/>
                    <a:p>
                      <a:pPr indent="0" lvl="0" marL="0" rtl="0" algn="l">
                        <a:spcBef>
                          <a:spcPts val="0"/>
                        </a:spcBef>
                        <a:spcAft>
                          <a:spcPts val="0"/>
                        </a:spcAft>
                        <a:buNone/>
                      </a:pPr>
                      <a:r>
                        <a:rPr lang="en" sz="1200">
                          <a:solidFill>
                            <a:schemeClr val="lt1"/>
                          </a:solidFill>
                          <a:latin typeface="Avenir"/>
                          <a:ea typeface="Avenir"/>
                          <a:cs typeface="Avenir"/>
                          <a:sym typeface="Avenir"/>
                        </a:rPr>
                        <a:t>Higher (58.2% - 77.3%)</a:t>
                      </a:r>
                      <a:endParaRPr sz="12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200">
                          <a:solidFill>
                            <a:schemeClr val="lt1"/>
                          </a:solidFill>
                          <a:latin typeface="Avenir"/>
                          <a:ea typeface="Avenir"/>
                          <a:cs typeface="Avenir"/>
                          <a:sym typeface="Avenir"/>
                        </a:rPr>
                        <a:t>16.77%</a:t>
                      </a:r>
                      <a:endParaRPr sz="12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r>
              <a:tr h="200025">
                <a:tc>
                  <a:txBody>
                    <a:bodyPr/>
                    <a:lstStyle/>
                    <a:p>
                      <a:pPr indent="0" lvl="0" marL="0" rtl="0" algn="l">
                        <a:spcBef>
                          <a:spcPts val="0"/>
                        </a:spcBef>
                        <a:spcAft>
                          <a:spcPts val="0"/>
                        </a:spcAft>
                        <a:buNone/>
                      </a:pPr>
                      <a:r>
                        <a:rPr lang="en" sz="1200">
                          <a:solidFill>
                            <a:schemeClr val="lt1"/>
                          </a:solidFill>
                          <a:latin typeface="Avenir"/>
                          <a:ea typeface="Avenir"/>
                          <a:cs typeface="Avenir"/>
                          <a:sym typeface="Avenir"/>
                        </a:rPr>
                        <a:t>Highest (77.3% - 99.9%)</a:t>
                      </a:r>
                      <a:endParaRPr sz="12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200">
                          <a:solidFill>
                            <a:schemeClr val="lt1"/>
                          </a:solidFill>
                          <a:latin typeface="Avenir"/>
                          <a:ea typeface="Avenir"/>
                          <a:cs typeface="Avenir"/>
                          <a:sym typeface="Avenir"/>
                        </a:rPr>
                        <a:t>19.81%</a:t>
                      </a:r>
                      <a:endParaRPr sz="1200">
                        <a:solidFill>
                          <a:schemeClr val="lt1"/>
                        </a:solidFill>
                        <a:latin typeface="Avenir"/>
                        <a:ea typeface="Avenir"/>
                        <a:cs typeface="Avenir"/>
                        <a:sym typeface="Avenir"/>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Findings </a:t>
            </a:r>
            <a:r>
              <a:rPr lang="en" sz="3300"/>
              <a:t>&amp; Recommendations</a:t>
            </a:r>
            <a:r>
              <a:rPr lang="en"/>
              <a:t>: </a:t>
            </a:r>
            <a:r>
              <a:rPr lang="en" sz="3300"/>
              <a:t>Bivariate Analysis</a:t>
            </a:r>
            <a:endParaRPr sz="3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idx="4294967295" type="title"/>
          </p:nvPr>
        </p:nvSpPr>
        <p:spPr>
          <a:xfrm>
            <a:off x="151850" y="47750"/>
            <a:ext cx="821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venir"/>
                <a:ea typeface="Avenir"/>
                <a:cs typeface="Avenir"/>
                <a:sym typeface="Avenir"/>
              </a:rPr>
              <a:t>Finding 1: Annual Income with Loan Amount &amp; Interest rates</a:t>
            </a:r>
            <a:endParaRPr sz="2300">
              <a:latin typeface="Avenir"/>
              <a:ea typeface="Avenir"/>
              <a:cs typeface="Avenir"/>
              <a:sym typeface="Avenir"/>
            </a:endParaRPr>
          </a:p>
        </p:txBody>
      </p:sp>
      <p:sp>
        <p:nvSpPr>
          <p:cNvPr id="197" name="Google Shape;197;p25"/>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pic>
        <p:nvPicPr>
          <p:cNvPr id="198" name="Google Shape;198;p25"/>
          <p:cNvPicPr preferRelativeResize="0"/>
          <p:nvPr/>
        </p:nvPicPr>
        <p:blipFill>
          <a:blip r:embed="rId3">
            <a:alphaModFix/>
          </a:blip>
          <a:stretch>
            <a:fillRect/>
          </a:stretch>
        </p:blipFill>
        <p:spPr>
          <a:xfrm>
            <a:off x="449550" y="1441650"/>
            <a:ext cx="4014451" cy="3488175"/>
          </a:xfrm>
          <a:prstGeom prst="rect">
            <a:avLst/>
          </a:prstGeom>
          <a:noFill/>
          <a:ln>
            <a:noFill/>
          </a:ln>
        </p:spPr>
      </p:pic>
      <p:sp>
        <p:nvSpPr>
          <p:cNvPr id="199" name="Google Shape;199;p25"/>
          <p:cNvSpPr txBox="1"/>
          <p:nvPr/>
        </p:nvSpPr>
        <p:spPr>
          <a:xfrm>
            <a:off x="475725" y="773625"/>
            <a:ext cx="3962100" cy="585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Avenir"/>
                <a:ea typeface="Avenir"/>
                <a:cs typeface="Avenir"/>
                <a:sym typeface="Avenir"/>
              </a:rPr>
              <a:t>High Loan Amounts (&gt;16,000) given to low income borrowers (&lt;37,196) are risky, should be avoided.</a:t>
            </a:r>
            <a:endParaRPr sz="1300">
              <a:solidFill>
                <a:schemeClr val="dk1"/>
              </a:solidFill>
              <a:latin typeface="Avenir"/>
              <a:ea typeface="Avenir"/>
              <a:cs typeface="Avenir"/>
              <a:sym typeface="Avenir"/>
            </a:endParaRPr>
          </a:p>
        </p:txBody>
      </p:sp>
      <p:pic>
        <p:nvPicPr>
          <p:cNvPr id="200" name="Google Shape;200;p25"/>
          <p:cNvPicPr preferRelativeResize="0"/>
          <p:nvPr/>
        </p:nvPicPr>
        <p:blipFill>
          <a:blip r:embed="rId4">
            <a:alphaModFix/>
          </a:blip>
          <a:stretch>
            <a:fillRect/>
          </a:stretch>
        </p:blipFill>
        <p:spPr>
          <a:xfrm>
            <a:off x="4616400" y="1441650"/>
            <a:ext cx="3962099" cy="3459178"/>
          </a:xfrm>
          <a:prstGeom prst="rect">
            <a:avLst/>
          </a:prstGeom>
          <a:noFill/>
          <a:ln>
            <a:noFill/>
          </a:ln>
        </p:spPr>
      </p:pic>
      <p:sp>
        <p:nvSpPr>
          <p:cNvPr id="201" name="Google Shape;201;p25"/>
          <p:cNvSpPr txBox="1"/>
          <p:nvPr/>
        </p:nvSpPr>
        <p:spPr>
          <a:xfrm>
            <a:off x="4590525" y="773625"/>
            <a:ext cx="3962100" cy="554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venir"/>
                <a:ea typeface="Avenir"/>
                <a:cs typeface="Avenir"/>
                <a:sym typeface="Avenir"/>
              </a:rPr>
              <a:t>High Interest Rates (&gt;15.21%) charged to low income borrowers (</a:t>
            </a:r>
            <a:r>
              <a:rPr lang="en" sz="1100">
                <a:solidFill>
                  <a:schemeClr val="dk1"/>
                </a:solidFill>
                <a:latin typeface="Avenir"/>
                <a:ea typeface="Avenir"/>
                <a:cs typeface="Avenir"/>
                <a:sym typeface="Avenir"/>
              </a:rPr>
              <a:t>&lt;37,196) </a:t>
            </a:r>
            <a:r>
              <a:rPr lang="en" sz="1200">
                <a:solidFill>
                  <a:schemeClr val="dk1"/>
                </a:solidFill>
                <a:latin typeface="Avenir"/>
                <a:ea typeface="Avenir"/>
                <a:cs typeface="Avenir"/>
                <a:sym typeface="Avenir"/>
              </a:rPr>
              <a:t>are risky, should be avoided.</a:t>
            </a:r>
            <a:endParaRPr sz="1200">
              <a:solidFill>
                <a:schemeClr val="dk1"/>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4294967295" type="title"/>
          </p:nvPr>
        </p:nvSpPr>
        <p:spPr>
          <a:xfrm>
            <a:off x="151850" y="47750"/>
            <a:ext cx="821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venir"/>
                <a:ea typeface="Avenir"/>
                <a:cs typeface="Avenir"/>
                <a:sym typeface="Avenir"/>
              </a:rPr>
              <a:t>Finding 2: Term with Purpose &amp; Interest Rate</a:t>
            </a:r>
            <a:endParaRPr sz="2300">
              <a:latin typeface="Avenir"/>
              <a:ea typeface="Avenir"/>
              <a:cs typeface="Avenir"/>
              <a:sym typeface="Avenir"/>
            </a:endParaRPr>
          </a:p>
        </p:txBody>
      </p:sp>
      <p:sp>
        <p:nvSpPr>
          <p:cNvPr id="207" name="Google Shape;207;p26"/>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
        <p:nvSpPr>
          <p:cNvPr id="208" name="Google Shape;208;p26"/>
          <p:cNvSpPr txBox="1"/>
          <p:nvPr/>
        </p:nvSpPr>
        <p:spPr>
          <a:xfrm>
            <a:off x="151850" y="773625"/>
            <a:ext cx="42861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Long Term(5 years) Educational loans are risky, </a:t>
            </a:r>
            <a:r>
              <a:rPr lang="en">
                <a:solidFill>
                  <a:schemeClr val="dk1"/>
                </a:solidFill>
                <a:latin typeface="Avenir"/>
                <a:ea typeface="Avenir"/>
                <a:cs typeface="Avenir"/>
                <a:sym typeface="Avenir"/>
              </a:rPr>
              <a:t>should</a:t>
            </a:r>
            <a:r>
              <a:rPr lang="en">
                <a:solidFill>
                  <a:schemeClr val="dk1"/>
                </a:solidFill>
                <a:latin typeface="Avenir"/>
                <a:ea typeface="Avenir"/>
                <a:cs typeface="Avenir"/>
                <a:sym typeface="Avenir"/>
              </a:rPr>
              <a:t> be avoided.</a:t>
            </a:r>
            <a:endParaRPr>
              <a:solidFill>
                <a:schemeClr val="dk1"/>
              </a:solidFill>
              <a:latin typeface="Avenir"/>
              <a:ea typeface="Avenir"/>
              <a:cs typeface="Avenir"/>
              <a:sym typeface="Avenir"/>
            </a:endParaRPr>
          </a:p>
        </p:txBody>
      </p:sp>
      <p:sp>
        <p:nvSpPr>
          <p:cNvPr id="209" name="Google Shape;209;p26"/>
          <p:cNvSpPr txBox="1"/>
          <p:nvPr/>
        </p:nvSpPr>
        <p:spPr>
          <a:xfrm>
            <a:off x="4590525" y="773625"/>
            <a:ext cx="42861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Long Term loans (5 Years) with high Interest Rate (&gt;15.21%) is risky, should be avoided. </a:t>
            </a:r>
            <a:endParaRPr>
              <a:solidFill>
                <a:schemeClr val="dk1"/>
              </a:solidFill>
              <a:latin typeface="Avenir"/>
              <a:ea typeface="Avenir"/>
              <a:cs typeface="Avenir"/>
              <a:sym typeface="Avenir"/>
            </a:endParaRPr>
          </a:p>
        </p:txBody>
      </p:sp>
      <p:pic>
        <p:nvPicPr>
          <p:cNvPr id="210" name="Google Shape;210;p26"/>
          <p:cNvPicPr preferRelativeResize="0"/>
          <p:nvPr/>
        </p:nvPicPr>
        <p:blipFill>
          <a:blip r:embed="rId3">
            <a:alphaModFix/>
          </a:blip>
          <a:stretch>
            <a:fillRect/>
          </a:stretch>
        </p:blipFill>
        <p:spPr>
          <a:xfrm>
            <a:off x="151850" y="1542400"/>
            <a:ext cx="4311601" cy="2987678"/>
          </a:xfrm>
          <a:prstGeom prst="rect">
            <a:avLst/>
          </a:prstGeom>
          <a:noFill/>
          <a:ln>
            <a:noFill/>
          </a:ln>
        </p:spPr>
      </p:pic>
      <p:pic>
        <p:nvPicPr>
          <p:cNvPr id="211" name="Google Shape;211;p26"/>
          <p:cNvPicPr preferRelativeResize="0"/>
          <p:nvPr/>
        </p:nvPicPr>
        <p:blipFill>
          <a:blip r:embed="rId4">
            <a:alphaModFix/>
          </a:blip>
          <a:stretch>
            <a:fillRect/>
          </a:stretch>
        </p:blipFill>
        <p:spPr>
          <a:xfrm>
            <a:off x="4615850" y="1541625"/>
            <a:ext cx="4528151" cy="2955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idx="4294967295" type="title"/>
          </p:nvPr>
        </p:nvSpPr>
        <p:spPr>
          <a:xfrm>
            <a:off x="151850" y="47750"/>
            <a:ext cx="821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venir"/>
                <a:ea typeface="Avenir"/>
                <a:cs typeface="Avenir"/>
                <a:sym typeface="Avenir"/>
              </a:rPr>
              <a:t>Finding 3: Grade with Purpose &amp; Annual Income</a:t>
            </a:r>
            <a:endParaRPr sz="2300">
              <a:latin typeface="Avenir"/>
              <a:ea typeface="Avenir"/>
              <a:cs typeface="Avenir"/>
              <a:sym typeface="Avenir"/>
            </a:endParaRPr>
          </a:p>
        </p:txBody>
      </p:sp>
      <p:sp>
        <p:nvSpPr>
          <p:cNvPr id="217" name="Google Shape;217;p27"/>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
        <p:nvSpPr>
          <p:cNvPr id="218" name="Google Shape;218;p27"/>
          <p:cNvSpPr txBox="1"/>
          <p:nvPr/>
        </p:nvSpPr>
        <p:spPr>
          <a:xfrm>
            <a:off x="151850" y="773625"/>
            <a:ext cx="42861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Grade G loans given for Renewable Energy are risky, avoid it.</a:t>
            </a:r>
            <a:endParaRPr>
              <a:solidFill>
                <a:schemeClr val="dk1"/>
              </a:solidFill>
              <a:latin typeface="Avenir"/>
              <a:ea typeface="Avenir"/>
              <a:cs typeface="Avenir"/>
              <a:sym typeface="Avenir"/>
            </a:endParaRPr>
          </a:p>
        </p:txBody>
      </p:sp>
      <p:sp>
        <p:nvSpPr>
          <p:cNvPr id="219" name="Google Shape;219;p27"/>
          <p:cNvSpPr txBox="1"/>
          <p:nvPr/>
        </p:nvSpPr>
        <p:spPr>
          <a:xfrm>
            <a:off x="4590525" y="773625"/>
            <a:ext cx="42861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Grade G loans given to low income people is risky, avoid it.</a:t>
            </a:r>
            <a:endParaRPr>
              <a:solidFill>
                <a:schemeClr val="dk1"/>
              </a:solidFill>
              <a:latin typeface="Avenir"/>
              <a:ea typeface="Avenir"/>
              <a:cs typeface="Avenir"/>
              <a:sym typeface="Avenir"/>
            </a:endParaRPr>
          </a:p>
        </p:txBody>
      </p:sp>
      <p:pic>
        <p:nvPicPr>
          <p:cNvPr id="220" name="Google Shape;220;p27"/>
          <p:cNvPicPr preferRelativeResize="0"/>
          <p:nvPr/>
        </p:nvPicPr>
        <p:blipFill>
          <a:blip r:embed="rId3">
            <a:alphaModFix/>
          </a:blip>
          <a:stretch>
            <a:fillRect/>
          </a:stretch>
        </p:blipFill>
        <p:spPr>
          <a:xfrm>
            <a:off x="152400" y="1554825"/>
            <a:ext cx="4193755" cy="2974651"/>
          </a:xfrm>
          <a:prstGeom prst="rect">
            <a:avLst/>
          </a:prstGeom>
          <a:noFill/>
          <a:ln>
            <a:noFill/>
          </a:ln>
        </p:spPr>
      </p:pic>
      <p:pic>
        <p:nvPicPr>
          <p:cNvPr id="221" name="Google Shape;221;p27"/>
          <p:cNvPicPr preferRelativeResize="0"/>
          <p:nvPr/>
        </p:nvPicPr>
        <p:blipFill>
          <a:blip r:embed="rId4">
            <a:alphaModFix/>
          </a:blip>
          <a:stretch>
            <a:fillRect/>
          </a:stretch>
        </p:blipFill>
        <p:spPr>
          <a:xfrm>
            <a:off x="4548638" y="1544125"/>
            <a:ext cx="4522274" cy="290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idx="4294967295" type="title"/>
          </p:nvPr>
        </p:nvSpPr>
        <p:spPr>
          <a:xfrm>
            <a:off x="151850" y="47750"/>
            <a:ext cx="821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venir"/>
                <a:ea typeface="Avenir"/>
                <a:cs typeface="Avenir"/>
                <a:sym typeface="Avenir"/>
              </a:rPr>
              <a:t>Finding 4: Home Ownership with Purpose &amp; Loan Amounts</a:t>
            </a:r>
            <a:endParaRPr sz="2300">
              <a:latin typeface="Avenir"/>
              <a:ea typeface="Avenir"/>
              <a:cs typeface="Avenir"/>
              <a:sym typeface="Avenir"/>
            </a:endParaRPr>
          </a:p>
        </p:txBody>
      </p:sp>
      <p:sp>
        <p:nvSpPr>
          <p:cNvPr id="227" name="Google Shape;227;p28"/>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
        <p:nvSpPr>
          <p:cNvPr id="228" name="Google Shape;228;p28"/>
          <p:cNvSpPr txBox="1"/>
          <p:nvPr/>
        </p:nvSpPr>
        <p:spPr>
          <a:xfrm>
            <a:off x="151850" y="621225"/>
            <a:ext cx="42861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Folks who have home ownership </a:t>
            </a:r>
            <a:r>
              <a:rPr lang="en">
                <a:solidFill>
                  <a:schemeClr val="dk1"/>
                </a:solidFill>
                <a:latin typeface="Avenir"/>
                <a:ea typeface="Avenir"/>
                <a:cs typeface="Avenir"/>
                <a:sym typeface="Avenir"/>
              </a:rPr>
              <a:t>classified</a:t>
            </a:r>
            <a:r>
              <a:rPr lang="en">
                <a:solidFill>
                  <a:schemeClr val="dk1"/>
                </a:solidFill>
                <a:latin typeface="Avenir"/>
                <a:ea typeface="Avenir"/>
                <a:cs typeface="Avenir"/>
                <a:sym typeface="Avenir"/>
              </a:rPr>
              <a:t> as others default the most on loans taken for moving, avoid giving loans.</a:t>
            </a:r>
            <a:endParaRPr>
              <a:solidFill>
                <a:schemeClr val="dk1"/>
              </a:solidFill>
              <a:latin typeface="Avenir"/>
              <a:ea typeface="Avenir"/>
              <a:cs typeface="Avenir"/>
              <a:sym typeface="Avenir"/>
            </a:endParaRPr>
          </a:p>
        </p:txBody>
      </p:sp>
      <p:sp>
        <p:nvSpPr>
          <p:cNvPr id="229" name="Google Shape;229;p28"/>
          <p:cNvSpPr txBox="1"/>
          <p:nvPr/>
        </p:nvSpPr>
        <p:spPr>
          <a:xfrm>
            <a:off x="4590525" y="697425"/>
            <a:ext cx="42861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Same folks also default the most when they borrow loan amounts &gt; 16,000. Avoid high loan amounts (&gt;11,200)</a:t>
            </a:r>
            <a:endParaRPr>
              <a:solidFill>
                <a:schemeClr val="dk1"/>
              </a:solidFill>
              <a:latin typeface="Avenir"/>
              <a:ea typeface="Avenir"/>
              <a:cs typeface="Avenir"/>
              <a:sym typeface="Avenir"/>
            </a:endParaRPr>
          </a:p>
        </p:txBody>
      </p:sp>
      <p:pic>
        <p:nvPicPr>
          <p:cNvPr id="230" name="Google Shape;230;p28"/>
          <p:cNvPicPr preferRelativeResize="0"/>
          <p:nvPr/>
        </p:nvPicPr>
        <p:blipFill>
          <a:blip r:embed="rId3">
            <a:alphaModFix/>
          </a:blip>
          <a:stretch>
            <a:fillRect/>
          </a:stretch>
        </p:blipFill>
        <p:spPr>
          <a:xfrm>
            <a:off x="198625" y="1493500"/>
            <a:ext cx="4239324" cy="3504151"/>
          </a:xfrm>
          <a:prstGeom prst="rect">
            <a:avLst/>
          </a:prstGeom>
          <a:noFill/>
          <a:ln>
            <a:noFill/>
          </a:ln>
        </p:spPr>
      </p:pic>
      <p:pic>
        <p:nvPicPr>
          <p:cNvPr id="231" name="Google Shape;231;p28"/>
          <p:cNvPicPr preferRelativeResize="0"/>
          <p:nvPr/>
        </p:nvPicPr>
        <p:blipFill>
          <a:blip r:embed="rId4">
            <a:alphaModFix/>
          </a:blip>
          <a:stretch>
            <a:fillRect/>
          </a:stretch>
        </p:blipFill>
        <p:spPr>
          <a:xfrm>
            <a:off x="4590350" y="1574900"/>
            <a:ext cx="4286101" cy="34162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4294967295" type="title"/>
          </p:nvPr>
        </p:nvSpPr>
        <p:spPr>
          <a:xfrm>
            <a:off x="151850" y="47750"/>
            <a:ext cx="821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venir"/>
                <a:ea typeface="Avenir"/>
                <a:cs typeface="Avenir"/>
                <a:sym typeface="Avenir"/>
              </a:rPr>
              <a:t>Finding 5: Address State and Purpose</a:t>
            </a:r>
            <a:endParaRPr sz="2300">
              <a:latin typeface="Avenir"/>
              <a:ea typeface="Avenir"/>
              <a:cs typeface="Avenir"/>
              <a:sym typeface="Avenir"/>
            </a:endParaRPr>
          </a:p>
        </p:txBody>
      </p:sp>
      <p:sp>
        <p:nvSpPr>
          <p:cNvPr id="237" name="Google Shape;237;p29"/>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pic>
        <p:nvPicPr>
          <p:cNvPr id="238" name="Google Shape;238;p29"/>
          <p:cNvPicPr preferRelativeResize="0"/>
          <p:nvPr/>
        </p:nvPicPr>
        <p:blipFill>
          <a:blip r:embed="rId3">
            <a:alphaModFix/>
          </a:blip>
          <a:stretch>
            <a:fillRect/>
          </a:stretch>
        </p:blipFill>
        <p:spPr>
          <a:xfrm>
            <a:off x="152400" y="663525"/>
            <a:ext cx="4008399" cy="4327576"/>
          </a:xfrm>
          <a:prstGeom prst="rect">
            <a:avLst/>
          </a:prstGeom>
          <a:noFill/>
          <a:ln>
            <a:noFill/>
          </a:ln>
        </p:spPr>
      </p:pic>
      <p:sp>
        <p:nvSpPr>
          <p:cNvPr id="239" name="Google Shape;239;p29"/>
          <p:cNvSpPr txBox="1"/>
          <p:nvPr/>
        </p:nvSpPr>
        <p:spPr>
          <a:xfrm>
            <a:off x="4443075" y="1066325"/>
            <a:ext cx="4254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Avoid giving loans to borrowers from - </a:t>
            </a:r>
            <a:endParaRPr>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Nebraska for Home improvement</a:t>
            </a:r>
            <a:endParaRPr>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New Hampshire and West Virginia for house</a:t>
            </a:r>
            <a:endParaRPr>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Los Angeles for moving</a:t>
            </a:r>
            <a:endParaRPr>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Utah for renewable energy</a:t>
            </a:r>
            <a:endParaRPr>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Hawaii and Alaska for vacation</a:t>
            </a:r>
            <a:endParaRPr>
              <a:solidFill>
                <a:schemeClr val="dk1"/>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idx="4294967295" type="title"/>
          </p:nvPr>
        </p:nvSpPr>
        <p:spPr>
          <a:xfrm>
            <a:off x="151850" y="47750"/>
            <a:ext cx="821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venir"/>
                <a:ea typeface="Avenir"/>
                <a:cs typeface="Avenir"/>
                <a:sym typeface="Avenir"/>
              </a:rPr>
              <a:t>Finding 6: Derogatory Public Records with Purpose</a:t>
            </a:r>
            <a:endParaRPr sz="2300">
              <a:latin typeface="Avenir"/>
              <a:ea typeface="Avenir"/>
              <a:cs typeface="Avenir"/>
              <a:sym typeface="Avenir"/>
            </a:endParaRPr>
          </a:p>
        </p:txBody>
      </p:sp>
      <p:sp>
        <p:nvSpPr>
          <p:cNvPr id="245" name="Google Shape;245;p30"/>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pic>
        <p:nvPicPr>
          <p:cNvPr id="246" name="Google Shape;246;p30"/>
          <p:cNvPicPr preferRelativeResize="0"/>
          <p:nvPr/>
        </p:nvPicPr>
        <p:blipFill>
          <a:blip r:embed="rId3">
            <a:alphaModFix/>
          </a:blip>
          <a:stretch>
            <a:fillRect/>
          </a:stretch>
        </p:blipFill>
        <p:spPr>
          <a:xfrm>
            <a:off x="151850" y="1494200"/>
            <a:ext cx="4280751" cy="3037250"/>
          </a:xfrm>
          <a:prstGeom prst="rect">
            <a:avLst/>
          </a:prstGeom>
          <a:noFill/>
          <a:ln>
            <a:noFill/>
          </a:ln>
        </p:spPr>
      </p:pic>
      <p:sp>
        <p:nvSpPr>
          <p:cNvPr id="247" name="Google Shape;247;p30"/>
          <p:cNvSpPr txBox="1"/>
          <p:nvPr/>
        </p:nvSpPr>
        <p:spPr>
          <a:xfrm>
            <a:off x="151850" y="773625"/>
            <a:ext cx="41868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Folks who have 2 public Derogatory Records and take loans for Credit Card are risky, avoid giving loans</a:t>
            </a:r>
            <a:endParaRPr>
              <a:solidFill>
                <a:schemeClr val="dk1"/>
              </a:solidFill>
              <a:latin typeface="Avenir"/>
              <a:ea typeface="Avenir"/>
              <a:cs typeface="Avenir"/>
              <a:sym typeface="Avenir"/>
            </a:endParaRPr>
          </a:p>
        </p:txBody>
      </p:sp>
      <p:pic>
        <p:nvPicPr>
          <p:cNvPr id="248" name="Google Shape;248;p30"/>
          <p:cNvPicPr preferRelativeResize="0"/>
          <p:nvPr/>
        </p:nvPicPr>
        <p:blipFill>
          <a:blip r:embed="rId4">
            <a:alphaModFix/>
          </a:blip>
          <a:stretch>
            <a:fillRect/>
          </a:stretch>
        </p:blipFill>
        <p:spPr>
          <a:xfrm>
            <a:off x="4511325" y="1536025"/>
            <a:ext cx="4582499" cy="2995425"/>
          </a:xfrm>
          <a:prstGeom prst="rect">
            <a:avLst/>
          </a:prstGeom>
          <a:noFill/>
          <a:ln>
            <a:noFill/>
          </a:ln>
        </p:spPr>
      </p:pic>
      <p:sp>
        <p:nvSpPr>
          <p:cNvPr id="249" name="Google Shape;249;p30"/>
          <p:cNvSpPr txBox="1"/>
          <p:nvPr/>
        </p:nvSpPr>
        <p:spPr>
          <a:xfrm>
            <a:off x="4511325" y="694238"/>
            <a:ext cx="41868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Folks</a:t>
            </a:r>
            <a:r>
              <a:rPr lang="en">
                <a:solidFill>
                  <a:schemeClr val="dk1"/>
                </a:solidFill>
                <a:latin typeface="Avenir"/>
                <a:ea typeface="Avenir"/>
                <a:cs typeface="Avenir"/>
                <a:sym typeface="Avenir"/>
              </a:rPr>
              <a:t> who have 2 public Derogatory Records and borrow high loan amounts  (&gt;11,200) are risky, avoid giving loans.</a:t>
            </a:r>
            <a:endParaRPr>
              <a:solidFill>
                <a:schemeClr val="dk1"/>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txBox="1"/>
          <p:nvPr>
            <p:ph idx="4294967295" type="title"/>
          </p:nvPr>
        </p:nvSpPr>
        <p:spPr>
          <a:xfrm>
            <a:off x="311700" y="1820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Team</a:t>
            </a:r>
            <a:endParaRPr>
              <a:solidFill>
                <a:schemeClr val="lt1"/>
              </a:solidFill>
            </a:endParaRPr>
          </a:p>
        </p:txBody>
      </p:sp>
      <p:sp>
        <p:nvSpPr>
          <p:cNvPr id="256" name="Google Shape;256;p31"/>
          <p:cNvSpPr txBox="1"/>
          <p:nvPr>
            <p:ph idx="4294967295" type="body"/>
          </p:nvPr>
        </p:nvSpPr>
        <p:spPr>
          <a:xfrm>
            <a:off x="1612875" y="320545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Shashank Bhardwaj</a:t>
            </a:r>
            <a:endParaRPr sz="1700">
              <a:solidFill>
                <a:schemeClr val="dk1"/>
              </a:solidFill>
            </a:endParaRPr>
          </a:p>
        </p:txBody>
      </p:sp>
      <p:cxnSp>
        <p:nvCxnSpPr>
          <p:cNvPr id="257" name="Google Shape;257;p31"/>
          <p:cNvCxnSpPr/>
          <p:nvPr/>
        </p:nvCxnSpPr>
        <p:spPr>
          <a:xfrm>
            <a:off x="2539100" y="3595563"/>
            <a:ext cx="270900" cy="0"/>
          </a:xfrm>
          <a:prstGeom prst="straightConnector1">
            <a:avLst/>
          </a:prstGeom>
          <a:noFill/>
          <a:ln cap="flat" cmpd="sng" w="9525">
            <a:solidFill>
              <a:schemeClr val="dk2"/>
            </a:solidFill>
            <a:prstDash val="solid"/>
            <a:round/>
            <a:headEnd len="sm" w="sm" type="none"/>
            <a:tailEnd len="sm" w="sm" type="none"/>
          </a:ln>
        </p:spPr>
      </p:cxnSp>
      <p:sp>
        <p:nvSpPr>
          <p:cNvPr id="258" name="Google Shape;258;p31"/>
          <p:cNvSpPr txBox="1"/>
          <p:nvPr>
            <p:ph idx="4294967295" type="body"/>
          </p:nvPr>
        </p:nvSpPr>
        <p:spPr>
          <a:xfrm>
            <a:off x="5094709" y="320545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Promit Mazumdar</a:t>
            </a:r>
            <a:endParaRPr sz="1700">
              <a:solidFill>
                <a:schemeClr val="dk1"/>
              </a:solidFill>
            </a:endParaRPr>
          </a:p>
        </p:txBody>
      </p:sp>
      <p:cxnSp>
        <p:nvCxnSpPr>
          <p:cNvPr id="259" name="Google Shape;259;p31"/>
          <p:cNvCxnSpPr/>
          <p:nvPr/>
        </p:nvCxnSpPr>
        <p:spPr>
          <a:xfrm>
            <a:off x="6047950" y="3641638"/>
            <a:ext cx="270900" cy="0"/>
          </a:xfrm>
          <a:prstGeom prst="straightConnector1">
            <a:avLst/>
          </a:prstGeom>
          <a:noFill/>
          <a:ln cap="flat" cmpd="sng" w="9525">
            <a:solidFill>
              <a:schemeClr val="dk2"/>
            </a:solidFill>
            <a:prstDash val="solid"/>
            <a:round/>
            <a:headEnd len="sm" w="sm" type="none"/>
            <a:tailEnd len="sm" w="sm" type="none"/>
          </a:ln>
        </p:spPr>
      </p:cxnSp>
      <p:pic>
        <p:nvPicPr>
          <p:cNvPr id="260" name="Google Shape;260;p31"/>
          <p:cNvPicPr preferRelativeResize="0"/>
          <p:nvPr/>
        </p:nvPicPr>
        <p:blipFill>
          <a:blip r:embed="rId3">
            <a:alphaModFix/>
          </a:blip>
          <a:stretch>
            <a:fillRect/>
          </a:stretch>
        </p:blipFill>
        <p:spPr>
          <a:xfrm>
            <a:off x="5457275" y="1527650"/>
            <a:ext cx="1416675" cy="1416675"/>
          </a:xfrm>
          <a:prstGeom prst="rect">
            <a:avLst/>
          </a:prstGeom>
          <a:noFill/>
          <a:ln>
            <a:noFill/>
          </a:ln>
        </p:spPr>
      </p:pic>
      <p:pic>
        <p:nvPicPr>
          <p:cNvPr id="261" name="Google Shape;261;p31"/>
          <p:cNvPicPr preferRelativeResize="0"/>
          <p:nvPr/>
        </p:nvPicPr>
        <p:blipFill>
          <a:blip r:embed="rId4">
            <a:alphaModFix/>
          </a:blip>
          <a:stretch>
            <a:fillRect/>
          </a:stretch>
        </p:blipFill>
        <p:spPr>
          <a:xfrm>
            <a:off x="1961025" y="1472275"/>
            <a:ext cx="1314400" cy="146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Lenders Club is the largest online loan marketplace, facilitating personal loans, business loans, and financing of medical procedures. Borrowers can easily access lower interest rate loans through a fast online interface.</a:t>
            </a:r>
            <a:endParaRPr/>
          </a:p>
          <a:p>
            <a:pPr indent="0" lvl="0" marL="0" rtl="0" algn="l">
              <a:spcBef>
                <a:spcPts val="1600"/>
              </a:spcBef>
              <a:spcAft>
                <a:spcPts val="0"/>
              </a:spcAft>
              <a:buNone/>
            </a:pPr>
            <a:r>
              <a:rPr lang="en"/>
              <a:t>When the company receives a loan application, the company has to make a decision for loan approval based on the applicant’s profile.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72" name="Google Shape;72;p15"/>
          <p:cNvGrpSpPr/>
          <p:nvPr/>
        </p:nvGrpSpPr>
        <p:grpSpPr>
          <a:xfrm>
            <a:off x="1787850" y="160742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1862350" y="160742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a:t>
            </a:r>
            <a:r>
              <a:rPr lang="en">
                <a:solidFill>
                  <a:schemeClr val="lt1"/>
                </a:solidFill>
              </a:rPr>
              <a:t> 1</a:t>
            </a:r>
            <a:endParaRPr>
              <a:solidFill>
                <a:schemeClr val="lt1"/>
              </a:solidFill>
            </a:endParaRPr>
          </a:p>
        </p:txBody>
      </p:sp>
      <p:sp>
        <p:nvSpPr>
          <p:cNvPr id="76" name="Google Shape;76;p15"/>
          <p:cNvSpPr txBox="1"/>
          <p:nvPr>
            <p:ph idx="4294967295" type="body"/>
          </p:nvPr>
        </p:nvSpPr>
        <p:spPr>
          <a:xfrm>
            <a:off x="1864250" y="215285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If the applicant is likely to repay the loan, then not approving the loan results in a loss of business to the company</a:t>
            </a:r>
            <a:endParaRPr sz="1600"/>
          </a:p>
        </p:txBody>
      </p:sp>
      <p:grpSp>
        <p:nvGrpSpPr>
          <p:cNvPr id="77" name="Google Shape;77;p15"/>
          <p:cNvGrpSpPr/>
          <p:nvPr/>
        </p:nvGrpSpPr>
        <p:grpSpPr>
          <a:xfrm>
            <a:off x="5203050" y="1539500"/>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5272050" y="15395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a:t>
            </a:r>
            <a:r>
              <a:rPr lang="en">
                <a:solidFill>
                  <a:schemeClr val="lt1"/>
                </a:solidFill>
              </a:rPr>
              <a:t> 2</a:t>
            </a:r>
            <a:endParaRPr>
              <a:solidFill>
                <a:schemeClr val="lt1"/>
              </a:solidFill>
            </a:endParaRPr>
          </a:p>
        </p:txBody>
      </p:sp>
      <p:sp>
        <p:nvSpPr>
          <p:cNvPr id="81" name="Google Shape;81;p15"/>
          <p:cNvSpPr txBox="1"/>
          <p:nvPr>
            <p:ph idx="4294967295" type="body"/>
          </p:nvPr>
        </p:nvSpPr>
        <p:spPr>
          <a:xfrm>
            <a:off x="5279375" y="20849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If the applicant is not likely to repay the loan, i.e. he/she is likely to default, then approving the loan may lead to a financial loss for the company</a:t>
            </a:r>
            <a:endParaRPr sz="1600"/>
          </a:p>
        </p:txBody>
      </p:sp>
      <p:sp>
        <p:nvSpPr>
          <p:cNvPr id="82" name="Google Shape;82;p15"/>
          <p:cNvSpPr txBox="1"/>
          <p:nvPr/>
        </p:nvSpPr>
        <p:spPr>
          <a:xfrm>
            <a:off x="425825" y="1064550"/>
            <a:ext cx="819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Two types of risks are associated with when the company receives a loan application</a:t>
            </a:r>
            <a:endParaRPr>
              <a:solidFill>
                <a:schemeClr val="dk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200"/>
              <a:t>Project objective: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lang="en" sz="2200"/>
              <a:t>Perform EDA to understand how consumer attributes and loan attributes influence the tendency of default.</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Understand the driving factors (or driver variables) behind loan default, i.e. the variables which are strong indicators of default.  The company can utilise this knowledge for its portfolio and risk assessment. </a:t>
            </a:r>
            <a:endParaRPr sz="2200"/>
          </a:p>
          <a:p>
            <a:pPr indent="0" lvl="0" marL="0" rtl="0" algn="l">
              <a:spcBef>
                <a:spcPts val="0"/>
              </a:spcBef>
              <a:spcAft>
                <a:spcPts val="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Findings &amp; Recommendations: Univariate Analysis</a:t>
            </a:r>
            <a:endParaRPr sz="3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4294967295" type="title"/>
          </p:nvPr>
        </p:nvSpPr>
        <p:spPr>
          <a:xfrm>
            <a:off x="228050" y="47750"/>
            <a:ext cx="530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 Made</a:t>
            </a:r>
            <a:endParaRPr/>
          </a:p>
        </p:txBody>
      </p:sp>
      <p:sp>
        <p:nvSpPr>
          <p:cNvPr id="98" name="Google Shape;98;p18"/>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
        <p:nvSpPr>
          <p:cNvPr id="99" name="Google Shape;99;p18"/>
          <p:cNvSpPr txBox="1"/>
          <p:nvPr/>
        </p:nvSpPr>
        <p:spPr>
          <a:xfrm>
            <a:off x="564525" y="1170875"/>
            <a:ext cx="5979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Avenir"/>
                <a:ea typeface="Avenir"/>
                <a:cs typeface="Avenir"/>
                <a:sym typeface="Avenir"/>
              </a:rPr>
              <a:t>Risk Assessment - </a:t>
            </a:r>
            <a:endParaRPr sz="2400">
              <a:solidFill>
                <a:schemeClr val="dk1"/>
              </a:solidFill>
              <a:latin typeface="Avenir"/>
              <a:ea typeface="Avenir"/>
              <a:cs typeface="Avenir"/>
              <a:sym typeface="Avenir"/>
            </a:endParaRPr>
          </a:p>
          <a:p>
            <a:pPr indent="-381000" lvl="0" marL="457200" rtl="0" algn="l">
              <a:spcBef>
                <a:spcPts val="0"/>
              </a:spcBef>
              <a:spcAft>
                <a:spcPts val="0"/>
              </a:spcAft>
              <a:buClr>
                <a:schemeClr val="dk1"/>
              </a:buClr>
              <a:buSzPts val="2400"/>
              <a:buFont typeface="Avenir"/>
              <a:buChar char="●"/>
            </a:pPr>
            <a:r>
              <a:rPr lang="en" sz="2400">
                <a:solidFill>
                  <a:schemeClr val="dk1"/>
                </a:solidFill>
                <a:latin typeface="Avenir"/>
                <a:ea typeface="Avenir"/>
                <a:cs typeface="Avenir"/>
                <a:sym typeface="Avenir"/>
              </a:rPr>
              <a:t>&gt;=25 is extremely risky </a:t>
            </a:r>
            <a:endParaRPr sz="2400">
              <a:solidFill>
                <a:schemeClr val="dk1"/>
              </a:solidFill>
              <a:latin typeface="Avenir"/>
              <a:ea typeface="Avenir"/>
              <a:cs typeface="Avenir"/>
              <a:sym typeface="Avenir"/>
            </a:endParaRPr>
          </a:p>
          <a:p>
            <a:pPr indent="-381000" lvl="0" marL="457200" rtl="0" algn="l">
              <a:spcBef>
                <a:spcPts val="0"/>
              </a:spcBef>
              <a:spcAft>
                <a:spcPts val="0"/>
              </a:spcAft>
              <a:buClr>
                <a:schemeClr val="dk1"/>
              </a:buClr>
              <a:buSzPts val="2400"/>
              <a:buFont typeface="Avenir"/>
              <a:buChar char="●"/>
            </a:pPr>
            <a:r>
              <a:rPr lang="en" sz="2400">
                <a:solidFill>
                  <a:schemeClr val="dk1"/>
                </a:solidFill>
                <a:latin typeface="Avenir"/>
                <a:ea typeface="Avenir"/>
                <a:cs typeface="Avenir"/>
                <a:sym typeface="Avenir"/>
              </a:rPr>
              <a:t>&gt;= 15%  and &lt;25 is high risk</a:t>
            </a:r>
            <a:endParaRPr sz="2400">
              <a:solidFill>
                <a:schemeClr val="dk1"/>
              </a:solidFill>
              <a:latin typeface="Avenir"/>
              <a:ea typeface="Avenir"/>
              <a:cs typeface="Avenir"/>
              <a:sym typeface="Avenir"/>
            </a:endParaRPr>
          </a:p>
          <a:p>
            <a:pPr indent="-381000" lvl="0" marL="457200" rtl="0" algn="l">
              <a:spcBef>
                <a:spcPts val="0"/>
              </a:spcBef>
              <a:spcAft>
                <a:spcPts val="0"/>
              </a:spcAft>
              <a:buClr>
                <a:schemeClr val="dk1"/>
              </a:buClr>
              <a:buSzPts val="2400"/>
              <a:buFont typeface="Avenir"/>
              <a:buChar char="●"/>
            </a:pPr>
            <a:r>
              <a:rPr lang="en" sz="2400">
                <a:solidFill>
                  <a:schemeClr val="dk1"/>
                </a:solidFill>
                <a:latin typeface="Avenir"/>
                <a:ea typeface="Avenir"/>
                <a:cs typeface="Avenir"/>
                <a:sym typeface="Avenir"/>
              </a:rPr>
              <a:t>10% &gt;= and &lt;15% is medium risk</a:t>
            </a:r>
            <a:endParaRPr sz="2400">
              <a:solidFill>
                <a:schemeClr val="dk1"/>
              </a:solidFill>
              <a:latin typeface="Avenir"/>
              <a:ea typeface="Avenir"/>
              <a:cs typeface="Avenir"/>
              <a:sym typeface="Avenir"/>
            </a:endParaRPr>
          </a:p>
          <a:p>
            <a:pPr indent="-381000" lvl="0" marL="457200" rtl="0" algn="l">
              <a:spcBef>
                <a:spcPts val="0"/>
              </a:spcBef>
              <a:spcAft>
                <a:spcPts val="0"/>
              </a:spcAft>
              <a:buClr>
                <a:schemeClr val="dk1"/>
              </a:buClr>
              <a:buSzPts val="2400"/>
              <a:buFont typeface="Avenir"/>
              <a:buChar char="●"/>
            </a:pPr>
            <a:r>
              <a:rPr lang="en" sz="2400">
                <a:solidFill>
                  <a:schemeClr val="dk1"/>
                </a:solidFill>
                <a:latin typeface="Avenir"/>
                <a:ea typeface="Avenir"/>
                <a:cs typeface="Avenir"/>
                <a:sym typeface="Avenir"/>
              </a:rPr>
              <a:t>&lt;10% is low risk</a:t>
            </a:r>
            <a:endParaRPr sz="2400">
              <a:solidFill>
                <a:schemeClr val="dk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4294967295" type="title"/>
          </p:nvPr>
        </p:nvSpPr>
        <p:spPr>
          <a:xfrm>
            <a:off x="228050" y="47750"/>
            <a:ext cx="530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1: Loan Term</a:t>
            </a:r>
            <a:endParaRPr/>
          </a:p>
        </p:txBody>
      </p:sp>
      <p:sp>
        <p:nvSpPr>
          <p:cNvPr id="105" name="Google Shape;105;p19"/>
          <p:cNvSpPr txBox="1"/>
          <p:nvPr>
            <p:ph idx="4294967295" type="body"/>
          </p:nvPr>
        </p:nvSpPr>
        <p:spPr>
          <a:xfrm>
            <a:off x="311700" y="1173375"/>
            <a:ext cx="3999900" cy="79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25% loans given for 5 years duration default as compared to 11% for 3 years.</a:t>
            </a:r>
            <a:endParaRPr sz="1600"/>
          </a:p>
        </p:txBody>
      </p:sp>
      <p:sp>
        <p:nvSpPr>
          <p:cNvPr id="106" name="Google Shape;106;p19"/>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graphicFrame>
        <p:nvGraphicFramePr>
          <p:cNvPr id="107" name="Google Shape;107;p19"/>
          <p:cNvGraphicFramePr/>
          <p:nvPr/>
        </p:nvGraphicFramePr>
        <p:xfrm>
          <a:off x="685550" y="3006400"/>
          <a:ext cx="3000000" cy="3000000"/>
        </p:xfrm>
        <a:graphic>
          <a:graphicData uri="http://schemas.openxmlformats.org/drawingml/2006/table">
            <a:tbl>
              <a:tblPr>
                <a:noFill/>
                <a:tableStyleId>{9BF81BB6-3545-4B1E-AE15-DF88F95DB3F7}</a:tableStyleId>
              </a:tblPr>
              <a:tblGrid>
                <a:gridCol w="1002900"/>
                <a:gridCol w="1356875"/>
              </a:tblGrid>
              <a:tr h="200025">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Term</a:t>
                      </a:r>
                      <a:endParaRPr sz="1200">
                        <a:latin typeface="Avenir"/>
                        <a:ea typeface="Avenir"/>
                        <a:cs typeface="Avenir"/>
                        <a:sym typeface="Avenir"/>
                      </a:endParaRPr>
                    </a:p>
                  </a:txBody>
                  <a:tcPr marT="9525" marB="91425" marR="9525" marL="9525"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Charged off %</a:t>
                      </a:r>
                      <a:endParaRPr sz="1200">
                        <a:latin typeface="Avenir"/>
                        <a:ea typeface="Avenir"/>
                        <a:cs typeface="Avenir"/>
                        <a:sym typeface="Avenir"/>
                      </a:endParaRPr>
                    </a:p>
                  </a:txBody>
                  <a:tcPr marT="9525" marB="91425" marR="9525" marL="9525"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D9E1F2"/>
                    </a:solidFill>
                  </a:tcPr>
                </a:tc>
              </a:tr>
              <a:tr h="200025">
                <a:tc>
                  <a:txBody>
                    <a:bodyPr/>
                    <a:lstStyle/>
                    <a:p>
                      <a:pPr indent="0" lvl="0" marL="0" rtl="0" algn="ctr">
                        <a:lnSpc>
                          <a:spcPct val="115000"/>
                        </a:lnSpc>
                        <a:spcBef>
                          <a:spcPts val="0"/>
                        </a:spcBef>
                        <a:spcAft>
                          <a:spcPts val="0"/>
                        </a:spcAft>
                        <a:buNone/>
                      </a:pPr>
                      <a:r>
                        <a:rPr b="1" lang="en" sz="1200">
                          <a:solidFill>
                            <a:schemeClr val="lt1"/>
                          </a:solidFill>
                          <a:latin typeface="Avenir"/>
                          <a:ea typeface="Avenir"/>
                          <a:cs typeface="Avenir"/>
                          <a:sym typeface="Avenir"/>
                        </a:rPr>
                        <a:t>36</a:t>
                      </a:r>
                      <a:endParaRPr b="1" sz="1200">
                        <a:solidFill>
                          <a:schemeClr val="lt1"/>
                        </a:solidFill>
                        <a:latin typeface="Avenir"/>
                        <a:ea typeface="Avenir"/>
                        <a:cs typeface="Avenir"/>
                        <a:sym typeface="Avenir"/>
                      </a:endParaRPr>
                    </a:p>
                  </a:txBody>
                  <a:tcPr marT="9525" marB="91425" marR="9525" marL="9525"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b="1" lang="en" sz="1200">
                          <a:solidFill>
                            <a:schemeClr val="lt1"/>
                          </a:solidFill>
                          <a:latin typeface="Avenir"/>
                          <a:ea typeface="Avenir"/>
                          <a:cs typeface="Avenir"/>
                          <a:sym typeface="Avenir"/>
                        </a:rPr>
                        <a:t>11%</a:t>
                      </a:r>
                      <a:endParaRPr b="1" sz="1200">
                        <a:solidFill>
                          <a:schemeClr val="lt1"/>
                        </a:solidFill>
                        <a:latin typeface="Avenir"/>
                        <a:ea typeface="Avenir"/>
                        <a:cs typeface="Avenir"/>
                        <a:sym typeface="Avenir"/>
                      </a:endParaRPr>
                    </a:p>
                  </a:txBody>
                  <a:tcPr marT="9525" marB="91425" marR="9525" marL="9525"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4CCCC"/>
                    </a:solidFill>
                  </a:tcPr>
                </a:tc>
              </a:tr>
              <a:tr h="200025">
                <a:tc>
                  <a:txBody>
                    <a:bodyPr/>
                    <a:lstStyle/>
                    <a:p>
                      <a:pPr indent="0" lvl="0" marL="0" rtl="0" algn="ctr">
                        <a:lnSpc>
                          <a:spcPct val="115000"/>
                        </a:lnSpc>
                        <a:spcBef>
                          <a:spcPts val="0"/>
                        </a:spcBef>
                        <a:spcAft>
                          <a:spcPts val="0"/>
                        </a:spcAft>
                        <a:buNone/>
                      </a:pPr>
                      <a:r>
                        <a:rPr b="1" lang="en" sz="1200">
                          <a:solidFill>
                            <a:schemeClr val="dk1"/>
                          </a:solidFill>
                          <a:latin typeface="Avenir"/>
                          <a:ea typeface="Avenir"/>
                          <a:cs typeface="Avenir"/>
                          <a:sym typeface="Avenir"/>
                        </a:rPr>
                        <a:t>60</a:t>
                      </a:r>
                      <a:endParaRPr b="1" sz="1200">
                        <a:solidFill>
                          <a:schemeClr val="dk1"/>
                        </a:solidFill>
                        <a:latin typeface="Avenir"/>
                        <a:ea typeface="Avenir"/>
                        <a:cs typeface="Avenir"/>
                        <a:sym typeface="Avenir"/>
                      </a:endParaRPr>
                    </a:p>
                  </a:txBody>
                  <a:tcPr marT="9525" marB="91425" marR="9525" marL="9525"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b="1" lang="en" sz="1200">
                          <a:solidFill>
                            <a:schemeClr val="dk1"/>
                          </a:solidFill>
                          <a:latin typeface="Avenir"/>
                          <a:ea typeface="Avenir"/>
                          <a:cs typeface="Avenir"/>
                          <a:sym typeface="Avenir"/>
                        </a:rPr>
                        <a:t>25.30%</a:t>
                      </a:r>
                      <a:endParaRPr b="1" sz="1200">
                        <a:solidFill>
                          <a:schemeClr val="dk1"/>
                        </a:solidFill>
                        <a:latin typeface="Avenir"/>
                        <a:ea typeface="Avenir"/>
                        <a:cs typeface="Avenir"/>
                        <a:sym typeface="Avenir"/>
                      </a:endParaRPr>
                    </a:p>
                  </a:txBody>
                  <a:tcPr marT="9525" marB="91425" marR="9525" marL="9525"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F0000"/>
                    </a:solidFill>
                  </a:tcPr>
                </a:tc>
              </a:tr>
            </a:tbl>
          </a:graphicData>
        </a:graphic>
      </p:graphicFrame>
      <p:pic>
        <p:nvPicPr>
          <p:cNvPr id="108" name="Google Shape;108;p19"/>
          <p:cNvPicPr preferRelativeResize="0"/>
          <p:nvPr/>
        </p:nvPicPr>
        <p:blipFill>
          <a:blip r:embed="rId3">
            <a:alphaModFix/>
          </a:blip>
          <a:stretch>
            <a:fillRect/>
          </a:stretch>
        </p:blipFill>
        <p:spPr>
          <a:xfrm>
            <a:off x="4572000" y="1839200"/>
            <a:ext cx="3610124" cy="2698477"/>
          </a:xfrm>
          <a:prstGeom prst="rect">
            <a:avLst/>
          </a:prstGeom>
          <a:noFill/>
          <a:ln>
            <a:noFill/>
          </a:ln>
        </p:spPr>
      </p:pic>
      <p:sp>
        <p:nvSpPr>
          <p:cNvPr id="109" name="Google Shape;109;p19"/>
          <p:cNvSpPr txBox="1"/>
          <p:nvPr/>
        </p:nvSpPr>
        <p:spPr>
          <a:xfrm>
            <a:off x="4725325" y="1071325"/>
            <a:ext cx="3355800" cy="714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chemeClr val="accent3"/>
                </a:solidFill>
                <a:latin typeface="Average"/>
                <a:ea typeface="Average"/>
                <a:cs typeface="Average"/>
                <a:sym typeface="Average"/>
              </a:rPr>
              <a:t>Short Term Loans seems like safer bet to give loans to.</a:t>
            </a:r>
            <a:endParaRPr/>
          </a:p>
        </p:txBody>
      </p:sp>
      <p:sp>
        <p:nvSpPr>
          <p:cNvPr id="110" name="Google Shape;110;p19"/>
          <p:cNvSpPr/>
          <p:nvPr/>
        </p:nvSpPr>
        <p:spPr>
          <a:xfrm>
            <a:off x="240450" y="4788050"/>
            <a:ext cx="173400" cy="1464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chemeClr val="dk1"/>
              </a:solidFill>
              <a:latin typeface="Avenir"/>
              <a:ea typeface="Avenir"/>
              <a:cs typeface="Avenir"/>
              <a:sym typeface="Avenir"/>
            </a:endParaRPr>
          </a:p>
        </p:txBody>
      </p:sp>
      <p:sp>
        <p:nvSpPr>
          <p:cNvPr id="111" name="Google Shape;111;p19"/>
          <p:cNvSpPr/>
          <p:nvPr/>
        </p:nvSpPr>
        <p:spPr>
          <a:xfrm>
            <a:off x="1513663" y="4788050"/>
            <a:ext cx="173400" cy="146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latin typeface="Avenir"/>
              <a:ea typeface="Avenir"/>
              <a:cs typeface="Avenir"/>
              <a:sym typeface="Avenir"/>
            </a:endParaRPr>
          </a:p>
        </p:txBody>
      </p:sp>
      <p:sp>
        <p:nvSpPr>
          <p:cNvPr id="112" name="Google Shape;112;p19"/>
          <p:cNvSpPr/>
          <p:nvPr/>
        </p:nvSpPr>
        <p:spPr>
          <a:xfrm>
            <a:off x="2407500" y="4788050"/>
            <a:ext cx="173400" cy="146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rgbClr val="1E1E1E"/>
              </a:solidFill>
              <a:latin typeface="Avenir"/>
              <a:ea typeface="Avenir"/>
              <a:cs typeface="Avenir"/>
              <a:sym typeface="Avenir"/>
            </a:endParaRPr>
          </a:p>
        </p:txBody>
      </p:sp>
      <p:sp>
        <p:nvSpPr>
          <p:cNvPr id="113" name="Google Shape;113;p19"/>
          <p:cNvSpPr/>
          <p:nvPr/>
        </p:nvSpPr>
        <p:spPr>
          <a:xfrm>
            <a:off x="3412025" y="4788050"/>
            <a:ext cx="173400" cy="14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chemeClr val="dk1"/>
              </a:solidFill>
              <a:latin typeface="Avenir"/>
              <a:ea typeface="Avenir"/>
              <a:cs typeface="Avenir"/>
              <a:sym typeface="Avenir"/>
            </a:endParaRPr>
          </a:p>
        </p:txBody>
      </p:sp>
      <p:sp>
        <p:nvSpPr>
          <p:cNvPr id="114" name="Google Shape;114;p19"/>
          <p:cNvSpPr txBox="1"/>
          <p:nvPr/>
        </p:nvSpPr>
        <p:spPr>
          <a:xfrm>
            <a:off x="351125"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Extremely Risky</a:t>
            </a:r>
            <a:endParaRPr sz="1000">
              <a:solidFill>
                <a:schemeClr val="dk1"/>
              </a:solidFill>
              <a:latin typeface="Avenir"/>
              <a:ea typeface="Avenir"/>
              <a:cs typeface="Avenir"/>
              <a:sym typeface="Avenir"/>
            </a:endParaRPr>
          </a:p>
        </p:txBody>
      </p:sp>
      <p:sp>
        <p:nvSpPr>
          <p:cNvPr id="115" name="Google Shape;115;p19"/>
          <p:cNvSpPr txBox="1"/>
          <p:nvPr/>
        </p:nvSpPr>
        <p:spPr>
          <a:xfrm>
            <a:off x="1624338"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High Risk</a:t>
            </a:r>
            <a:endParaRPr sz="1000">
              <a:solidFill>
                <a:schemeClr val="dk1"/>
              </a:solidFill>
              <a:latin typeface="Avenir"/>
              <a:ea typeface="Avenir"/>
              <a:cs typeface="Avenir"/>
              <a:sym typeface="Avenir"/>
            </a:endParaRPr>
          </a:p>
        </p:txBody>
      </p:sp>
      <p:sp>
        <p:nvSpPr>
          <p:cNvPr id="116" name="Google Shape;116;p19"/>
          <p:cNvSpPr txBox="1"/>
          <p:nvPr/>
        </p:nvSpPr>
        <p:spPr>
          <a:xfrm>
            <a:off x="2518175"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Medium Risk</a:t>
            </a:r>
            <a:endParaRPr sz="1000">
              <a:solidFill>
                <a:schemeClr val="dk1"/>
              </a:solidFill>
              <a:latin typeface="Avenir"/>
              <a:ea typeface="Avenir"/>
              <a:cs typeface="Avenir"/>
              <a:sym typeface="Avenir"/>
            </a:endParaRPr>
          </a:p>
        </p:txBody>
      </p:sp>
      <p:sp>
        <p:nvSpPr>
          <p:cNvPr id="117" name="Google Shape;117;p19"/>
          <p:cNvSpPr txBox="1"/>
          <p:nvPr/>
        </p:nvSpPr>
        <p:spPr>
          <a:xfrm>
            <a:off x="3522700"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Low Risk</a:t>
            </a:r>
            <a:endParaRPr sz="1000">
              <a:solidFill>
                <a:schemeClr val="dk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4294967295" type="title"/>
          </p:nvPr>
        </p:nvSpPr>
        <p:spPr>
          <a:xfrm>
            <a:off x="228050" y="47750"/>
            <a:ext cx="530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2: Interest Rates</a:t>
            </a:r>
            <a:endParaRPr/>
          </a:p>
        </p:txBody>
      </p:sp>
      <p:sp>
        <p:nvSpPr>
          <p:cNvPr id="123" name="Google Shape;123;p20"/>
          <p:cNvSpPr txBox="1"/>
          <p:nvPr>
            <p:ph idx="4294967295" type="body"/>
          </p:nvPr>
        </p:nvSpPr>
        <p:spPr>
          <a:xfrm>
            <a:off x="290800" y="797025"/>
            <a:ext cx="3999900" cy="7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As the interest rates go up, chances of default goes up.</a:t>
            </a:r>
            <a:endParaRPr sz="1600"/>
          </a:p>
          <a:p>
            <a:pPr indent="-330200" lvl="0" marL="457200" rtl="0" algn="l">
              <a:spcBef>
                <a:spcPts val="1600"/>
              </a:spcBef>
              <a:spcAft>
                <a:spcPts val="0"/>
              </a:spcAft>
              <a:buSzPts val="1600"/>
              <a:buChar char="●"/>
            </a:pPr>
            <a:r>
              <a:rPr lang="en" sz="1600"/>
              <a:t>More than quarter of the loans (26.22%) of loans with interest rates &gt; than 15.21% default.</a:t>
            </a:r>
            <a:endParaRPr sz="1600"/>
          </a:p>
        </p:txBody>
      </p:sp>
      <p:sp>
        <p:nvSpPr>
          <p:cNvPr id="124" name="Google Shape;124;p20"/>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
        <p:nvSpPr>
          <p:cNvPr id="125" name="Google Shape;125;p20"/>
          <p:cNvSpPr txBox="1"/>
          <p:nvPr/>
        </p:nvSpPr>
        <p:spPr>
          <a:xfrm>
            <a:off x="4777575" y="646125"/>
            <a:ext cx="3355800" cy="997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chemeClr val="accent3"/>
                </a:solidFill>
                <a:latin typeface="Average"/>
                <a:ea typeface="Average"/>
                <a:cs typeface="Average"/>
                <a:sym typeface="Average"/>
              </a:rPr>
              <a:t>Loans with interest rates less than 12.84% seems like a safer bet ( &lt;15% risk) to give loans to.</a:t>
            </a:r>
            <a:endParaRPr/>
          </a:p>
        </p:txBody>
      </p:sp>
      <p:pic>
        <p:nvPicPr>
          <p:cNvPr id="126" name="Google Shape;126;p20"/>
          <p:cNvPicPr preferRelativeResize="0"/>
          <p:nvPr/>
        </p:nvPicPr>
        <p:blipFill>
          <a:blip r:embed="rId3">
            <a:alphaModFix/>
          </a:blip>
          <a:stretch>
            <a:fillRect/>
          </a:stretch>
        </p:blipFill>
        <p:spPr>
          <a:xfrm>
            <a:off x="4232700" y="1806888"/>
            <a:ext cx="4830632" cy="2873326"/>
          </a:xfrm>
          <a:prstGeom prst="rect">
            <a:avLst/>
          </a:prstGeom>
          <a:noFill/>
          <a:ln>
            <a:noFill/>
          </a:ln>
        </p:spPr>
      </p:pic>
      <p:graphicFrame>
        <p:nvGraphicFramePr>
          <p:cNvPr id="127" name="Google Shape;127;p20"/>
          <p:cNvGraphicFramePr/>
          <p:nvPr/>
        </p:nvGraphicFramePr>
        <p:xfrm>
          <a:off x="413725" y="2608663"/>
          <a:ext cx="3000000" cy="3000000"/>
        </p:xfrm>
        <a:graphic>
          <a:graphicData uri="http://schemas.openxmlformats.org/drawingml/2006/table">
            <a:tbl>
              <a:tblPr>
                <a:noFill/>
                <a:tableStyleId>{9BF81BB6-3545-4B1E-AE15-DF88F95DB3F7}</a:tableStyleId>
              </a:tblPr>
              <a:tblGrid>
                <a:gridCol w="2040575"/>
                <a:gridCol w="1161575"/>
              </a:tblGrid>
              <a:tr h="266425">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Interest rates</a:t>
                      </a:r>
                      <a:endParaRPr sz="1200">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Charged off %</a:t>
                      </a:r>
                      <a:endParaRPr sz="1200">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D9E1F2"/>
                    </a:solidFill>
                  </a:tcPr>
                </a:tc>
              </a:tr>
              <a:tr h="310575">
                <a:tc>
                  <a:txBody>
                    <a:bodyPr/>
                    <a:lstStyle/>
                    <a:p>
                      <a:pPr indent="0" lvl="0" marL="0" rtl="0" algn="ctr">
                        <a:spcBef>
                          <a:spcPts val="0"/>
                        </a:spcBef>
                        <a:spcAft>
                          <a:spcPts val="0"/>
                        </a:spcAft>
                        <a:buNone/>
                      </a:pPr>
                      <a:r>
                        <a:rPr lang="en" sz="1200">
                          <a:solidFill>
                            <a:schemeClr val="dk1"/>
                          </a:solidFill>
                          <a:latin typeface="Avenir"/>
                          <a:ea typeface="Avenir"/>
                          <a:cs typeface="Avenir"/>
                          <a:sym typeface="Avenir"/>
                        </a:rPr>
                        <a:t>Lowest (5.42% - 7.9%)</a:t>
                      </a:r>
                      <a:endParaRPr sz="1200">
                        <a:solidFill>
                          <a:schemeClr val="dk1"/>
                        </a:solidFill>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lang="en" sz="1200">
                          <a:solidFill>
                            <a:schemeClr val="dk1"/>
                          </a:solidFill>
                          <a:latin typeface="Avenir"/>
                          <a:ea typeface="Avenir"/>
                          <a:cs typeface="Avenir"/>
                          <a:sym typeface="Avenir"/>
                        </a:rPr>
                        <a:t>5.35%</a:t>
                      </a:r>
                      <a:endParaRPr sz="1200">
                        <a:solidFill>
                          <a:schemeClr val="dk1"/>
                        </a:solidFill>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B6D7A8"/>
                    </a:solidFill>
                  </a:tcPr>
                </a:tc>
              </a:tr>
              <a:tr h="266425">
                <a:tc>
                  <a:txBody>
                    <a:bodyPr/>
                    <a:lstStyle/>
                    <a:p>
                      <a:pPr indent="0" lvl="0" marL="0" rtl="0" algn="ctr">
                        <a:spcBef>
                          <a:spcPts val="0"/>
                        </a:spcBef>
                        <a:spcAft>
                          <a:spcPts val="0"/>
                        </a:spcAft>
                        <a:buNone/>
                      </a:pPr>
                      <a:r>
                        <a:rPr lang="en" sz="1200">
                          <a:solidFill>
                            <a:srgbClr val="1E1E1E"/>
                          </a:solidFill>
                          <a:latin typeface="Avenir"/>
                          <a:ea typeface="Avenir"/>
                          <a:cs typeface="Avenir"/>
                          <a:sym typeface="Avenir"/>
                        </a:rPr>
                        <a:t>Lower (7.9% - 10.99%)</a:t>
                      </a:r>
                      <a:endParaRPr sz="1200">
                        <a:solidFill>
                          <a:srgbClr val="1E1E1E"/>
                        </a:solidFill>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1200">
                          <a:solidFill>
                            <a:srgbClr val="1E1E1E"/>
                          </a:solidFill>
                          <a:latin typeface="Avenir"/>
                          <a:ea typeface="Avenir"/>
                          <a:cs typeface="Avenir"/>
                          <a:sym typeface="Avenir"/>
                        </a:rPr>
                        <a:t>10.29%</a:t>
                      </a:r>
                      <a:endParaRPr sz="1200">
                        <a:solidFill>
                          <a:srgbClr val="1E1E1E"/>
                        </a:solidFill>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FF2CC"/>
                    </a:solidFill>
                  </a:tcPr>
                </a:tc>
              </a:tr>
              <a:tr h="266425">
                <a:tc>
                  <a:txBody>
                    <a:bodyPr/>
                    <a:lstStyle/>
                    <a:p>
                      <a:pPr indent="0" lvl="0" marL="0" rtl="0" algn="ctr">
                        <a:spcBef>
                          <a:spcPts val="0"/>
                        </a:spcBef>
                        <a:spcAft>
                          <a:spcPts val="0"/>
                        </a:spcAft>
                        <a:buNone/>
                      </a:pPr>
                      <a:r>
                        <a:rPr lang="en" sz="1200">
                          <a:solidFill>
                            <a:srgbClr val="1E1E1E"/>
                          </a:solidFill>
                          <a:latin typeface="Avenir"/>
                          <a:ea typeface="Avenir"/>
                          <a:cs typeface="Avenir"/>
                          <a:sym typeface="Avenir"/>
                        </a:rPr>
                        <a:t>Medium (10.99% - 12.84%)</a:t>
                      </a:r>
                      <a:endParaRPr sz="1200">
                        <a:solidFill>
                          <a:srgbClr val="1E1E1E"/>
                        </a:solidFill>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1200">
                          <a:solidFill>
                            <a:srgbClr val="1E1E1E"/>
                          </a:solidFill>
                          <a:latin typeface="Avenir"/>
                          <a:ea typeface="Avenir"/>
                          <a:cs typeface="Avenir"/>
                          <a:sym typeface="Avenir"/>
                        </a:rPr>
                        <a:t>14.70%</a:t>
                      </a:r>
                      <a:endParaRPr sz="1200">
                        <a:solidFill>
                          <a:srgbClr val="1E1E1E"/>
                        </a:solidFill>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FF2CC"/>
                    </a:solidFill>
                  </a:tcPr>
                </a:tc>
              </a:tr>
              <a:tr h="266425">
                <a:tc>
                  <a:txBody>
                    <a:bodyPr/>
                    <a:lstStyle/>
                    <a:p>
                      <a:pPr indent="0" lvl="0" marL="0" rtl="0" algn="ctr">
                        <a:spcBef>
                          <a:spcPts val="0"/>
                        </a:spcBef>
                        <a:spcAft>
                          <a:spcPts val="0"/>
                        </a:spcAft>
                        <a:buNone/>
                      </a:pPr>
                      <a:r>
                        <a:rPr lang="en" sz="1200">
                          <a:latin typeface="Avenir"/>
                          <a:ea typeface="Avenir"/>
                          <a:cs typeface="Avenir"/>
                          <a:sym typeface="Avenir"/>
                        </a:rPr>
                        <a:t>Higher (12.84% - 15.21%)</a:t>
                      </a:r>
                      <a:endParaRPr sz="1200">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17.16%</a:t>
                      </a:r>
                      <a:endParaRPr sz="1200">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4CCCC"/>
                    </a:solidFill>
                  </a:tcPr>
                </a:tc>
              </a:tr>
              <a:tr h="266425">
                <a:tc>
                  <a:txBody>
                    <a:bodyPr/>
                    <a:lstStyle/>
                    <a:p>
                      <a:pPr indent="0" lvl="0" marL="0" rtl="0" algn="ctr">
                        <a:spcBef>
                          <a:spcPts val="0"/>
                        </a:spcBef>
                        <a:spcAft>
                          <a:spcPts val="0"/>
                        </a:spcAft>
                        <a:buNone/>
                      </a:pPr>
                      <a:r>
                        <a:rPr lang="en" sz="1200">
                          <a:solidFill>
                            <a:schemeClr val="dk1"/>
                          </a:solidFill>
                          <a:latin typeface="Avenir"/>
                          <a:ea typeface="Avenir"/>
                          <a:cs typeface="Avenir"/>
                          <a:sym typeface="Avenir"/>
                        </a:rPr>
                        <a:t>Highest (15.21% - 24.4%)</a:t>
                      </a:r>
                      <a:endParaRPr sz="1200">
                        <a:solidFill>
                          <a:schemeClr val="dk1"/>
                        </a:solidFill>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lang="en" sz="1200">
                          <a:solidFill>
                            <a:schemeClr val="dk1"/>
                          </a:solidFill>
                          <a:latin typeface="Avenir"/>
                          <a:ea typeface="Avenir"/>
                          <a:cs typeface="Avenir"/>
                          <a:sym typeface="Avenir"/>
                        </a:rPr>
                        <a:t>26.22%</a:t>
                      </a:r>
                      <a:endParaRPr sz="1200">
                        <a:solidFill>
                          <a:schemeClr val="dk1"/>
                        </a:solidFill>
                        <a:latin typeface="Avenir"/>
                        <a:ea typeface="Avenir"/>
                        <a:cs typeface="Avenir"/>
                        <a:sym typeface="Avenir"/>
                      </a:endParaRPr>
                    </a:p>
                  </a:txBody>
                  <a:tcPr marT="9525" marB="91425" marR="9525" marL="9525" anchor="b">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solidFill>
                      <a:srgbClr val="FF0000"/>
                    </a:solidFill>
                  </a:tcPr>
                </a:tc>
              </a:tr>
            </a:tbl>
          </a:graphicData>
        </a:graphic>
      </p:graphicFrame>
      <p:sp>
        <p:nvSpPr>
          <p:cNvPr id="128" name="Google Shape;128;p20"/>
          <p:cNvSpPr/>
          <p:nvPr/>
        </p:nvSpPr>
        <p:spPr>
          <a:xfrm>
            <a:off x="240450" y="4788050"/>
            <a:ext cx="173400" cy="1464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chemeClr val="dk1"/>
              </a:solidFill>
              <a:latin typeface="Avenir"/>
              <a:ea typeface="Avenir"/>
              <a:cs typeface="Avenir"/>
              <a:sym typeface="Avenir"/>
            </a:endParaRPr>
          </a:p>
        </p:txBody>
      </p:sp>
      <p:sp>
        <p:nvSpPr>
          <p:cNvPr id="129" name="Google Shape;129;p20"/>
          <p:cNvSpPr/>
          <p:nvPr/>
        </p:nvSpPr>
        <p:spPr>
          <a:xfrm>
            <a:off x="1513663" y="4788050"/>
            <a:ext cx="173400" cy="146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latin typeface="Avenir"/>
              <a:ea typeface="Avenir"/>
              <a:cs typeface="Avenir"/>
              <a:sym typeface="Avenir"/>
            </a:endParaRPr>
          </a:p>
        </p:txBody>
      </p:sp>
      <p:sp>
        <p:nvSpPr>
          <p:cNvPr id="130" name="Google Shape;130;p20"/>
          <p:cNvSpPr/>
          <p:nvPr/>
        </p:nvSpPr>
        <p:spPr>
          <a:xfrm>
            <a:off x="2407500" y="4788050"/>
            <a:ext cx="173400" cy="146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rgbClr val="1E1E1E"/>
              </a:solidFill>
              <a:latin typeface="Avenir"/>
              <a:ea typeface="Avenir"/>
              <a:cs typeface="Avenir"/>
              <a:sym typeface="Avenir"/>
            </a:endParaRPr>
          </a:p>
        </p:txBody>
      </p:sp>
      <p:sp>
        <p:nvSpPr>
          <p:cNvPr id="131" name="Google Shape;131;p20"/>
          <p:cNvSpPr/>
          <p:nvPr/>
        </p:nvSpPr>
        <p:spPr>
          <a:xfrm>
            <a:off x="3412025" y="4788050"/>
            <a:ext cx="173400" cy="14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chemeClr val="dk1"/>
              </a:solidFill>
              <a:latin typeface="Avenir"/>
              <a:ea typeface="Avenir"/>
              <a:cs typeface="Avenir"/>
              <a:sym typeface="Avenir"/>
            </a:endParaRPr>
          </a:p>
        </p:txBody>
      </p:sp>
      <p:sp>
        <p:nvSpPr>
          <p:cNvPr id="132" name="Google Shape;132;p20"/>
          <p:cNvSpPr txBox="1"/>
          <p:nvPr/>
        </p:nvSpPr>
        <p:spPr>
          <a:xfrm>
            <a:off x="351125"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Extremely Risky</a:t>
            </a:r>
            <a:endParaRPr sz="1000">
              <a:solidFill>
                <a:schemeClr val="dk1"/>
              </a:solidFill>
              <a:latin typeface="Avenir"/>
              <a:ea typeface="Avenir"/>
              <a:cs typeface="Avenir"/>
              <a:sym typeface="Avenir"/>
            </a:endParaRPr>
          </a:p>
        </p:txBody>
      </p:sp>
      <p:sp>
        <p:nvSpPr>
          <p:cNvPr id="133" name="Google Shape;133;p20"/>
          <p:cNvSpPr txBox="1"/>
          <p:nvPr/>
        </p:nvSpPr>
        <p:spPr>
          <a:xfrm>
            <a:off x="1624338"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High</a:t>
            </a:r>
            <a:r>
              <a:rPr lang="en" sz="1000">
                <a:solidFill>
                  <a:schemeClr val="dk1"/>
                </a:solidFill>
                <a:latin typeface="Avenir"/>
                <a:ea typeface="Avenir"/>
                <a:cs typeface="Avenir"/>
                <a:sym typeface="Avenir"/>
              </a:rPr>
              <a:t> Risk</a:t>
            </a:r>
            <a:endParaRPr sz="1000">
              <a:solidFill>
                <a:schemeClr val="dk1"/>
              </a:solidFill>
              <a:latin typeface="Avenir"/>
              <a:ea typeface="Avenir"/>
              <a:cs typeface="Avenir"/>
              <a:sym typeface="Avenir"/>
            </a:endParaRPr>
          </a:p>
        </p:txBody>
      </p:sp>
      <p:sp>
        <p:nvSpPr>
          <p:cNvPr id="134" name="Google Shape;134;p20"/>
          <p:cNvSpPr txBox="1"/>
          <p:nvPr/>
        </p:nvSpPr>
        <p:spPr>
          <a:xfrm>
            <a:off x="2518175"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Medium</a:t>
            </a:r>
            <a:r>
              <a:rPr lang="en" sz="1000">
                <a:solidFill>
                  <a:schemeClr val="dk1"/>
                </a:solidFill>
                <a:latin typeface="Avenir"/>
                <a:ea typeface="Avenir"/>
                <a:cs typeface="Avenir"/>
                <a:sym typeface="Avenir"/>
              </a:rPr>
              <a:t> Risk</a:t>
            </a:r>
            <a:endParaRPr sz="1000">
              <a:solidFill>
                <a:schemeClr val="dk1"/>
              </a:solidFill>
              <a:latin typeface="Avenir"/>
              <a:ea typeface="Avenir"/>
              <a:cs typeface="Avenir"/>
              <a:sym typeface="Avenir"/>
            </a:endParaRPr>
          </a:p>
        </p:txBody>
      </p:sp>
      <p:sp>
        <p:nvSpPr>
          <p:cNvPr id="135" name="Google Shape;135;p20"/>
          <p:cNvSpPr txBox="1"/>
          <p:nvPr/>
        </p:nvSpPr>
        <p:spPr>
          <a:xfrm>
            <a:off x="3522700"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Low Risk</a:t>
            </a:r>
            <a:endParaRPr sz="1000">
              <a:solidFill>
                <a:schemeClr val="dk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4294967295" type="title"/>
          </p:nvPr>
        </p:nvSpPr>
        <p:spPr>
          <a:xfrm>
            <a:off x="228050" y="47750"/>
            <a:ext cx="530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3: Grade</a:t>
            </a:r>
            <a:endParaRPr/>
          </a:p>
        </p:txBody>
      </p:sp>
      <p:sp>
        <p:nvSpPr>
          <p:cNvPr id="141" name="Google Shape;141;p21"/>
          <p:cNvSpPr txBox="1"/>
          <p:nvPr>
            <p:ph idx="4294967295" type="body"/>
          </p:nvPr>
        </p:nvSpPr>
        <p:spPr>
          <a:xfrm>
            <a:off x="290800" y="797025"/>
            <a:ext cx="3999900" cy="81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Higher the Grade, higher the chances of charged off</a:t>
            </a:r>
            <a:endParaRPr sz="1600"/>
          </a:p>
        </p:txBody>
      </p:sp>
      <p:sp>
        <p:nvSpPr>
          <p:cNvPr id="142" name="Google Shape;142;p21"/>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
        <p:nvSpPr>
          <p:cNvPr id="143" name="Google Shape;143;p21"/>
          <p:cNvSpPr txBox="1"/>
          <p:nvPr/>
        </p:nvSpPr>
        <p:spPr>
          <a:xfrm>
            <a:off x="4359425" y="376400"/>
            <a:ext cx="3947100" cy="1563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Grade E,F &amp; G are extremely </a:t>
            </a:r>
            <a:r>
              <a:rPr lang="en" sz="1600">
                <a:solidFill>
                  <a:schemeClr val="accent3"/>
                </a:solidFill>
                <a:latin typeface="Average"/>
                <a:ea typeface="Average"/>
                <a:cs typeface="Average"/>
                <a:sym typeface="Average"/>
              </a:rPr>
              <a:t>risky. Best to avoid.</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 &amp; D are high risk, can be evaluated.</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A and B seem much safer in comparison to give loan for.</a:t>
            </a:r>
            <a:endParaRPr sz="1600">
              <a:solidFill>
                <a:schemeClr val="accent3"/>
              </a:solidFill>
              <a:latin typeface="Average"/>
              <a:ea typeface="Average"/>
              <a:cs typeface="Average"/>
              <a:sym typeface="Average"/>
            </a:endParaRPr>
          </a:p>
        </p:txBody>
      </p:sp>
      <p:sp>
        <p:nvSpPr>
          <p:cNvPr id="144" name="Google Shape;144;p21"/>
          <p:cNvSpPr/>
          <p:nvPr/>
        </p:nvSpPr>
        <p:spPr>
          <a:xfrm>
            <a:off x="240450" y="4788050"/>
            <a:ext cx="173400" cy="1464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chemeClr val="dk1"/>
              </a:solidFill>
              <a:latin typeface="Avenir"/>
              <a:ea typeface="Avenir"/>
              <a:cs typeface="Avenir"/>
              <a:sym typeface="Avenir"/>
            </a:endParaRPr>
          </a:p>
        </p:txBody>
      </p:sp>
      <p:sp>
        <p:nvSpPr>
          <p:cNvPr id="145" name="Google Shape;145;p21"/>
          <p:cNvSpPr/>
          <p:nvPr/>
        </p:nvSpPr>
        <p:spPr>
          <a:xfrm>
            <a:off x="1513663" y="4788050"/>
            <a:ext cx="173400" cy="146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latin typeface="Avenir"/>
              <a:ea typeface="Avenir"/>
              <a:cs typeface="Avenir"/>
              <a:sym typeface="Avenir"/>
            </a:endParaRPr>
          </a:p>
        </p:txBody>
      </p:sp>
      <p:sp>
        <p:nvSpPr>
          <p:cNvPr id="146" name="Google Shape;146;p21"/>
          <p:cNvSpPr/>
          <p:nvPr/>
        </p:nvSpPr>
        <p:spPr>
          <a:xfrm>
            <a:off x="2407500" y="4788050"/>
            <a:ext cx="173400" cy="146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rgbClr val="1E1E1E"/>
              </a:solidFill>
              <a:latin typeface="Avenir"/>
              <a:ea typeface="Avenir"/>
              <a:cs typeface="Avenir"/>
              <a:sym typeface="Avenir"/>
            </a:endParaRPr>
          </a:p>
        </p:txBody>
      </p:sp>
      <p:sp>
        <p:nvSpPr>
          <p:cNvPr id="147" name="Google Shape;147;p21"/>
          <p:cNvSpPr/>
          <p:nvPr/>
        </p:nvSpPr>
        <p:spPr>
          <a:xfrm>
            <a:off x="3412025" y="4788050"/>
            <a:ext cx="173400" cy="14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sz="1200">
              <a:solidFill>
                <a:schemeClr val="dk1"/>
              </a:solidFill>
              <a:latin typeface="Avenir"/>
              <a:ea typeface="Avenir"/>
              <a:cs typeface="Avenir"/>
              <a:sym typeface="Avenir"/>
            </a:endParaRPr>
          </a:p>
        </p:txBody>
      </p:sp>
      <p:sp>
        <p:nvSpPr>
          <p:cNvPr id="148" name="Google Shape;148;p21"/>
          <p:cNvSpPr txBox="1"/>
          <p:nvPr/>
        </p:nvSpPr>
        <p:spPr>
          <a:xfrm>
            <a:off x="351125"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Extremely Risky</a:t>
            </a:r>
            <a:endParaRPr sz="1000">
              <a:solidFill>
                <a:schemeClr val="dk1"/>
              </a:solidFill>
              <a:latin typeface="Avenir"/>
              <a:ea typeface="Avenir"/>
              <a:cs typeface="Avenir"/>
              <a:sym typeface="Avenir"/>
            </a:endParaRPr>
          </a:p>
        </p:txBody>
      </p:sp>
      <p:sp>
        <p:nvSpPr>
          <p:cNvPr id="149" name="Google Shape;149;p21"/>
          <p:cNvSpPr txBox="1"/>
          <p:nvPr/>
        </p:nvSpPr>
        <p:spPr>
          <a:xfrm>
            <a:off x="1624338"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High Risk</a:t>
            </a:r>
            <a:endParaRPr sz="1000">
              <a:solidFill>
                <a:schemeClr val="dk1"/>
              </a:solidFill>
              <a:latin typeface="Avenir"/>
              <a:ea typeface="Avenir"/>
              <a:cs typeface="Avenir"/>
              <a:sym typeface="Avenir"/>
            </a:endParaRPr>
          </a:p>
        </p:txBody>
      </p:sp>
      <p:sp>
        <p:nvSpPr>
          <p:cNvPr id="150" name="Google Shape;150;p21"/>
          <p:cNvSpPr txBox="1"/>
          <p:nvPr/>
        </p:nvSpPr>
        <p:spPr>
          <a:xfrm>
            <a:off x="2518175"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Medium Risk</a:t>
            </a:r>
            <a:endParaRPr sz="1000">
              <a:solidFill>
                <a:schemeClr val="dk1"/>
              </a:solidFill>
              <a:latin typeface="Avenir"/>
              <a:ea typeface="Avenir"/>
              <a:cs typeface="Avenir"/>
              <a:sym typeface="Avenir"/>
            </a:endParaRPr>
          </a:p>
        </p:txBody>
      </p:sp>
      <p:sp>
        <p:nvSpPr>
          <p:cNvPr id="151" name="Google Shape;151;p21"/>
          <p:cNvSpPr txBox="1"/>
          <p:nvPr/>
        </p:nvSpPr>
        <p:spPr>
          <a:xfrm>
            <a:off x="3522700" y="4691900"/>
            <a:ext cx="109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nir"/>
                <a:ea typeface="Avenir"/>
                <a:cs typeface="Avenir"/>
                <a:sym typeface="Avenir"/>
              </a:rPr>
              <a:t>Low Risk</a:t>
            </a:r>
            <a:endParaRPr sz="1000">
              <a:solidFill>
                <a:schemeClr val="dk1"/>
              </a:solidFill>
              <a:latin typeface="Avenir"/>
              <a:ea typeface="Avenir"/>
              <a:cs typeface="Avenir"/>
              <a:sym typeface="Avenir"/>
            </a:endParaRPr>
          </a:p>
        </p:txBody>
      </p:sp>
      <p:pic>
        <p:nvPicPr>
          <p:cNvPr id="152" name="Google Shape;152;p21"/>
          <p:cNvPicPr preferRelativeResize="0"/>
          <p:nvPr/>
        </p:nvPicPr>
        <p:blipFill>
          <a:blip r:embed="rId3">
            <a:alphaModFix/>
          </a:blip>
          <a:stretch>
            <a:fillRect/>
          </a:stretch>
        </p:blipFill>
        <p:spPr>
          <a:xfrm>
            <a:off x="4544525" y="2050300"/>
            <a:ext cx="3512640" cy="2667274"/>
          </a:xfrm>
          <a:prstGeom prst="rect">
            <a:avLst/>
          </a:prstGeom>
          <a:noFill/>
          <a:ln>
            <a:noFill/>
          </a:ln>
        </p:spPr>
      </p:pic>
      <p:graphicFrame>
        <p:nvGraphicFramePr>
          <p:cNvPr id="153" name="Google Shape;153;p21"/>
          <p:cNvGraphicFramePr/>
          <p:nvPr/>
        </p:nvGraphicFramePr>
        <p:xfrm>
          <a:off x="557775" y="1786600"/>
          <a:ext cx="3000000" cy="3000000"/>
        </p:xfrm>
        <a:graphic>
          <a:graphicData uri="http://schemas.openxmlformats.org/drawingml/2006/table">
            <a:tbl>
              <a:tblPr>
                <a:noFill/>
                <a:tableStyleId>{9BF81BB6-3545-4B1E-AE15-DF88F95DB3F7}</a:tableStyleId>
              </a:tblPr>
              <a:tblGrid>
                <a:gridCol w="879275"/>
                <a:gridCol w="1384300"/>
              </a:tblGrid>
              <a:tr h="200025">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Grade</a:t>
                      </a:r>
                      <a:endParaRPr sz="1200">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Charged off %</a:t>
                      </a:r>
                      <a:endParaRPr sz="1200">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r>
              <a:tr h="200025">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A</a:t>
                      </a:r>
                      <a:endParaRPr sz="1200">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5.99%</a:t>
                      </a:r>
                      <a:endParaRPr sz="1200">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B6D7A8"/>
                    </a:solidFill>
                  </a:tcPr>
                </a:tc>
              </a:tr>
              <a:tr h="200025">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B</a:t>
                      </a:r>
                      <a:endParaRPr sz="1200">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12.21%</a:t>
                      </a:r>
                      <a:endParaRPr sz="1200">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5CD"/>
                    </a:solidFill>
                  </a:tcPr>
                </a:tc>
              </a:tr>
              <a:tr h="200025">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C</a:t>
                      </a:r>
                      <a:endParaRPr sz="1200">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17.19%</a:t>
                      </a:r>
                      <a:endParaRPr sz="1200">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r>
              <a:tr h="200025">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D</a:t>
                      </a:r>
                      <a:endParaRPr sz="1200">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200">
                          <a:latin typeface="Avenir"/>
                          <a:ea typeface="Avenir"/>
                          <a:cs typeface="Avenir"/>
                          <a:sym typeface="Avenir"/>
                        </a:rPr>
                        <a:t>21.99%</a:t>
                      </a:r>
                      <a:endParaRPr sz="1200">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4CCCC"/>
                    </a:solidFill>
                  </a:tcPr>
                </a:tc>
              </a:tr>
              <a:tr h="200025">
                <a:tc>
                  <a:txBody>
                    <a:bodyPr/>
                    <a:lstStyle/>
                    <a:p>
                      <a:pPr indent="0" lvl="0" marL="0" rtl="0" algn="ctr">
                        <a:lnSpc>
                          <a:spcPct val="115000"/>
                        </a:lnSpc>
                        <a:spcBef>
                          <a:spcPts val="0"/>
                        </a:spcBef>
                        <a:spcAft>
                          <a:spcPts val="0"/>
                        </a:spcAft>
                        <a:buNone/>
                      </a:pPr>
                      <a:r>
                        <a:rPr lang="en" sz="1200">
                          <a:solidFill>
                            <a:schemeClr val="dk1"/>
                          </a:solidFill>
                          <a:latin typeface="Avenir"/>
                          <a:ea typeface="Avenir"/>
                          <a:cs typeface="Avenir"/>
                          <a:sym typeface="Avenir"/>
                        </a:rPr>
                        <a:t>E</a:t>
                      </a:r>
                      <a:endParaRPr sz="1200">
                        <a:solidFill>
                          <a:schemeClr val="dk1"/>
                        </a:solidFill>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lang="en" sz="1200">
                          <a:solidFill>
                            <a:schemeClr val="dk1"/>
                          </a:solidFill>
                          <a:latin typeface="Avenir"/>
                          <a:ea typeface="Avenir"/>
                          <a:cs typeface="Avenir"/>
                          <a:sym typeface="Avenir"/>
                        </a:rPr>
                        <a:t>26.85%</a:t>
                      </a:r>
                      <a:endParaRPr sz="1200">
                        <a:solidFill>
                          <a:schemeClr val="dk1"/>
                        </a:solidFill>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0000"/>
                    </a:solidFill>
                  </a:tcPr>
                </a:tc>
              </a:tr>
              <a:tr h="200025">
                <a:tc>
                  <a:txBody>
                    <a:bodyPr/>
                    <a:lstStyle/>
                    <a:p>
                      <a:pPr indent="0" lvl="0" marL="0" rtl="0" algn="ctr">
                        <a:lnSpc>
                          <a:spcPct val="115000"/>
                        </a:lnSpc>
                        <a:spcBef>
                          <a:spcPts val="0"/>
                        </a:spcBef>
                        <a:spcAft>
                          <a:spcPts val="0"/>
                        </a:spcAft>
                        <a:buNone/>
                      </a:pPr>
                      <a:r>
                        <a:rPr lang="en" sz="1200">
                          <a:solidFill>
                            <a:schemeClr val="dk1"/>
                          </a:solidFill>
                          <a:latin typeface="Avenir"/>
                          <a:ea typeface="Avenir"/>
                          <a:cs typeface="Avenir"/>
                          <a:sym typeface="Avenir"/>
                        </a:rPr>
                        <a:t>F</a:t>
                      </a:r>
                      <a:endParaRPr sz="1200">
                        <a:solidFill>
                          <a:schemeClr val="dk1"/>
                        </a:solidFill>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lang="en" sz="1200">
                          <a:solidFill>
                            <a:schemeClr val="dk1"/>
                          </a:solidFill>
                          <a:latin typeface="Avenir"/>
                          <a:ea typeface="Avenir"/>
                          <a:cs typeface="Avenir"/>
                          <a:sym typeface="Avenir"/>
                        </a:rPr>
                        <a:t>32.68%</a:t>
                      </a:r>
                      <a:endParaRPr sz="1200">
                        <a:solidFill>
                          <a:schemeClr val="dk1"/>
                        </a:solidFill>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0000"/>
                    </a:solidFill>
                  </a:tcPr>
                </a:tc>
              </a:tr>
              <a:tr h="200025">
                <a:tc>
                  <a:txBody>
                    <a:bodyPr/>
                    <a:lstStyle/>
                    <a:p>
                      <a:pPr indent="0" lvl="0" marL="0" rtl="0" algn="ctr">
                        <a:lnSpc>
                          <a:spcPct val="115000"/>
                        </a:lnSpc>
                        <a:spcBef>
                          <a:spcPts val="0"/>
                        </a:spcBef>
                        <a:spcAft>
                          <a:spcPts val="0"/>
                        </a:spcAft>
                        <a:buNone/>
                      </a:pPr>
                      <a:r>
                        <a:rPr lang="en" sz="1200">
                          <a:solidFill>
                            <a:schemeClr val="dk1"/>
                          </a:solidFill>
                          <a:latin typeface="Avenir"/>
                          <a:ea typeface="Avenir"/>
                          <a:cs typeface="Avenir"/>
                          <a:sym typeface="Avenir"/>
                        </a:rPr>
                        <a:t>G</a:t>
                      </a:r>
                      <a:endParaRPr sz="1200">
                        <a:solidFill>
                          <a:schemeClr val="dk1"/>
                        </a:solidFill>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lang="en" sz="1200">
                          <a:solidFill>
                            <a:schemeClr val="dk1"/>
                          </a:solidFill>
                          <a:latin typeface="Avenir"/>
                          <a:ea typeface="Avenir"/>
                          <a:cs typeface="Avenir"/>
                          <a:sym typeface="Avenir"/>
                        </a:rPr>
                        <a:t>33.78%</a:t>
                      </a:r>
                      <a:endParaRPr sz="1200">
                        <a:solidFill>
                          <a:schemeClr val="dk1"/>
                        </a:solidFill>
                        <a:latin typeface="Avenir"/>
                        <a:ea typeface="Avenir"/>
                        <a:cs typeface="Avenir"/>
                        <a:sym typeface="Avenir"/>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000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