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Summary:</a:t>
            </a:r>
          </a:p>
          <a:p>
            <a:r>
              <a:rPr lang="en-US" dirty="0"/>
              <a:t>Introduces a high-level </a:t>
            </a:r>
            <a:r>
              <a:rPr lang="en-US" b="1" dirty="0"/>
              <a:t>4-step workflow</a:t>
            </a:r>
            <a:r>
              <a:rPr lang="en-US" dirty="0"/>
              <a:t> of the AI-driven collections system:</a:t>
            </a:r>
          </a:p>
          <a:p>
            <a:r>
              <a:rPr lang="en-US" dirty="0"/>
              <a:t>Collect customer financial data.</a:t>
            </a:r>
          </a:p>
          <a:p>
            <a:r>
              <a:rPr lang="en-US" dirty="0"/>
              <a:t>Use AI to predict risk and flag high-risk customers.</a:t>
            </a:r>
          </a:p>
          <a:p>
            <a:r>
              <a:rPr lang="en-US" dirty="0"/>
              <a:t>Trigger personalized outreach actions.</a:t>
            </a:r>
          </a:p>
          <a:p>
            <a:r>
              <a:rPr lang="en-US" dirty="0"/>
              <a:t>Learn from outcomes to improve over time.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Summary:</a:t>
            </a:r>
            <a:br>
              <a:rPr lang="en-US" dirty="0"/>
            </a:br>
            <a:r>
              <a:rPr lang="en-US" dirty="0"/>
              <a:t>Expands each of the 4 steps with </a:t>
            </a:r>
            <a:r>
              <a:rPr lang="en-US" b="1" dirty="0"/>
              <a:t>specific actions and inputs</a:t>
            </a:r>
            <a:r>
              <a:rPr lang="en-US" dirty="0"/>
              <a:t>:</a:t>
            </a:r>
          </a:p>
          <a:p>
            <a:r>
              <a:rPr lang="en-US" dirty="0"/>
              <a:t>Lists the types of data used.</a:t>
            </a:r>
          </a:p>
          <a:p>
            <a:r>
              <a:rPr lang="en-US" dirty="0"/>
              <a:t>Describes how risk is flagged.</a:t>
            </a:r>
          </a:p>
          <a:p>
            <a:r>
              <a:rPr lang="en-US" dirty="0"/>
              <a:t>Outlines personalized interventions.</a:t>
            </a:r>
          </a:p>
          <a:p>
            <a:r>
              <a:rPr lang="en-US" dirty="0"/>
              <a:t>Highlights the continuous feedback loop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34656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Summary:</a:t>
            </a:r>
          </a:p>
          <a:p>
            <a:r>
              <a:rPr lang="en-US" dirty="0"/>
              <a:t>Shows how </a:t>
            </a:r>
            <a:r>
              <a:rPr lang="en-US" b="1" dirty="0"/>
              <a:t>automation and human judgment</a:t>
            </a:r>
            <a:r>
              <a:rPr lang="en-US" dirty="0"/>
              <a:t> are balanced:</a:t>
            </a:r>
          </a:p>
          <a:p>
            <a:r>
              <a:rPr lang="en-US" b="1" dirty="0"/>
              <a:t>Autonomous tasks</a:t>
            </a:r>
            <a:r>
              <a:rPr lang="en-US" dirty="0"/>
              <a:t> include flagging, sending reminders, and updating dashboards.</a:t>
            </a:r>
          </a:p>
          <a:p>
            <a:r>
              <a:rPr lang="en-US" b="1" dirty="0"/>
              <a:t>Human oversight</a:t>
            </a:r>
            <a:r>
              <a:rPr lang="en-US" dirty="0"/>
              <a:t> is required for escalations, customizing plans, and ethical reviews.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Summary:</a:t>
            </a:r>
            <a:endParaRPr lang="en-US" dirty="0"/>
          </a:p>
          <a:p>
            <a:r>
              <a:rPr lang="en-US" dirty="0"/>
              <a:t>Highlights </a:t>
            </a:r>
            <a:r>
              <a:rPr lang="en-US" b="1" dirty="0"/>
              <a:t>4 key principles</a:t>
            </a:r>
            <a:r>
              <a:rPr lang="en-US" dirty="0"/>
              <a:t> ensuring fairness and trust:</a:t>
            </a:r>
          </a:p>
          <a:p>
            <a:r>
              <a:rPr lang="en-US" b="1" dirty="0"/>
              <a:t>Fairness checks</a:t>
            </a:r>
            <a:r>
              <a:rPr lang="en-US" dirty="0"/>
              <a:t> to avoid bias.</a:t>
            </a:r>
          </a:p>
          <a:p>
            <a:r>
              <a:rPr lang="en-US" b="1" dirty="0"/>
              <a:t>Explainability</a:t>
            </a:r>
            <a:r>
              <a:rPr lang="en-US" dirty="0"/>
              <a:t> using transparent models.</a:t>
            </a:r>
          </a:p>
          <a:p>
            <a:r>
              <a:rPr lang="en-US" b="1" dirty="0"/>
              <a:t>Human-in-the-loop</a:t>
            </a:r>
            <a:r>
              <a:rPr lang="en-US" dirty="0"/>
              <a:t> for critical decisions.</a:t>
            </a:r>
          </a:p>
          <a:p>
            <a:r>
              <a:rPr lang="en-US" b="1" dirty="0"/>
              <a:t>Privacy compliance</a:t>
            </a:r>
            <a:r>
              <a:rPr lang="en-US" dirty="0"/>
              <a:t> and use of anonymized data.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Summary:</a:t>
            </a:r>
          </a:p>
          <a:p>
            <a:r>
              <a:rPr lang="en-US"/>
              <a:t>Outlines </a:t>
            </a:r>
            <a:r>
              <a:rPr lang="en-US" dirty="0"/>
              <a:t>both </a:t>
            </a:r>
            <a:r>
              <a:rPr lang="en-US" b="1" dirty="0"/>
              <a:t>business-level KPIs</a:t>
            </a:r>
            <a:r>
              <a:rPr lang="en-US" dirty="0"/>
              <a:t> and </a:t>
            </a:r>
            <a:r>
              <a:rPr lang="en-US" b="1" dirty="0"/>
              <a:t>customer-focused benefits</a:t>
            </a:r>
            <a:r>
              <a:rPr lang="en-US" dirty="0"/>
              <a:t>:</a:t>
            </a:r>
          </a:p>
          <a:p>
            <a:r>
              <a:rPr lang="en-US" dirty="0"/>
              <a:t>Business gains: reduced delinquency, lower costs, improved repayments.</a:t>
            </a:r>
          </a:p>
          <a:p>
            <a:r>
              <a:rPr lang="en-US" dirty="0"/>
              <a:t>Customer benefits: trust, fairness, early support, and financial well-being.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4186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1. Customer Data Collection</a:t>
            </a:r>
          </a:p>
          <a:p>
            <a:pPr marL="114300" indent="0">
              <a:buNone/>
            </a:pPr>
            <a:r>
              <a:rPr lang="en-IN" sz="1600" dirty="0"/>
              <a:t>            → Inputs like Income, Credit Utilization, Missed Payments, Credit Score</a:t>
            </a:r>
          </a:p>
          <a:p>
            <a:endParaRPr lang="en-IN" sz="1600" dirty="0"/>
          </a:p>
          <a:p>
            <a:r>
              <a:rPr lang="en-IN" sz="1600" dirty="0"/>
              <a:t>2. Risk Prediction &amp; Flagging</a:t>
            </a:r>
          </a:p>
          <a:p>
            <a:pPr marL="114300" indent="0">
              <a:buNone/>
            </a:pPr>
            <a:r>
              <a:rPr lang="en-IN" sz="1600" dirty="0"/>
              <a:t>           → Logistic Regression or Random Forest classifies risk</a:t>
            </a:r>
          </a:p>
          <a:p>
            <a:endParaRPr lang="en-IN" sz="1600" dirty="0"/>
          </a:p>
          <a:p>
            <a:r>
              <a:rPr lang="en-IN" sz="1600" dirty="0"/>
              <a:t>3. Targeted Actions &amp; Outreach</a:t>
            </a:r>
          </a:p>
          <a:p>
            <a:pPr marL="114300" indent="0">
              <a:buNone/>
            </a:pPr>
            <a:r>
              <a:rPr lang="en-IN" sz="1600" dirty="0"/>
              <a:t>           → Tailored responses like reminders, support plans</a:t>
            </a:r>
          </a:p>
          <a:p>
            <a:endParaRPr lang="en-IN" sz="1600" dirty="0"/>
          </a:p>
          <a:p>
            <a:r>
              <a:rPr lang="en-IN" sz="1600" dirty="0"/>
              <a:t>4. Continuous Learning</a:t>
            </a:r>
          </a:p>
          <a:p>
            <a:pPr marL="114300" indent="0">
              <a:buNone/>
            </a:pPr>
            <a:r>
              <a:rPr lang="en-IN" sz="1600" dirty="0"/>
              <a:t>          → Track outcomes and refine model with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13A0-D666-7813-B82F-B023203C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System Works –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E16A5-B018-1F41-8982-B49FD994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3280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Step-by-Step Breakdown: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1. Customer Data Collection: Income, Credit Utilization, Missed Payments,            Credit Score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2. Risk Prediction &amp; Flagging: Auto-flag based on model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3. Targeted Actions &amp; Outreach: Personalized plans, alerts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4. Continuous Learning: Feedback loop and monthly review</a:t>
            </a:r>
          </a:p>
        </p:txBody>
      </p:sp>
    </p:spTree>
    <p:extLst>
      <p:ext uri="{BB962C8B-B14F-4D97-AF65-F5344CB8AC3E}">
        <p14:creationId xmlns:p14="http://schemas.microsoft.com/office/powerpoint/2010/main" val="307440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340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rPr lang="en-IN" dirty="0"/>
              <a:t>Autonomous (AI-Driven) vs Human Oversight:</a:t>
            </a:r>
          </a:p>
          <a:p>
            <a:endParaRPr lang="en-IN" dirty="0"/>
          </a:p>
          <a:p>
            <a:r>
              <a:rPr lang="en-IN" dirty="0"/>
              <a:t>Autonomous:</a:t>
            </a:r>
          </a:p>
          <a:p>
            <a:r>
              <a:rPr lang="en-IN" dirty="0"/>
              <a:t>- Auto-flagging high-risk customers</a:t>
            </a:r>
          </a:p>
          <a:p>
            <a:r>
              <a:rPr lang="en-IN" dirty="0"/>
              <a:t>- Automated reminders and follow-ups</a:t>
            </a:r>
          </a:p>
          <a:p>
            <a:r>
              <a:rPr lang="en-IN" dirty="0"/>
              <a:t>- Triggering rule-based interventions</a:t>
            </a:r>
          </a:p>
          <a:p>
            <a:r>
              <a:rPr lang="en-IN" dirty="0"/>
              <a:t>- Updating risk profiles</a:t>
            </a:r>
          </a:p>
          <a:p>
            <a:r>
              <a:rPr lang="en-IN" dirty="0"/>
              <a:t>- Generating dashboards</a:t>
            </a:r>
          </a:p>
          <a:p>
            <a:r>
              <a:rPr lang="en-IN" dirty="0"/>
              <a:t>- Human Oversight:</a:t>
            </a:r>
          </a:p>
          <a:p>
            <a:r>
              <a:rPr lang="en-IN" dirty="0"/>
              <a:t>- Reviewing hardship cases</a:t>
            </a:r>
          </a:p>
          <a:p>
            <a:r>
              <a:rPr lang="en-IN" dirty="0"/>
              <a:t>- Custom repayment plans</a:t>
            </a:r>
          </a:p>
          <a:p>
            <a:r>
              <a:rPr lang="en-IN" dirty="0"/>
              <a:t>- Approving escalated cases</a:t>
            </a:r>
          </a:p>
          <a:p>
            <a:r>
              <a:rPr lang="en-IN" dirty="0"/>
              <a:t>- Monitoring fairness</a:t>
            </a:r>
          </a:p>
          <a:p>
            <a:r>
              <a:rPr lang="en-IN" dirty="0"/>
              <a:t>- Ethical audits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2254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dirty="0"/>
              <a:t>- Fairness Checks: Monitor bias across key variables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/>
              <a:t>- Explainability: Use interpretable models (Logistic Regression, SHAP)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/>
              <a:t>- Human-in-the-Loop: Review critical decisions</a:t>
            </a:r>
          </a:p>
          <a:p>
            <a:pPr marL="114300" indent="0">
              <a:buNone/>
            </a:pPr>
            <a:endParaRPr lang="en-IN" sz="1600" dirty="0"/>
          </a:p>
          <a:p>
            <a:r>
              <a:rPr lang="en-IN" sz="1600" dirty="0"/>
              <a:t>- Privacy and Compliance: Anonymized data, regulatory alignment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384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Business KPIs:</a:t>
            </a:r>
          </a:p>
          <a:p>
            <a:r>
              <a:rPr lang="en-US" sz="1600" dirty="0"/>
              <a:t>- 10% reduction in delinquency (pilot)</a:t>
            </a:r>
          </a:p>
          <a:p>
            <a:r>
              <a:rPr lang="en-US" sz="1600" dirty="0"/>
              <a:t>- Lower operational costs via automation</a:t>
            </a:r>
          </a:p>
          <a:p>
            <a:r>
              <a:rPr lang="en-US" sz="1600" dirty="0"/>
              <a:t>- Better risk segmentation</a:t>
            </a:r>
          </a:p>
          <a:p>
            <a:r>
              <a:rPr lang="en-US" sz="1600" dirty="0"/>
              <a:t>- Higher repayment rates</a:t>
            </a:r>
          </a:p>
          <a:p>
            <a:r>
              <a:rPr lang="en-US" sz="1600" dirty="0"/>
              <a:t>Customer Outcomes:</a:t>
            </a:r>
          </a:p>
          <a:p>
            <a:r>
              <a:rPr lang="en-US" sz="1600" dirty="0"/>
              <a:t>- Improved trust and communication</a:t>
            </a:r>
          </a:p>
          <a:p>
            <a:r>
              <a:rPr lang="en-US" sz="1600" dirty="0"/>
              <a:t>- Fair and personalized treatment</a:t>
            </a:r>
          </a:p>
          <a:p>
            <a:r>
              <a:rPr lang="en-US" sz="1600" dirty="0"/>
              <a:t>- Early support access</a:t>
            </a:r>
          </a:p>
          <a:p>
            <a:r>
              <a:rPr lang="en-US" sz="1600" dirty="0"/>
              <a:t>- Reduced long-term debt burden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476</Words>
  <Application>Microsoft Office PowerPoint</Application>
  <PresentationFormat>On-screen Show 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Roboto Slab</vt:lpstr>
      <vt:lpstr>Arial</vt:lpstr>
      <vt:lpstr>Marina</vt:lpstr>
      <vt:lpstr>AI-Powered Collections Strategy</vt:lpstr>
      <vt:lpstr>How the System Works</vt:lpstr>
      <vt:lpstr>How the System Works – Details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Shanky Prajapati</cp:lastModifiedBy>
  <cp:revision>4</cp:revision>
  <dcterms:modified xsi:type="dcterms:W3CDTF">2025-08-05T16:19:43Z</dcterms:modified>
</cp:coreProperties>
</file>