
<file path=[Content_Types].xml><?xml version="1.0" encoding="utf-8"?>
<Types xmlns="http://schemas.openxmlformats.org/package/2006/content-types">
  <Default Extension="jpeg" ContentType="image/jpe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65" r:id="rId5"/>
    <p:sldId id="260" r:id="rId6"/>
    <p:sldId id="264"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715"/>
  </p:normalViewPr>
  <p:slideViewPr>
    <p:cSldViewPr snapToGrid="0" snapToObjects="1">
      <p:cViewPr varScale="1">
        <p:scale>
          <a:sx n="121" d="100"/>
          <a:sy n="121" d="100"/>
        </p:scale>
        <p:origin x="20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GB"/>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0AE44BC5-0D22-4E43-A2F4-175CF4C5838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3DCB36-EF6A-CB4C-9595-C112D86BB024}"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0AE44BC5-0D22-4E43-A2F4-175CF4C5838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3DCB36-EF6A-CB4C-9595-C112D86BB024}"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GB"/>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endParaRPr lang="en-GB"/>
          </a:p>
        </p:txBody>
      </p:sp>
      <p:sp>
        <p:nvSpPr>
          <p:cNvPr id="4" name="Date Placeholder 3"/>
          <p:cNvSpPr>
            <a:spLocks noGrp="1"/>
          </p:cNvSpPr>
          <p:nvPr>
            <p:ph type="dt" sz="half" idx="10"/>
          </p:nvPr>
        </p:nvSpPr>
        <p:spPr/>
        <p:txBody>
          <a:bodyPr/>
          <a:lstStyle/>
          <a:p>
            <a:fld id="{0AE44BC5-0D22-4E43-A2F4-175CF4C5838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3DCB36-EF6A-CB4C-9595-C112D86BB024}"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GB"/>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GB"/>
              <a:t>Click to edit Master text styles</a:t>
            </a:r>
            <a:endParaRPr lang="en-GB"/>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endParaRPr lang="en-GB"/>
          </a:p>
        </p:txBody>
      </p:sp>
      <p:sp>
        <p:nvSpPr>
          <p:cNvPr id="4" name="Date Placeholder 3"/>
          <p:cNvSpPr>
            <a:spLocks noGrp="1"/>
          </p:cNvSpPr>
          <p:nvPr>
            <p:ph type="dt" sz="half" idx="10"/>
          </p:nvPr>
        </p:nvSpPr>
        <p:spPr/>
        <p:txBody>
          <a:bodyPr/>
          <a:lstStyle/>
          <a:p>
            <a:fld id="{0AE44BC5-0D22-4E43-A2F4-175CF4C5838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3DCB36-EF6A-CB4C-9595-C112D86BB024}" type="slidenum">
              <a:rPr lang="en-US" smtClean="0"/>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endParaRPr lang="en-US" dirty="0"/>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endParaRPr lang="en-GB"/>
          </a:p>
        </p:txBody>
      </p:sp>
      <p:sp>
        <p:nvSpPr>
          <p:cNvPr id="4" name="Date Placeholder 3"/>
          <p:cNvSpPr>
            <a:spLocks noGrp="1"/>
          </p:cNvSpPr>
          <p:nvPr>
            <p:ph type="dt" sz="half" idx="10"/>
          </p:nvPr>
        </p:nvSpPr>
        <p:spPr/>
        <p:txBody>
          <a:bodyPr/>
          <a:lstStyle/>
          <a:p>
            <a:fld id="{0AE44BC5-0D22-4E43-A2F4-175CF4C5838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3DCB36-EF6A-CB4C-9595-C112D86BB024}"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endParaRPr lang="en-GB"/>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endParaRPr lang="en-GB"/>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endParaRPr lang="en-GB"/>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AE44BC5-0D22-4E43-A2F4-175CF4C5838D}" type="datetimeFigureOut">
              <a:rPr lang="en-US" smtClean="0"/>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3DCB36-EF6A-CB4C-9595-C112D86BB024}"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endParaRPr lang="en-GB"/>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endParaRPr lang="en-GB"/>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endParaRPr lang="en-GB"/>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AE44BC5-0D22-4E43-A2F4-175CF4C5838D}" type="datetimeFigureOut">
              <a:rPr lang="en-US" smtClean="0"/>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3DCB36-EF6A-CB4C-9595-C112D86BB024}"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Date Placeholder 3"/>
          <p:cNvSpPr>
            <a:spLocks noGrp="1"/>
          </p:cNvSpPr>
          <p:nvPr>
            <p:ph type="dt" sz="half" idx="10"/>
          </p:nvPr>
        </p:nvSpPr>
        <p:spPr/>
        <p:txBody>
          <a:bodyPr/>
          <a:lstStyle/>
          <a:p>
            <a:fld id="{0AE44BC5-0D22-4E43-A2F4-175CF4C5838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3DCB36-EF6A-CB4C-9595-C112D86BB024}"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Date Placeholder 3"/>
          <p:cNvSpPr>
            <a:spLocks noGrp="1"/>
          </p:cNvSpPr>
          <p:nvPr>
            <p:ph type="dt" sz="half" idx="10"/>
          </p:nvPr>
        </p:nvSpPr>
        <p:spPr/>
        <p:txBody>
          <a:bodyPr/>
          <a:lstStyle/>
          <a:p>
            <a:fld id="{0AE44BC5-0D22-4E43-A2F4-175CF4C5838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3DCB36-EF6A-CB4C-9595-C112D86BB024}"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7" name="Date Placeholder 3"/>
          <p:cNvSpPr>
            <a:spLocks noGrp="1"/>
          </p:cNvSpPr>
          <p:nvPr>
            <p:ph type="dt" sz="half" idx="10"/>
          </p:nvPr>
        </p:nvSpPr>
        <p:spPr/>
        <p:txBody>
          <a:bodyPr/>
          <a:lstStyle/>
          <a:p>
            <a:fld id="{0AE44BC5-0D22-4E43-A2F4-175CF4C5838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3DCB36-EF6A-CB4C-9595-C112D86BB024}"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endParaRPr lang="en-GB"/>
          </a:p>
        </p:txBody>
      </p:sp>
      <p:sp>
        <p:nvSpPr>
          <p:cNvPr id="4" name="Date Placeholder 3"/>
          <p:cNvSpPr>
            <a:spLocks noGrp="1"/>
          </p:cNvSpPr>
          <p:nvPr>
            <p:ph type="dt" sz="half" idx="10"/>
          </p:nvPr>
        </p:nvSpPr>
        <p:spPr/>
        <p:txBody>
          <a:bodyPr/>
          <a:lstStyle/>
          <a:p>
            <a:fld id="{0AE44BC5-0D22-4E43-A2F4-175CF4C5838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3DCB36-EF6A-CB4C-9595-C112D86BB024}"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5" name="Date Placeholder 4"/>
          <p:cNvSpPr>
            <a:spLocks noGrp="1"/>
          </p:cNvSpPr>
          <p:nvPr>
            <p:ph type="dt" sz="half" idx="10"/>
          </p:nvPr>
        </p:nvSpPr>
        <p:spPr/>
        <p:txBody>
          <a:bodyPr/>
          <a:lstStyle/>
          <a:p>
            <a:fld id="{0AE44BC5-0D22-4E43-A2F4-175CF4C5838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3DCB36-EF6A-CB4C-9595-C112D86BB024}"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7" name="Date Placeholder 6"/>
          <p:cNvSpPr>
            <a:spLocks noGrp="1"/>
          </p:cNvSpPr>
          <p:nvPr>
            <p:ph type="dt" sz="half" idx="10"/>
          </p:nvPr>
        </p:nvSpPr>
        <p:spPr/>
        <p:txBody>
          <a:bodyPr/>
          <a:lstStyle/>
          <a:p>
            <a:fld id="{0AE44BC5-0D22-4E43-A2F4-175CF4C5838D}"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3DCB36-EF6A-CB4C-9595-C112D86BB024}"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7" name="Date Placeholder 2"/>
          <p:cNvSpPr>
            <a:spLocks noGrp="1"/>
          </p:cNvSpPr>
          <p:nvPr>
            <p:ph type="dt" sz="half" idx="10"/>
          </p:nvPr>
        </p:nvSpPr>
        <p:spPr/>
        <p:txBody>
          <a:bodyPr/>
          <a:lstStyle/>
          <a:p>
            <a:fld id="{0AE44BC5-0D22-4E43-A2F4-175CF4C5838D}" type="datetimeFigureOut">
              <a:rPr lang="en-US" smtClean="0"/>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E23DCB36-EF6A-CB4C-9595-C112D86BB024}"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AE44BC5-0D22-4E43-A2F4-175CF4C5838D}" type="datetimeFigureOut">
              <a:rPr lang="en-US" smtClean="0"/>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E23DCB36-EF6A-CB4C-9595-C112D86BB024}"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endParaRPr lang="en-GB"/>
          </a:p>
        </p:txBody>
      </p:sp>
      <p:sp>
        <p:nvSpPr>
          <p:cNvPr id="7" name="Date Placeholder 4"/>
          <p:cNvSpPr>
            <a:spLocks noGrp="1"/>
          </p:cNvSpPr>
          <p:nvPr>
            <p:ph type="dt" sz="half" idx="10"/>
          </p:nvPr>
        </p:nvSpPr>
        <p:spPr/>
        <p:txBody>
          <a:bodyPr/>
          <a:lstStyle/>
          <a:p>
            <a:fld id="{0AE44BC5-0D22-4E43-A2F4-175CF4C5838D}" type="datetimeFigureOut">
              <a:rPr lang="en-US" smtClean="0"/>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E23DCB36-EF6A-CB4C-9595-C112D86BB024}"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0AE44BC5-0D22-4E43-A2F4-175CF4C5838D}" type="datetimeFigureOut">
              <a:rPr lang="en-US" smtClean="0"/>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23DCB36-EF6A-CB4C-9595-C112D86BB024}"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image" Target="../media/image4.png"/><Relationship Id="rId20" Type="http://schemas.openxmlformats.org/officeDocument/2006/relationships/image" Target="../media/image3.png"/><Relationship Id="rId2" Type="http://schemas.openxmlformats.org/officeDocument/2006/relationships/slideLayout" Target="../slideLayouts/slideLayout2.xml"/><Relationship Id="rId19" Type="http://schemas.openxmlformats.org/officeDocument/2006/relationships/image" Target="../media/image2.png"/><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8">
            <a:extLst>
              <a:ext uri="{28A0092B-C50C-407E-A947-70E740481C1C}">
                <a14:useLocalDpi xmlns:a14="http://schemas.microsoft.com/office/drawing/2010/main" val="0"/>
              </a:ext>
            </a:extLst>
          </a:blip>
          <a:srcRect l="3613"/>
          <a:stretch>
            <a:fillRect/>
          </a:stretch>
        </p:blipFill>
        <p:spPr>
          <a:xfrm>
            <a:off x="0" y="2669685"/>
            <a:ext cx="4037012" cy="4188315"/>
          </a:xfrm>
          <a:prstGeom prst="rect">
            <a:avLst/>
          </a:prstGeom>
        </p:spPr>
      </p:pic>
      <p:pic>
        <p:nvPicPr>
          <p:cNvPr id="7" name="Picture 6"/>
          <p:cNvPicPr>
            <a:picLocks noChangeAspect="1"/>
          </p:cNvPicPr>
          <p:nvPr/>
        </p:nvPicPr>
        <p:blipFill rotWithShape="1">
          <a:blip r:embed="rId19">
            <a:extLst>
              <a:ext uri="{28A0092B-C50C-407E-A947-70E740481C1C}">
                <a14:useLocalDpi xmlns:a14="http://schemas.microsoft.com/office/drawing/2010/main" val="0"/>
              </a:ext>
            </a:extLst>
          </a:blip>
          <a:srcRect l="35640"/>
          <a:stretch>
            <a:fillRect/>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0">
            <a:extLst>
              <a:ext uri="{28A0092B-C50C-407E-A947-70E740481C1C}">
                <a14:useLocalDpi xmlns:a14="http://schemas.microsoft.com/office/drawing/2010/main" val="0"/>
              </a:ext>
            </a:extLst>
          </a:blip>
          <a:srcRect t="28813"/>
          <a:stretch>
            <a:fillRect/>
          </a:stretch>
        </p:blipFill>
        <p:spPr>
          <a:xfrm>
            <a:off x="7999412" y="0"/>
            <a:ext cx="1603387" cy="1141407"/>
          </a:xfrm>
          <a:prstGeom prst="rect">
            <a:avLst/>
          </a:prstGeom>
        </p:spPr>
      </p:pic>
      <p:pic>
        <p:nvPicPr>
          <p:cNvPr id="10" name="Picture 9"/>
          <p:cNvPicPr>
            <a:picLocks noChangeAspect="1"/>
          </p:cNvPicPr>
          <p:nvPr/>
        </p:nvPicPr>
        <p:blipFill rotWithShape="1">
          <a:blip r:embed="rId21">
            <a:extLst>
              <a:ext uri="{28A0092B-C50C-407E-A947-70E740481C1C}">
                <a14:useLocalDpi xmlns:a14="http://schemas.microsoft.com/office/drawing/2010/main" val="0"/>
              </a:ext>
            </a:extLst>
          </a:blip>
          <a:srcRect b="23320"/>
          <a:stretch>
            <a:fillRect/>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GB"/>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AE44BC5-0D22-4E43-A2F4-175CF4C5838D}" type="datetimeFigureOut">
              <a:rPr lang="en-US" smtClean="0"/>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23DCB36-EF6A-CB4C-9595-C112D86BB024}" type="slidenum">
              <a:rPr lang="en-US" smtClean="0"/>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microsoft.com/office/2007/relationships/hdphoto" Target="../media/image7.wdp"/><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en.wikipedia.o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75959" y="1559503"/>
            <a:ext cx="9040081" cy="850205"/>
          </a:xfrm>
        </p:spPr>
        <p:txBody>
          <a:bodyPr/>
          <a:lstStyle/>
          <a:p>
            <a:r>
              <a:rPr lang="en-IN" sz="3600" u="sng" dirty="0"/>
              <a:t>Parallelizing CPU Scheduling Algorithms</a:t>
            </a:r>
            <a:r>
              <a:rPr lang="en-IN" sz="3600" b="1" u="sng" dirty="0"/>
              <a:t> </a:t>
            </a:r>
            <a:endParaRPr lang="en-US" sz="3600" dirty="0"/>
          </a:p>
        </p:txBody>
      </p:sp>
      <p:sp>
        <p:nvSpPr>
          <p:cNvPr id="3" name="Subtitle 2"/>
          <p:cNvSpPr>
            <a:spLocks noGrp="1"/>
          </p:cNvSpPr>
          <p:nvPr>
            <p:ph type="subTitle" idx="1"/>
          </p:nvPr>
        </p:nvSpPr>
        <p:spPr>
          <a:xfrm>
            <a:off x="1575959" y="4426596"/>
            <a:ext cx="3364495" cy="1991283"/>
          </a:xfrm>
        </p:spPr>
        <p:txBody>
          <a:bodyPr>
            <a:normAutofit fontScale="70000" lnSpcReduction="20000"/>
          </a:bodyPr>
          <a:lstStyle/>
          <a:p>
            <a:r>
              <a:rPr lang="en-US" dirty="0">
                <a:solidFill>
                  <a:schemeClr val="accent3">
                    <a:lumMod val="60000"/>
                    <a:lumOff val="40000"/>
                  </a:schemeClr>
                </a:solidFill>
              </a:rPr>
              <a:t>Team Members:</a:t>
            </a:r>
            <a:endParaRPr lang="en-US" dirty="0">
              <a:solidFill>
                <a:schemeClr val="accent3">
                  <a:lumMod val="60000"/>
                  <a:lumOff val="40000"/>
                </a:schemeClr>
              </a:solidFill>
            </a:endParaRPr>
          </a:p>
          <a:p>
            <a:r>
              <a:rPr lang="en-IN" dirty="0">
                <a:solidFill>
                  <a:schemeClr val="accent3">
                    <a:lumMod val="60000"/>
                    <a:lumOff val="40000"/>
                  </a:schemeClr>
                </a:solidFill>
              </a:rPr>
              <a:t>Shashank Shukla - 18BCE2522</a:t>
            </a:r>
            <a:endParaRPr lang="en-IN" dirty="0">
              <a:solidFill>
                <a:schemeClr val="accent3">
                  <a:lumMod val="60000"/>
                  <a:lumOff val="40000"/>
                </a:schemeClr>
              </a:solidFill>
            </a:endParaRPr>
          </a:p>
          <a:p>
            <a:r>
              <a:rPr lang="en-IN" dirty="0">
                <a:solidFill>
                  <a:schemeClr val="accent3">
                    <a:lumMod val="60000"/>
                    <a:lumOff val="40000"/>
                  </a:schemeClr>
                </a:solidFill>
              </a:rPr>
              <a:t>Pranav Khurana - 18BCE2513</a:t>
            </a:r>
            <a:endParaRPr lang="en-IN" dirty="0">
              <a:solidFill>
                <a:schemeClr val="accent3">
                  <a:lumMod val="60000"/>
                  <a:lumOff val="40000"/>
                </a:schemeClr>
              </a:solidFill>
            </a:endParaRPr>
          </a:p>
          <a:p>
            <a:r>
              <a:rPr lang="en-IN" dirty="0">
                <a:solidFill>
                  <a:schemeClr val="accent3">
                    <a:lumMod val="60000"/>
                    <a:lumOff val="40000"/>
                  </a:schemeClr>
                </a:solidFill>
              </a:rPr>
              <a:t>Mihir Agarwal - 18BCE2526</a:t>
            </a:r>
            <a:endParaRPr lang="en-IN" dirty="0">
              <a:solidFill>
                <a:schemeClr val="accent3">
                  <a:lumMod val="60000"/>
                  <a:lumOff val="40000"/>
                </a:schemeClr>
              </a:solidFill>
            </a:endParaRPr>
          </a:p>
          <a:p>
            <a:r>
              <a:rPr lang="en-IN" dirty="0">
                <a:solidFill>
                  <a:schemeClr val="accent3">
                    <a:lumMod val="60000"/>
                    <a:lumOff val="40000"/>
                  </a:schemeClr>
                </a:solidFill>
              </a:rPr>
              <a:t>Rohan </a:t>
            </a:r>
            <a:r>
              <a:rPr lang="en-IN" dirty="0" err="1">
                <a:solidFill>
                  <a:schemeClr val="accent3">
                    <a:lumMod val="60000"/>
                    <a:lumOff val="40000"/>
                  </a:schemeClr>
                </a:solidFill>
              </a:rPr>
              <a:t>Barsaiyan</a:t>
            </a:r>
            <a:r>
              <a:rPr lang="en-IN" dirty="0">
                <a:solidFill>
                  <a:schemeClr val="accent3">
                    <a:lumMod val="60000"/>
                    <a:lumOff val="40000"/>
                  </a:schemeClr>
                </a:solidFill>
              </a:rPr>
              <a:t> - 18BCE2206</a:t>
            </a:r>
            <a:endParaRPr lang="en-IN" dirty="0">
              <a:solidFill>
                <a:schemeClr val="accent3">
                  <a:lumMod val="60000"/>
                  <a:lumOff val="40000"/>
                </a:schemeClr>
              </a:solidFill>
            </a:endParaRPr>
          </a:p>
          <a:p>
            <a:br>
              <a:rPr lang="en-IN" dirty="0">
                <a:solidFill>
                  <a:schemeClr val="accent3">
                    <a:lumMod val="60000"/>
                    <a:lumOff val="40000"/>
                  </a:schemeClr>
                </a:solidFill>
              </a:rPr>
            </a:br>
            <a:endParaRPr lang="en-US" dirty="0">
              <a:solidFill>
                <a:schemeClr val="accent3">
                  <a:lumMod val="60000"/>
                  <a:lumOff val="40000"/>
                </a:schemeClr>
              </a:solidFill>
            </a:endParaRPr>
          </a:p>
        </p:txBody>
      </p:sp>
      <p:sp>
        <p:nvSpPr>
          <p:cNvPr id="4" name="TextBox 3"/>
          <p:cNvSpPr txBox="1"/>
          <p:nvPr/>
        </p:nvSpPr>
        <p:spPr>
          <a:xfrm>
            <a:off x="4879427" y="2557902"/>
            <a:ext cx="2433143" cy="369332"/>
          </a:xfrm>
          <a:prstGeom prst="rect">
            <a:avLst/>
          </a:prstGeom>
          <a:noFill/>
        </p:spPr>
        <p:txBody>
          <a:bodyPr wrap="square" rtlCol="0">
            <a:spAutoFit/>
          </a:bodyPr>
          <a:lstStyle/>
          <a:p>
            <a:r>
              <a:rPr lang="en-US" dirty="0"/>
              <a:t>Project Review - 1</a:t>
            </a:r>
            <a:endParaRPr lang="en-US" dirty="0"/>
          </a:p>
        </p:txBody>
      </p:sp>
      <p:pic>
        <p:nvPicPr>
          <p:cNvPr id="1026" name="Picture 2"/>
          <p:cNvPicPr>
            <a:picLocks noChangeAspect="1" noChangeArrowheads="1"/>
          </p:cNvPicPr>
          <p:nvPr/>
        </p:nvPicPr>
        <p:blipFill>
          <a:blip r:embed="rId1">
            <a:duotone>
              <a:schemeClr val="bg2">
                <a:shade val="45000"/>
                <a:satMod val="135000"/>
              </a:schemeClr>
              <a:prstClr val="white"/>
            </a:duotone>
            <a:extLst>
              <a:ext uri="{BEBA8EAE-BF5A-486C-A8C5-ECC9F3942E4B}">
                <a14:imgProps xmlns:a14="http://schemas.microsoft.com/office/drawing/2010/main">
                  <a14:imgLayer r:embed="rId2">
                    <a14:imgEffect>
                      <a14:saturation sat="300000"/>
                    </a14:imgEffect>
                  </a14:imgLayer>
                </a14:imgProps>
              </a:ext>
              <a:ext uri="{28A0092B-C50C-407E-A947-70E740481C1C}">
                <a14:useLocalDpi xmlns:a14="http://schemas.microsoft.com/office/drawing/2010/main" val="0"/>
              </a:ext>
            </a:extLst>
          </a:blip>
          <a:srcRect/>
          <a:stretch>
            <a:fillRect/>
          </a:stretch>
        </p:blipFill>
        <p:spPr bwMode="auto">
          <a:xfrm>
            <a:off x="7152288" y="4034866"/>
            <a:ext cx="4260430" cy="2383013"/>
          </a:xfrm>
          <a:prstGeom prst="rect">
            <a:avLst/>
          </a:prstGeom>
          <a:noFill/>
          <a:effectLst>
            <a:glow>
              <a:schemeClr val="accent5">
                <a:alpha val="44000"/>
              </a:schemeClr>
            </a:glow>
            <a:softEdge rad="127000"/>
          </a:effectLst>
          <a:extLst>
            <a:ext uri="{909E8E84-426E-40DD-AFC4-6F175D3DCCD1}">
              <a14:hiddenFill xmlns:a14="http://schemas.microsoft.com/office/drawing/2010/main">
                <a:solidFill>
                  <a:srgbClr val="FFFFFF"/>
                </a:solidFill>
              </a14:hiddenFill>
            </a:ext>
          </a:extLst>
        </p:spPr>
      </p:pic>
      <p:sp>
        <p:nvSpPr>
          <p:cNvPr id="5" name="Rectangle 4"/>
          <p:cNvSpPr/>
          <p:nvPr/>
        </p:nvSpPr>
        <p:spPr>
          <a:xfrm>
            <a:off x="3047998" y="781187"/>
            <a:ext cx="6096000" cy="1323439"/>
          </a:xfrm>
          <a:prstGeom prst="rect">
            <a:avLst/>
          </a:prstGeom>
        </p:spPr>
        <p:txBody>
          <a:bodyPr>
            <a:spAutoFit/>
          </a:bodyPr>
          <a:lstStyle/>
          <a:p>
            <a:pPr algn="ctr"/>
            <a:r>
              <a:rPr lang="en-IN" sz="2000" dirty="0">
                <a:latin typeface="+mj-lt"/>
              </a:rPr>
              <a:t>Parallel and Distributed Computing</a:t>
            </a:r>
            <a:endParaRPr lang="en-IN" sz="2000" dirty="0">
              <a:latin typeface="+mj-lt"/>
            </a:endParaRPr>
          </a:p>
          <a:p>
            <a:pPr algn="ctr"/>
            <a:r>
              <a:rPr lang="en-IN" sz="2000" dirty="0">
                <a:latin typeface="+mj-lt"/>
              </a:rPr>
              <a:t>CSE4001</a:t>
            </a:r>
            <a:endParaRPr lang="en-IN" sz="2000" dirty="0">
              <a:latin typeface="+mj-lt"/>
            </a:endParaRPr>
          </a:p>
          <a:p>
            <a:br>
              <a:rPr lang="en-IN" sz="2000" dirty="0">
                <a:latin typeface="+mj-lt"/>
              </a:rPr>
            </a:br>
            <a:endParaRPr lang="en-US" sz="2000" dirty="0">
              <a:latin typeface="+mj-lt"/>
            </a:endParaRPr>
          </a:p>
        </p:txBody>
      </p:sp>
      <p:sp>
        <p:nvSpPr>
          <p:cNvPr id="6" name="TextBox 5"/>
          <p:cNvSpPr txBox="1"/>
          <p:nvPr/>
        </p:nvSpPr>
        <p:spPr>
          <a:xfrm>
            <a:off x="4413750" y="3066075"/>
            <a:ext cx="3364496" cy="369332"/>
          </a:xfrm>
          <a:prstGeom prst="rect">
            <a:avLst/>
          </a:prstGeom>
          <a:noFill/>
        </p:spPr>
        <p:txBody>
          <a:bodyPr wrap="square" rtlCol="0">
            <a:spAutoFit/>
          </a:bodyPr>
          <a:lstStyle/>
          <a:p>
            <a:r>
              <a:rPr lang="en-US" dirty="0"/>
              <a:t>Prof. </a:t>
            </a:r>
            <a:r>
              <a:rPr lang="en-US" dirty="0" err="1"/>
              <a:t>Preetha</a:t>
            </a:r>
            <a:r>
              <a:rPr lang="en-US" dirty="0"/>
              <a:t> Evangeline D</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294" y="526290"/>
            <a:ext cx="3110354" cy="955669"/>
          </a:xfrm>
        </p:spPr>
        <p:txBody>
          <a:bodyPr/>
          <a:lstStyle/>
          <a:p>
            <a:r>
              <a:rPr lang="en-US" dirty="0"/>
              <a:t>Abstract</a:t>
            </a:r>
            <a:endParaRPr lang="en-US" dirty="0"/>
          </a:p>
        </p:txBody>
      </p:sp>
      <p:sp>
        <p:nvSpPr>
          <p:cNvPr id="3" name="Content Placeholder 2"/>
          <p:cNvSpPr>
            <a:spLocks noGrp="1"/>
          </p:cNvSpPr>
          <p:nvPr>
            <p:ph idx="1"/>
          </p:nvPr>
        </p:nvSpPr>
        <p:spPr>
          <a:xfrm>
            <a:off x="1104295" y="1758655"/>
            <a:ext cx="9374520" cy="4263773"/>
          </a:xfrm>
        </p:spPr>
        <p:txBody>
          <a:bodyPr>
            <a:noAutofit/>
          </a:bodyPr>
          <a:lstStyle/>
          <a:p>
            <a:pPr marL="0" indent="0">
              <a:lnSpc>
                <a:spcPct val="120000"/>
              </a:lnSpc>
              <a:buNone/>
            </a:pPr>
            <a:r>
              <a:rPr lang="en-IN" sz="1600" dirty="0"/>
              <a:t>Task scheduling in parallel processing is a technique in which processes are assigned to different processors. Task scheduling in parallel processing uses different types of algorithms and techniques which are used to reduce the number of delayed jobs. Nowadays there is a different kind of scheduling algorithms and techniques used to reduce the execution time of tasks scheduling of jobs in parallel is becoming the subject of much research. The problem of job scheduling is to determine how resources should be shared in order to maximize the system’s utility. This problem has been extensively studied for well over a decade. </a:t>
            </a:r>
            <a:endParaRPr lang="en-IN" sz="1600" dirty="0"/>
          </a:p>
          <a:p>
            <a:pPr marL="0" indent="0">
              <a:lnSpc>
                <a:spcPct val="120000"/>
              </a:lnSpc>
              <a:buNone/>
            </a:pPr>
            <a:endParaRPr lang="en-IN" sz="1600" dirty="0"/>
          </a:p>
          <a:p>
            <a:pPr marL="0" indent="0">
              <a:lnSpc>
                <a:spcPct val="120000"/>
              </a:lnSpc>
              <a:buNone/>
            </a:pPr>
            <a:r>
              <a:rPr lang="en-IN" sz="1600" dirty="0"/>
              <a:t>In this paper, we will first discuss the execution time of scheduling algorithm (FIFO, ROUND ROBIN, SJF (Pre-emptive &amp; Non pre-emptive), PRIORITY SCHEDULING) in series and parallel, we discuss how deployed scheduling policies can be improved to meet existing requirements, specific research challenges and future scope. </a:t>
            </a:r>
            <a:endParaRPr lang="en-IN" sz="1600" dirty="0"/>
          </a:p>
          <a:p>
            <a:pPr marL="0" indent="0">
              <a:lnSpc>
                <a:spcPct val="120000"/>
              </a:lnSpc>
              <a:buNone/>
            </a:pPr>
            <a:br>
              <a:rPr lang="en-IN" sz="1600" dirty="0"/>
            </a:br>
            <a:endParaRPr lang="en-US"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293" y="507875"/>
            <a:ext cx="7209389" cy="955669"/>
          </a:xfrm>
        </p:spPr>
        <p:txBody>
          <a:bodyPr/>
          <a:lstStyle/>
          <a:p>
            <a:r>
              <a:rPr lang="en-US" dirty="0"/>
              <a:t>Challenges Faced</a:t>
            </a:r>
            <a:endParaRPr lang="en-US" dirty="0"/>
          </a:p>
        </p:txBody>
      </p:sp>
      <p:sp>
        <p:nvSpPr>
          <p:cNvPr id="9" name="Content Placeholder 8"/>
          <p:cNvSpPr>
            <a:spLocks noGrp="1"/>
          </p:cNvSpPr>
          <p:nvPr>
            <p:ph idx="1"/>
          </p:nvPr>
        </p:nvSpPr>
        <p:spPr>
          <a:xfrm>
            <a:off x="1104265" y="1333500"/>
            <a:ext cx="9374505" cy="5013325"/>
          </a:xfrm>
        </p:spPr>
        <p:txBody>
          <a:bodyPr>
            <a:noAutofit/>
          </a:bodyPr>
          <a:p>
            <a:pPr>
              <a:lnSpc>
                <a:spcPct val="120000"/>
              </a:lnSpc>
            </a:pPr>
            <a:r>
              <a:rPr lang="en-IN" sz="1600" dirty="0"/>
              <a:t>Programmer must spend time to parallelize </a:t>
            </a:r>
            <a:endParaRPr lang="en-IN" sz="1600" dirty="0"/>
          </a:p>
          <a:p>
            <a:pPr marL="0" indent="0">
              <a:lnSpc>
                <a:spcPct val="120000"/>
              </a:lnSpc>
              <a:buNone/>
            </a:pPr>
            <a:r>
              <a:rPr lang="en-IN" sz="1600" dirty="0"/>
              <a:t>	This is expected to be a time-consuming process, and budget for it as well.</a:t>
            </a:r>
            <a:endParaRPr lang="en-IN" sz="1600" dirty="0"/>
          </a:p>
          <a:p>
            <a:pPr>
              <a:lnSpc>
                <a:spcPct val="120000"/>
              </a:lnSpc>
            </a:pPr>
            <a:r>
              <a:rPr lang="en-IN" sz="1600" dirty="0"/>
              <a:t>Restructure algorithm</a:t>
            </a:r>
            <a:endParaRPr lang="en-IN" sz="1600" dirty="0"/>
          </a:p>
          <a:p>
            <a:pPr marL="0" indent="0">
              <a:lnSpc>
                <a:spcPct val="120000"/>
              </a:lnSpc>
              <a:buNone/>
            </a:pPr>
            <a:r>
              <a:rPr lang="en-IN" sz="1600" dirty="0"/>
              <a:t>	Always be willing to re-examine the design upon which your application is based - 	sometimes a simple change, such as moving a calculation outside of a loop, can have 	dramatic effects on parallelization.</a:t>
            </a:r>
            <a:endParaRPr lang="en-IN" sz="1600" dirty="0"/>
          </a:p>
          <a:p>
            <a:pPr>
              <a:lnSpc>
                <a:spcPct val="120000"/>
              </a:lnSpc>
            </a:pPr>
            <a:r>
              <a:rPr lang="en-IN" sz="1600" dirty="0"/>
              <a:t>Achieving parallel speedup	</a:t>
            </a:r>
            <a:endParaRPr lang="en-IN" sz="1600" dirty="0"/>
          </a:p>
          <a:p>
            <a:pPr marL="0" indent="0">
              <a:lnSpc>
                <a:spcPct val="120000"/>
              </a:lnSpc>
              <a:buNone/>
            </a:pPr>
            <a:r>
              <a:rPr lang="en-IN" sz="1600" dirty="0"/>
              <a:t>	It is not always possible to achieve speedup using parallelism.</a:t>
            </a:r>
            <a:endParaRPr lang="en-IN" sz="1600" dirty="0"/>
          </a:p>
          <a:p>
            <a:pPr>
              <a:lnSpc>
                <a:spcPct val="120000"/>
              </a:lnSpc>
            </a:pPr>
            <a:r>
              <a:rPr lang="en-IN" sz="1600" dirty="0"/>
              <a:t>Resource allocation</a:t>
            </a:r>
            <a:endParaRPr lang="en-IN" sz="1600" dirty="0"/>
          </a:p>
          <a:p>
            <a:pPr marL="0" indent="0">
              <a:lnSpc>
                <a:spcPct val="120000"/>
              </a:lnSpc>
              <a:buNone/>
            </a:pPr>
            <a:r>
              <a:rPr lang="en-IN" sz="1600" dirty="0"/>
              <a:t>	Allocation of resources is quite important in case of parallel programs.</a:t>
            </a:r>
            <a:endParaRPr lang="en-IN" sz="1600" dirty="0"/>
          </a:p>
          <a:p>
            <a:pPr>
              <a:lnSpc>
                <a:spcPct val="120000"/>
              </a:lnSpc>
            </a:pPr>
            <a:r>
              <a:rPr lang="en-IN" sz="1600" dirty="0"/>
              <a:t>Performance and Scalability</a:t>
            </a:r>
            <a:endParaRPr lang="en-IN" sz="1600" dirty="0"/>
          </a:p>
          <a:p>
            <a:pPr marL="0" indent="0">
              <a:lnSpc>
                <a:spcPct val="120000"/>
              </a:lnSpc>
              <a:buNone/>
            </a:pPr>
            <a:r>
              <a:rPr lang="en-IN" sz="1600" dirty="0"/>
              <a:t>	Scalibilty among with performance has to be kept in mind. All parallel programs 	are 	not scalable.</a:t>
            </a:r>
            <a:endParaRPr lang="en-IN" sz="1600" dirty="0"/>
          </a:p>
          <a:p>
            <a:pPr marL="0" indent="0">
              <a:lnSpc>
                <a:spcPct val="120000"/>
              </a:lnSpc>
              <a:buNone/>
            </a:pPr>
            <a:endParaRPr lang="en-IN"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294" y="526290"/>
            <a:ext cx="3110354" cy="955669"/>
          </a:xfrm>
        </p:spPr>
        <p:txBody>
          <a:bodyPr/>
          <a:lstStyle/>
          <a:p>
            <a:r>
              <a:rPr lang="en-US" dirty="0"/>
              <a:t>References</a:t>
            </a:r>
            <a:endParaRPr lang="en-US" dirty="0"/>
          </a:p>
        </p:txBody>
      </p:sp>
      <p:sp>
        <p:nvSpPr>
          <p:cNvPr id="3" name="Content Placeholder 2"/>
          <p:cNvSpPr>
            <a:spLocks noGrp="1"/>
          </p:cNvSpPr>
          <p:nvPr>
            <p:ph idx="1"/>
          </p:nvPr>
        </p:nvSpPr>
        <p:spPr>
          <a:xfrm>
            <a:off x="1219907" y="1381196"/>
            <a:ext cx="9321970" cy="5560887"/>
          </a:xfrm>
        </p:spPr>
        <p:txBody>
          <a:bodyPr>
            <a:noAutofit/>
          </a:bodyPr>
          <a:lstStyle/>
          <a:p>
            <a:pPr>
              <a:lnSpc>
                <a:spcPct val="120000"/>
              </a:lnSpc>
            </a:pPr>
            <a:r>
              <a:rPr lang="en-IN" sz="1400" dirty="0"/>
              <a:t>Uwe </a:t>
            </a:r>
            <a:r>
              <a:rPr lang="en-IN" sz="1400" dirty="0" err="1"/>
              <a:t>Schwiegelshohn</a:t>
            </a:r>
            <a:r>
              <a:rPr lang="en-IN" sz="1400" dirty="0"/>
              <a:t> &amp; </a:t>
            </a:r>
            <a:r>
              <a:rPr lang="en-IN" sz="1400" dirty="0" err="1"/>
              <a:t>Ramin</a:t>
            </a:r>
            <a:r>
              <a:rPr lang="en-IN" sz="1400" dirty="0"/>
              <a:t> </a:t>
            </a:r>
            <a:r>
              <a:rPr lang="en-IN" sz="1400" dirty="0" err="1"/>
              <a:t>Yahyapour</a:t>
            </a:r>
            <a:r>
              <a:rPr lang="en-IN" sz="1400" dirty="0"/>
              <a:t> –“</a:t>
            </a:r>
            <a:r>
              <a:rPr lang="en-IN" sz="1400" b="1" dirty="0"/>
              <a:t>Analysis of First-Come First-Serve Parallel job Scheduling</a:t>
            </a:r>
            <a:r>
              <a:rPr lang="en-IN" sz="1400" dirty="0"/>
              <a:t>” JUNE-1998</a:t>
            </a:r>
            <a:endParaRPr lang="en-IN" sz="1400" dirty="0"/>
          </a:p>
          <a:p>
            <a:pPr marL="0" indent="0">
              <a:lnSpc>
                <a:spcPct val="120000"/>
              </a:lnSpc>
              <a:buNone/>
            </a:pPr>
            <a:r>
              <a:rPr lang="en-IN" sz="1400" dirty="0"/>
              <a:t>	This paper is about scheduling jobs on distributed memory massively parallel processors. It talks 	about various Scheduling models used in study of scheduling algorithms which can be classified 	according to the following criteria: Partition </a:t>
            </a:r>
            <a:r>
              <a:rPr lang="en-IN" sz="1400" dirty="0" err="1"/>
              <a:t>Specification,Job</a:t>
            </a:r>
            <a:r>
              <a:rPr lang="en-IN" sz="1400" dirty="0"/>
              <a:t> Flexibility, Level of Pre-emption 	</a:t>
            </a:r>
            <a:r>
              <a:rPr lang="en-IN" sz="1400" dirty="0" err="1"/>
              <a:t>supported,Amount</a:t>
            </a:r>
            <a:r>
              <a:rPr lang="en-IN" sz="1400" dirty="0"/>
              <a:t> of job and workload knowledge available ,Memory Allocation</a:t>
            </a:r>
            <a:endParaRPr lang="en-IN" sz="1400" dirty="0"/>
          </a:p>
          <a:p>
            <a:pPr>
              <a:lnSpc>
                <a:spcPct val="120000"/>
              </a:lnSpc>
            </a:pPr>
            <a:r>
              <a:rPr lang="en-IN" sz="1400" dirty="0" err="1"/>
              <a:t>Sumit</a:t>
            </a:r>
            <a:r>
              <a:rPr lang="en-IN" sz="1400" dirty="0"/>
              <a:t> Kumar Nager &amp; </a:t>
            </a:r>
            <a:r>
              <a:rPr lang="en-IN" sz="1400" dirty="0" err="1"/>
              <a:t>Naseeb</a:t>
            </a:r>
            <a:r>
              <a:rPr lang="en-IN" sz="1400" dirty="0"/>
              <a:t> Singh Gill –“</a:t>
            </a:r>
            <a:r>
              <a:rPr lang="en-IN" sz="1400" b="1" dirty="0"/>
              <a:t>Comparative study of various CPU Scheduling algorithms</a:t>
            </a:r>
            <a:r>
              <a:rPr lang="en-IN" sz="1400" dirty="0"/>
              <a:t>” MARCH -2001 </a:t>
            </a:r>
            <a:endParaRPr lang="en-IN" sz="1400" dirty="0"/>
          </a:p>
          <a:p>
            <a:pPr marL="0" indent="0">
              <a:lnSpc>
                <a:spcPct val="120000"/>
              </a:lnSpc>
              <a:buNone/>
            </a:pPr>
            <a:r>
              <a:rPr lang="en-IN" sz="1400" dirty="0"/>
              <a:t>         This paper compares various scheduling algorithms and mentions the advantages and  	disadvantages with respect to various parameters like implementation complexity, starvation, pre-	emption.</a:t>
            </a:r>
            <a:endParaRPr lang="en-IN" sz="1400" dirty="0"/>
          </a:p>
          <a:p>
            <a:pPr>
              <a:lnSpc>
                <a:spcPct val="120000"/>
              </a:lnSpc>
            </a:pPr>
            <a:r>
              <a:rPr lang="en-IN" sz="1400" dirty="0"/>
              <a:t>Eitan </a:t>
            </a:r>
            <a:r>
              <a:rPr lang="en-IN" sz="1400" dirty="0" err="1"/>
              <a:t>Frachtenberg</a:t>
            </a:r>
            <a:r>
              <a:rPr lang="en-IN" sz="1400" dirty="0"/>
              <a:t> and Uwe </a:t>
            </a:r>
            <a:r>
              <a:rPr lang="en-IN" sz="1400" dirty="0" err="1"/>
              <a:t>Schwiegelshohn</a:t>
            </a:r>
            <a:r>
              <a:rPr lang="en-IN" sz="1400" dirty="0"/>
              <a:t> –“</a:t>
            </a:r>
            <a:r>
              <a:rPr lang="en-IN" sz="1400" b="1" dirty="0"/>
              <a:t>New Challenges of Parallel Job Scheduling</a:t>
            </a:r>
            <a:r>
              <a:rPr lang="en-IN" sz="1400" dirty="0"/>
              <a:t>” JAN-2007</a:t>
            </a:r>
            <a:endParaRPr lang="en-IN" sz="1400" dirty="0"/>
          </a:p>
          <a:p>
            <a:pPr marL="0" indent="0">
              <a:lnSpc>
                <a:spcPct val="120000"/>
              </a:lnSpc>
              <a:buNone/>
            </a:pPr>
            <a:r>
              <a:rPr lang="en-IN" sz="1400" dirty="0"/>
              <a:t>	This paper discusses majorly two topics:</a:t>
            </a:r>
            <a:endParaRPr lang="en-IN" sz="1400" dirty="0"/>
          </a:p>
          <a:p>
            <a:pPr marL="0" indent="0">
              <a:lnSpc>
                <a:spcPct val="120000"/>
              </a:lnSpc>
              <a:buNone/>
            </a:pPr>
            <a:r>
              <a:rPr lang="en-IN" sz="1400" dirty="0"/>
              <a:t>	- To present some of the major technological changes and to discuss the additional dimensions they 	add to the set of JSSPP challenges. </a:t>
            </a:r>
            <a:endParaRPr lang="en-IN" sz="1400" dirty="0"/>
          </a:p>
          <a:p>
            <a:pPr marL="0" indent="0">
              <a:lnSpc>
                <a:spcPct val="120000"/>
              </a:lnSpc>
              <a:buNone/>
            </a:pPr>
            <a:r>
              <a:rPr lang="en-IN" sz="1400" dirty="0"/>
              <a:t>	- To promote and suggest research topics inspired by these dimensions in the JSSPP</a:t>
            </a:r>
            <a:r>
              <a:rPr lang="en-IN" sz="1400" baseline="30000" dirty="0">
                <a:solidFill>
                  <a:srgbClr val="FF0000"/>
                </a:solidFill>
              </a:rPr>
              <a:t>*</a:t>
            </a:r>
            <a:r>
              <a:rPr lang="en-IN" sz="1400" dirty="0"/>
              <a:t> community. </a:t>
            </a:r>
            <a:endParaRPr lang="en-IN" sz="1400" dirty="0"/>
          </a:p>
          <a:p>
            <a:pPr>
              <a:lnSpc>
                <a:spcPct val="120000"/>
              </a:lnSpc>
              <a:buAutoNum type="arabicPeriod"/>
            </a:pPr>
            <a:endParaRPr lang="en-US" sz="1400" dirty="0"/>
          </a:p>
        </p:txBody>
      </p:sp>
      <p:sp>
        <p:nvSpPr>
          <p:cNvPr id="4" name="Rectangle 3"/>
          <p:cNvSpPr/>
          <p:nvPr/>
        </p:nvSpPr>
        <p:spPr>
          <a:xfrm>
            <a:off x="8408276" y="6611779"/>
            <a:ext cx="6096000" cy="246221"/>
          </a:xfrm>
          <a:prstGeom prst="rect">
            <a:avLst/>
          </a:prstGeom>
        </p:spPr>
        <p:txBody>
          <a:bodyPr>
            <a:spAutoFit/>
          </a:bodyPr>
          <a:lstStyle/>
          <a:p>
            <a:r>
              <a:rPr lang="en-IN" sz="1000" baseline="30000" dirty="0">
                <a:solidFill>
                  <a:srgbClr val="FF0000"/>
                </a:solidFill>
              </a:rPr>
              <a:t>* </a:t>
            </a:r>
            <a:r>
              <a:rPr lang="en-IN" sz="1000" dirty="0">
                <a:solidFill>
                  <a:srgbClr val="FF0000"/>
                </a:solidFill>
              </a:rPr>
              <a:t>JSSPP: Job Scheduling strategies for Parallel Processing</a:t>
            </a:r>
            <a:endParaRPr lang="en-US" sz="1000" dirty="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293" y="526290"/>
            <a:ext cx="5580285" cy="955669"/>
          </a:xfrm>
        </p:spPr>
        <p:txBody>
          <a:bodyPr/>
          <a:lstStyle/>
          <a:p>
            <a:r>
              <a:rPr lang="en-US" dirty="0"/>
              <a:t>References (Cont.)</a:t>
            </a:r>
            <a:endParaRPr lang="en-US" dirty="0"/>
          </a:p>
        </p:txBody>
      </p:sp>
      <p:sp>
        <p:nvSpPr>
          <p:cNvPr id="3" name="Content Placeholder 2"/>
          <p:cNvSpPr>
            <a:spLocks noGrp="1"/>
          </p:cNvSpPr>
          <p:nvPr>
            <p:ph idx="1"/>
          </p:nvPr>
        </p:nvSpPr>
        <p:spPr>
          <a:xfrm>
            <a:off x="1219907" y="1381196"/>
            <a:ext cx="9185334" cy="5560887"/>
          </a:xfrm>
        </p:spPr>
        <p:txBody>
          <a:bodyPr>
            <a:noAutofit/>
          </a:bodyPr>
          <a:lstStyle/>
          <a:p>
            <a:pPr>
              <a:lnSpc>
                <a:spcPct val="120000"/>
              </a:lnSpc>
            </a:pPr>
            <a:r>
              <a:rPr lang="en-IN" sz="1400" dirty="0"/>
              <a:t>Arvind Seth, </a:t>
            </a:r>
            <a:r>
              <a:rPr lang="en-IN" sz="1400" dirty="0" err="1"/>
              <a:t>Vishaldeep</a:t>
            </a:r>
            <a:r>
              <a:rPr lang="en-IN" sz="1400" dirty="0"/>
              <a:t> Singh –“</a:t>
            </a:r>
            <a:r>
              <a:rPr lang="en-IN" sz="1400" b="1" dirty="0"/>
              <a:t>Types of Scheduling Algorithms in Parallel computing</a:t>
            </a:r>
            <a:r>
              <a:rPr lang="en-IN" sz="1400" dirty="0"/>
              <a:t>” 2007 </a:t>
            </a:r>
            <a:endParaRPr lang="en-IN" sz="1400" dirty="0"/>
          </a:p>
          <a:p>
            <a:pPr marL="0" indent="0">
              <a:lnSpc>
                <a:spcPct val="120000"/>
              </a:lnSpc>
              <a:buNone/>
            </a:pPr>
            <a:r>
              <a:rPr lang="en-IN" sz="1400" dirty="0"/>
              <a:t>	This paper mainly emphasizes on the comparison criteria of different CPU Scheduling algorithms.</a:t>
            </a:r>
            <a:endParaRPr lang="en-IN" sz="1400" dirty="0"/>
          </a:p>
          <a:p>
            <a:pPr marL="0" indent="0">
              <a:lnSpc>
                <a:spcPct val="120000"/>
              </a:lnSpc>
              <a:buNone/>
            </a:pPr>
            <a:endParaRPr lang="en-IN" sz="200" dirty="0"/>
          </a:p>
          <a:p>
            <a:pPr>
              <a:lnSpc>
                <a:spcPct val="120000"/>
              </a:lnSpc>
            </a:pPr>
            <a:r>
              <a:rPr lang="en-IN" sz="1400" dirty="0"/>
              <a:t>Yang Rui, Zhang </a:t>
            </a:r>
            <a:r>
              <a:rPr lang="en-IN" sz="1400" dirty="0" err="1"/>
              <a:t>Xinyu</a:t>
            </a:r>
            <a:r>
              <a:rPr lang="en-IN" sz="1400" dirty="0"/>
              <a:t> –“</a:t>
            </a:r>
            <a:r>
              <a:rPr lang="en-IN" sz="1400" b="1" dirty="0"/>
              <a:t>An Algorithm for assigning tasks in parallel computing</a:t>
            </a:r>
            <a:r>
              <a:rPr lang="en-IN" sz="1400" dirty="0"/>
              <a:t>” JAN-2010 </a:t>
            </a:r>
            <a:endParaRPr lang="en-IN" sz="1400" dirty="0"/>
          </a:p>
          <a:p>
            <a:pPr marL="0" indent="0">
              <a:lnSpc>
                <a:spcPct val="120000"/>
              </a:lnSpc>
              <a:buNone/>
            </a:pPr>
            <a:r>
              <a:rPr lang="en-IN" sz="1400" dirty="0"/>
              <a:t>	This paper proposes a simple on-line algorithm employing job pre-emption without migration and 	derives theoretical limits for the performance of the algorithm. The algorithm is experimentally 	evaluated with data from a large computing facility.</a:t>
            </a:r>
            <a:endParaRPr lang="en-IN" sz="1400" dirty="0"/>
          </a:p>
          <a:p>
            <a:pPr marL="0" indent="0">
              <a:lnSpc>
                <a:spcPct val="120000"/>
              </a:lnSpc>
              <a:buNone/>
            </a:pPr>
            <a:endParaRPr lang="en-IN" sz="200" dirty="0"/>
          </a:p>
          <a:p>
            <a:pPr>
              <a:lnSpc>
                <a:spcPct val="120000"/>
              </a:lnSpc>
            </a:pPr>
            <a:r>
              <a:rPr lang="en-IN" sz="1400" dirty="0" err="1"/>
              <a:t>Dror</a:t>
            </a:r>
            <a:r>
              <a:rPr lang="en-IN" sz="1400" dirty="0"/>
              <a:t> G.Feitelson1, Larry Rudolph1, Uwe Schwiegelshohn2, Kenneth C. Sevcik3 and </a:t>
            </a:r>
            <a:r>
              <a:rPr lang="en-IN" sz="1400" dirty="0" err="1"/>
              <a:t>Parkson</a:t>
            </a:r>
            <a:r>
              <a:rPr lang="en-IN" sz="1400" dirty="0"/>
              <a:t> Wong41- “</a:t>
            </a:r>
            <a:r>
              <a:rPr lang="en-IN" sz="1400" b="1" dirty="0"/>
              <a:t>Theory and Practice in Parallel Job Scheduling</a:t>
            </a:r>
            <a:r>
              <a:rPr lang="en-IN" sz="1400" dirty="0"/>
              <a:t>”- 12-JULY-2015 </a:t>
            </a:r>
            <a:endParaRPr lang="en-IN" sz="1400" dirty="0"/>
          </a:p>
          <a:p>
            <a:pPr marL="0" indent="0">
              <a:lnSpc>
                <a:spcPct val="120000"/>
              </a:lnSpc>
              <a:buNone/>
            </a:pPr>
            <a:r>
              <a:rPr lang="en-IN" sz="1400" dirty="0"/>
              <a:t>	In this paper, various scheduling techniques for parallel computing are discussed like longest 	processing time, list scheduling and approximation techniques like heuristic algorithms and some 	other techniques like load balancing and thread scheduling.</a:t>
            </a:r>
            <a:endParaRPr lang="en-IN" sz="1400" dirty="0"/>
          </a:p>
          <a:p>
            <a:pPr marL="0" indent="0">
              <a:lnSpc>
                <a:spcPct val="120000"/>
              </a:lnSpc>
              <a:buNone/>
            </a:pPr>
            <a:endParaRPr lang="en-IN" sz="1400" dirty="0"/>
          </a:p>
          <a:p>
            <a:pPr>
              <a:lnSpc>
                <a:spcPct val="120000"/>
              </a:lnSpc>
            </a:pPr>
            <a:r>
              <a:rPr lang="en-IN" sz="1400" u="sng" dirty="0"/>
              <a:t>https://</a:t>
            </a:r>
            <a:r>
              <a:rPr lang="en-IN" sz="1400" u="sng" dirty="0" err="1"/>
              <a:t>www.tutorialspoint.com</a:t>
            </a:r>
            <a:r>
              <a:rPr lang="en-IN" sz="1400" dirty="0"/>
              <a:t>  (Comparison Study of Processor Scheduling Algorithms)</a:t>
            </a:r>
            <a:endParaRPr lang="en-IN" sz="1400" dirty="0"/>
          </a:p>
          <a:p>
            <a:pPr>
              <a:lnSpc>
                <a:spcPct val="120000"/>
              </a:lnSpc>
            </a:pPr>
            <a:r>
              <a:rPr lang="en-IN" sz="1400" dirty="0">
                <a:hlinkClick r:id="rId1"/>
              </a:rPr>
              <a:t>https://</a:t>
            </a:r>
            <a:r>
              <a:rPr lang="en-IN" sz="1400" dirty="0" err="1">
                <a:hlinkClick r:id="rId1"/>
              </a:rPr>
              <a:t>en.wikipedia.or</a:t>
            </a:r>
            <a:r>
              <a:rPr lang="en-IN" sz="1400" dirty="0" err="1"/>
              <a:t>g</a:t>
            </a:r>
            <a:r>
              <a:rPr lang="en-IN" sz="1400" dirty="0"/>
              <a:t> (Comparison Study of Processor Scheduling Algorithms</a:t>
            </a:r>
            <a:r>
              <a:rPr lang="en-IN" sz="1400" dirty="0">
                <a:sym typeface="Wingdings" panose="05000000000000000000" pitchFamily="2" charset="2"/>
              </a:rPr>
              <a:t>)</a:t>
            </a:r>
            <a:endParaRPr lang="en-US" sz="14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{AD05FA12-467E-7E45-99EC-3309AAEDB365}tf10001062</Template>
  <TotalTime>0</TotalTime>
  <Words>4213</Words>
  <Application>WPS Presentation</Application>
  <PresentationFormat>Widescreen</PresentationFormat>
  <Paragraphs>66</Paragraphs>
  <Slides>5</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vt:i4>
      </vt:variant>
    </vt:vector>
  </HeadingPairs>
  <TitlesOfParts>
    <vt:vector size="15" baseType="lpstr">
      <vt:lpstr>Arial</vt:lpstr>
      <vt:lpstr>SimSun</vt:lpstr>
      <vt:lpstr>Wingdings</vt:lpstr>
      <vt:lpstr>Wingdings 3</vt:lpstr>
      <vt:lpstr>Arial</vt:lpstr>
      <vt:lpstr>Century Gothic</vt:lpstr>
      <vt:lpstr>Microsoft YaHei</vt:lpstr>
      <vt:lpstr>Arial Unicode MS</vt:lpstr>
      <vt:lpstr>Calibri</vt:lpstr>
      <vt:lpstr>Ion</vt:lpstr>
      <vt:lpstr>Parallelizing CPU Scheduling Algorithms </vt:lpstr>
      <vt:lpstr>Abstract</vt:lpstr>
      <vt:lpstr>Challenges Faced</vt:lpstr>
      <vt:lpstr>References</vt:lpstr>
      <vt:lpstr>References (Cont.)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Parallelizing CPU Scheduling Algorithms </dc:title>
  <dc:creator>Microsoft Office User</dc:creator>
  <cp:lastModifiedBy>shash</cp:lastModifiedBy>
  <cp:revision>13</cp:revision>
  <dcterms:created xsi:type="dcterms:W3CDTF">2020-08-05T11:47:00Z</dcterms:created>
  <dcterms:modified xsi:type="dcterms:W3CDTF">2020-08-17T09:42:30Z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1033-11.2.0.9629</vt:lpwstr>
  </property>
</Properties>
</file>