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4" r:id="rId8"/>
    <p:sldId id="265" r:id="rId9"/>
    <p:sldId id="269" r:id="rId10"/>
    <p:sldId id="270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0" y="2042160"/>
            <a:ext cx="11476990" cy="160337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         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AUTOMATED HYDROPONIC </a:t>
            </a:r>
            <a:r>
              <a:rPr lang="en-IN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FARMING</a:t>
            </a:r>
            <a:endParaRPr lang="en-IN" altLang="en-US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5496" y="4789715"/>
            <a:ext cx="4676503" cy="110377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REVIEW </a:t>
            </a:r>
            <a:r>
              <a:rPr lang="en-IN" altLang="en-US" sz="2000" dirty="0" smtClean="0">
                <a:solidFill>
                  <a:schemeClr val="accent5"/>
                </a:solidFill>
              </a:rPr>
              <a:t>1</a:t>
            </a:r>
            <a:endParaRPr lang="en-IN" altLang="en-US" sz="2000" dirty="0" smtClean="0">
              <a:solidFill>
                <a:schemeClr val="accent5"/>
              </a:solidFill>
            </a:endParaRPr>
          </a:p>
          <a:p>
            <a:pPr algn="ctr"/>
            <a:r>
              <a:rPr lang="en-IN" altLang="en-US" sz="2000" dirty="0" smtClean="0">
                <a:solidFill>
                  <a:schemeClr val="accent5"/>
                </a:solidFill>
              </a:rPr>
              <a:t>LEAN START-UP</a:t>
            </a:r>
            <a:r>
              <a:rPr lang="en-US" sz="2000" dirty="0" smtClean="0">
                <a:solidFill>
                  <a:schemeClr val="accent5"/>
                </a:solidFill>
              </a:rPr>
              <a:t> MAN</a:t>
            </a:r>
            <a:r>
              <a:rPr lang="en-IN" altLang="en-US" sz="2000" dirty="0" smtClean="0">
                <a:solidFill>
                  <a:schemeClr val="accent5"/>
                </a:solidFill>
              </a:rPr>
              <a:t>A</a:t>
            </a:r>
            <a:r>
              <a:rPr lang="en-US" sz="2000" dirty="0" smtClean="0">
                <a:solidFill>
                  <a:schemeClr val="accent5"/>
                </a:solidFill>
              </a:rPr>
              <a:t>GEMENT</a:t>
            </a:r>
            <a:endParaRPr lang="en-IN" sz="2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1 – (</a:t>
            </a:r>
            <a:r>
              <a:rPr lang="en-IN" altLang="en-US" dirty="0" smtClean="0"/>
              <a:t>Prototype </a:t>
            </a:r>
            <a:r>
              <a:rPr lang="en-US" dirty="0"/>
              <a:t>drawing and </a:t>
            </a:r>
            <a:r>
              <a:rPr lang="en-IN" altLang="en-US" dirty="0"/>
              <a:t>Idea explanation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smtClean="0"/>
              <a:t>Review </a:t>
            </a:r>
            <a:r>
              <a:rPr lang="en-US" dirty="0"/>
              <a:t>2 – (</a:t>
            </a:r>
            <a:r>
              <a:rPr lang="en-IN" altLang="en-US" dirty="0"/>
              <a:t>Detailed analysis of idea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smtClean="0"/>
              <a:t>Review </a:t>
            </a:r>
            <a:r>
              <a:rPr lang="en-US" dirty="0"/>
              <a:t>3 </a:t>
            </a:r>
            <a:r>
              <a:rPr lang="en-US" dirty="0" smtClean="0"/>
              <a:t>– (</a:t>
            </a:r>
            <a:r>
              <a:rPr lang="en-US" dirty="0"/>
              <a:t>Final </a:t>
            </a:r>
            <a:r>
              <a:rPr lang="en-IN" altLang="en-US" dirty="0"/>
              <a:t>report with all required details</a:t>
            </a:r>
            <a:r>
              <a:rPr lang="en-US" dirty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Hydroponic </a:t>
            </a:r>
            <a:r>
              <a:rPr lang="en-US" dirty="0"/>
              <a:t>food production by Dr Howard Rash</a:t>
            </a:r>
            <a:endParaRPr lang="en-US" dirty="0"/>
          </a:p>
          <a:p>
            <a:r>
              <a:rPr lang="en-IN" dirty="0" smtClean="0"/>
              <a:t>Economic </a:t>
            </a:r>
            <a:r>
              <a:rPr lang="en-IN" dirty="0"/>
              <a:t>viability of hydroponics system in emerging </a:t>
            </a:r>
            <a:r>
              <a:rPr lang="en-IN" dirty="0" smtClean="0"/>
              <a:t>countries (</a:t>
            </a:r>
            <a:r>
              <a:rPr lang="en-IN" dirty="0" err="1"/>
              <a:t>S</a:t>
            </a:r>
            <a:r>
              <a:rPr lang="en-IN" dirty="0" err="1" smtClean="0"/>
              <a:t>ouja</a:t>
            </a:r>
            <a:r>
              <a:rPr lang="en-IN" dirty="0" smtClean="0"/>
              <a:t> </a:t>
            </a:r>
            <a:r>
              <a:rPr lang="en-IN" dirty="0"/>
              <a:t>,</a:t>
            </a:r>
            <a:r>
              <a:rPr lang="en-IN" dirty="0" err="1"/>
              <a:t>Gimnes</a:t>
            </a:r>
            <a:r>
              <a:rPr lang="en-IN" dirty="0"/>
              <a:t> and </a:t>
            </a:r>
            <a:r>
              <a:rPr lang="en-IN" dirty="0" err="1"/>
              <a:t>Binetto</a:t>
            </a:r>
            <a:r>
              <a:rPr lang="en-IN" dirty="0"/>
              <a:t> April 2019)</a:t>
            </a:r>
            <a:endParaRPr lang="en-IN" dirty="0"/>
          </a:p>
          <a:p>
            <a:r>
              <a:rPr lang="en-IN" dirty="0"/>
              <a:t>Tomato profit per year, by Agri Farming</a:t>
            </a:r>
            <a:endParaRPr lang="en-IN" dirty="0"/>
          </a:p>
          <a:p>
            <a:r>
              <a:rPr lang="en-IN" dirty="0"/>
              <a:t>Why adoption of Hydroponic farming important in India, by Re-Nubble.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Harsh </a:t>
            </a:r>
            <a:r>
              <a:rPr lang="en-US" dirty="0"/>
              <a:t>Vardhan Singh (18BME0030)</a:t>
            </a:r>
            <a:endParaRPr lang="en-US" dirty="0"/>
          </a:p>
          <a:p>
            <a:r>
              <a:rPr lang="en-US" dirty="0" smtClean="0"/>
              <a:t>Lakshya </a:t>
            </a:r>
            <a:r>
              <a:rPr lang="en-US" dirty="0"/>
              <a:t>Mishra  (18BME0096)</a:t>
            </a:r>
            <a:endParaRPr lang="en-US" dirty="0"/>
          </a:p>
          <a:p>
            <a:r>
              <a:rPr lang="en-US" dirty="0" smtClean="0"/>
              <a:t>S</a:t>
            </a:r>
            <a:r>
              <a:rPr lang="en-IN" dirty="0" smtClean="0"/>
              <a:t>hashank Shukla (18BCE2522)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based on the concept of </a:t>
            </a:r>
            <a:r>
              <a:rPr lang="en-US" dirty="0" smtClean="0"/>
              <a:t>Hydroponic Farming.</a:t>
            </a:r>
            <a:endParaRPr lang="en-US" dirty="0" smtClean="0"/>
          </a:p>
          <a:p>
            <a:r>
              <a:rPr lang="en-US" dirty="0"/>
              <a:t>Hydroponic farming is a method of farming in </a:t>
            </a:r>
            <a:r>
              <a:rPr lang="en-US" dirty="0" smtClean="0"/>
              <a:t>which plants are grown </a:t>
            </a:r>
            <a:r>
              <a:rPr lang="en-US" dirty="0"/>
              <a:t>without soil, by using mineral nutrient solutions in a water solvent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</a:t>
            </a:r>
            <a:r>
              <a:rPr lang="en-IN" altLang="en-US" dirty="0" smtClean="0"/>
              <a:t>e farms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/>
              <a:t>used for growing plants and crops such as lettuce, spinach, tomato, strawberry ,</a:t>
            </a:r>
            <a:r>
              <a:rPr lang="en-US" dirty="0" smtClean="0"/>
              <a:t>broccoli</a:t>
            </a:r>
            <a:r>
              <a:rPr lang="en-US" dirty="0"/>
              <a:t> </a:t>
            </a:r>
            <a:r>
              <a:rPr lang="en-US" dirty="0" smtClean="0"/>
              <a:t>and also some flowering species.</a:t>
            </a:r>
            <a:endParaRPr lang="en-US" dirty="0" smtClean="0"/>
          </a:p>
          <a:p>
            <a:r>
              <a:rPr lang="en-IN" altLang="en-US" dirty="0" smtClean="0"/>
              <a:t>P</a:t>
            </a:r>
            <a:r>
              <a:rPr lang="en-US" dirty="0" smtClean="0"/>
              <a:t>rocess </a:t>
            </a:r>
            <a:r>
              <a:rPr lang="en-IN" altLang="en-US" dirty="0" smtClean="0"/>
              <a:t>of Hydroponic farming</a:t>
            </a:r>
            <a:r>
              <a:rPr lang="en-US" dirty="0" smtClean="0"/>
              <a:t> is more water efficient, promotes the rapid growth of plants and also does not make use of any chemical fertilizers or pesticides.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IN" altLang="en-US" dirty="0"/>
              <a:t>SERVING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cater the need of growing food requirements of the country’s growing population.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increase the food production with the shrinking area of cultivable land.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reduce the food shortage of the urban areas </a:t>
            </a:r>
            <a:r>
              <a:rPr lang="en-IN" altLang="en-US" dirty="0"/>
              <a:t>espeially in case of pandemics.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reduce the food wastage due to the logistics of vegetables and fruits in the areas where there is no land for </a:t>
            </a:r>
            <a:r>
              <a:rPr lang="en-US" dirty="0" smtClean="0"/>
              <a:t>growing </a:t>
            </a:r>
            <a:r>
              <a:rPr lang="en-US" dirty="0"/>
              <a:t>food. 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grow food and organic vegetables in those areas </a:t>
            </a:r>
            <a:r>
              <a:rPr lang="en-US" dirty="0" smtClean="0"/>
              <a:t>which face </a:t>
            </a:r>
            <a:r>
              <a:rPr lang="en-US" dirty="0"/>
              <a:t>a huge shortage of water in some seasons.( for </a:t>
            </a:r>
            <a:r>
              <a:rPr lang="en-US" dirty="0" err="1" smtClean="0"/>
              <a:t>e.g</a:t>
            </a:r>
            <a:r>
              <a:rPr lang="en-US" dirty="0"/>
              <a:t>: Chennai, Delhi, Mumbai and Bangalore)</a:t>
            </a:r>
            <a:endParaRPr lang="en-US" dirty="0"/>
          </a:p>
          <a:p>
            <a:r>
              <a:rPr lang="en-IN" dirty="0"/>
              <a:t>The national average for vegetable yields in India is 17 tons/ha; in developed countries it is more than 40 tons/ha due to infertility of soil, bad climatic conditions and less use of new technology.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Hydroponics </a:t>
            </a:r>
            <a:r>
              <a:rPr lang="en-US" dirty="0"/>
              <a:t>yield is twice or thrice as compared to conventional soil farming </a:t>
            </a:r>
            <a:r>
              <a:rPr lang="en-US" dirty="0" smtClean="0"/>
              <a:t>(ref</a:t>
            </a:r>
            <a:r>
              <a:rPr lang="en-US" dirty="0"/>
              <a:t>: Hydroponic food production by Dr Howard Rash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 smtClean="0"/>
              <a:t>In </a:t>
            </a:r>
            <a:r>
              <a:rPr lang="en-IN" dirty="0"/>
              <a:t>hydroponics there is less than half </a:t>
            </a:r>
            <a:r>
              <a:rPr lang="en-IN" dirty="0" smtClean="0"/>
              <a:t>the </a:t>
            </a:r>
            <a:r>
              <a:rPr lang="en-IN" dirty="0"/>
              <a:t>land required as compared to the conventional soil farming.( In a paper named as Economic viability of hydroponics system in emerging countries by </a:t>
            </a:r>
            <a:r>
              <a:rPr lang="en-IN" dirty="0" err="1"/>
              <a:t>S</a:t>
            </a:r>
            <a:r>
              <a:rPr lang="en-IN" dirty="0" err="1" smtClean="0"/>
              <a:t>ouja</a:t>
            </a:r>
            <a:r>
              <a:rPr lang="en-IN" dirty="0" smtClean="0"/>
              <a:t> </a:t>
            </a:r>
            <a:r>
              <a:rPr lang="en-IN" dirty="0"/>
              <a:t>,</a:t>
            </a:r>
            <a:r>
              <a:rPr lang="en-IN" dirty="0" err="1"/>
              <a:t>Gimnes</a:t>
            </a:r>
            <a:r>
              <a:rPr lang="en-IN" dirty="0"/>
              <a:t> and </a:t>
            </a:r>
            <a:r>
              <a:rPr lang="en-IN" dirty="0" err="1"/>
              <a:t>Binetto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method is best suited for the less cultivable areas where there is a large shortage of </a:t>
            </a:r>
            <a:r>
              <a:rPr lang="en-IN" dirty="0" smtClean="0"/>
              <a:t>water or land </a:t>
            </a:r>
            <a:r>
              <a:rPr lang="en-IN" dirty="0"/>
              <a:t>and in arid regions.</a:t>
            </a:r>
            <a:endParaRPr lang="en-IN" dirty="0"/>
          </a:p>
          <a:p>
            <a:r>
              <a:rPr lang="en-IN" dirty="0"/>
              <a:t>This hydroponic pod can be installed at the rooftop of homes </a:t>
            </a:r>
            <a:r>
              <a:rPr lang="en-IN" dirty="0" smtClean="0"/>
              <a:t>and </a:t>
            </a:r>
            <a:r>
              <a:rPr lang="en-IN" dirty="0"/>
              <a:t>restaurants and will help in the self sustainability </a:t>
            </a:r>
            <a:r>
              <a:rPr lang="en-IN" dirty="0" smtClean="0"/>
              <a:t>of </a:t>
            </a:r>
            <a:r>
              <a:rPr lang="en-IN" dirty="0"/>
              <a:t>food.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3380" y="978535"/>
            <a:ext cx="3710940" cy="22129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AUTOMATED HYDROPONIC POD</a:t>
            </a:r>
            <a:r>
              <a:rPr lang="en-IN" altLang="en-US" dirty="0" smtClean="0">
                <a:solidFill>
                  <a:schemeClr val="tx1"/>
                </a:solidFill>
                <a:sym typeface="+mn-ea"/>
              </a:rPr>
              <a:t>-</a:t>
            </a:r>
            <a:br>
              <a:rPr lang="en-IN" dirty="0" smtClean="0"/>
            </a:br>
            <a:r>
              <a:rPr lang="en-IN" dirty="0" smtClean="0"/>
              <a:t>Basic Layout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77" y="441325"/>
            <a:ext cx="5762146" cy="56546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It consists of three areas –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Reservoir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Channel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Greenhouse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Reservoir stores the water that is nutrient rich and properly oxygenated. The water from the reservoir goes to the channel and returns back after each circulation.</a:t>
            </a:r>
            <a:endParaRPr lang="en-IN" dirty="0" smtClean="0"/>
          </a:p>
          <a:p>
            <a:r>
              <a:rPr lang="en-IN" dirty="0" smtClean="0"/>
              <a:t>The Channel contains the plant roots which are provided with nutrition via the thin film of solution that flows over them. (NFT – Nutrient Film Technique)</a:t>
            </a:r>
            <a:endParaRPr lang="en-IN" dirty="0" smtClean="0"/>
          </a:p>
          <a:p>
            <a:r>
              <a:rPr lang="en-IN" dirty="0" smtClean="0"/>
              <a:t>The Greenhouse contains the plant stock. It protects it from the outer elements and helps in controlling the inner conditions to better suit the plant.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BUSINESS PLAN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en-US" dirty="0" smtClean="0">
                <a:sym typeface="+mn-ea"/>
              </a:rPr>
              <a:t>Acquire farms which are left after burning or where soil is infertile and are not being used, </a:t>
            </a:r>
            <a:r>
              <a:rPr lang="en-IN" altLang="en-US" dirty="0">
                <a:sym typeface="+mn-ea"/>
              </a:rPr>
              <a:t>on </a:t>
            </a:r>
            <a:r>
              <a:rPr lang="en-IN" altLang="en-US" dirty="0" smtClean="0">
                <a:sym typeface="+mn-ea"/>
              </a:rPr>
              <a:t>lease.</a:t>
            </a:r>
            <a:endParaRPr lang="en-IN" altLang="en-US" dirty="0" smtClean="0">
              <a:sym typeface="+mn-ea"/>
            </a:endParaRPr>
          </a:p>
          <a:p>
            <a:r>
              <a:rPr lang="en-US" altLang="en-US" dirty="0" smtClean="0">
                <a:sym typeface="+mn-ea"/>
              </a:rPr>
              <a:t>Setup the hydroponic farm on the acquired land.</a:t>
            </a:r>
            <a:endParaRPr lang="en-IN" altLang="en-US" dirty="0">
              <a:sym typeface="+mn-ea"/>
            </a:endParaRPr>
          </a:p>
          <a:p>
            <a:r>
              <a:rPr lang="en-IN" altLang="en-US" dirty="0" smtClean="0">
                <a:sym typeface="+mn-ea"/>
              </a:rPr>
              <a:t>Extend the lease </a:t>
            </a:r>
            <a:r>
              <a:rPr lang="en-IN" altLang="en-US" dirty="0">
                <a:sym typeface="+mn-ea"/>
              </a:rPr>
              <a:t>after showing acquired profits.</a:t>
            </a:r>
            <a:endParaRPr lang="en-IN" altLang="en-US" dirty="0">
              <a:sym typeface="+mn-ea"/>
            </a:endParaRPr>
          </a:p>
          <a:p>
            <a:r>
              <a:rPr lang="en-IN" altLang="en-US" dirty="0" smtClean="0">
                <a:sym typeface="+mn-ea"/>
              </a:rPr>
              <a:t>Acquire permission to use </a:t>
            </a:r>
            <a:r>
              <a:rPr lang="en-IN" altLang="en-US" dirty="0" smtClean="0">
                <a:sym typeface="+mn-ea"/>
              </a:rPr>
              <a:t>the terrace</a:t>
            </a:r>
            <a:r>
              <a:rPr lang="en-IN" altLang="en-US" dirty="0" smtClean="0"/>
              <a:t> of commercial buildings in urban areas.</a:t>
            </a:r>
            <a:endParaRPr lang="en-IN" altLang="en-US" dirty="0"/>
          </a:p>
          <a:p>
            <a:r>
              <a:rPr lang="en-IN" altLang="en-US" dirty="0" smtClean="0"/>
              <a:t>A hydroponic farm can be setup on the terraces and the grown crops can be supplied to the local consumers or businesses.</a:t>
            </a:r>
            <a:endParaRPr lang="en-IN" altLang="en-US" dirty="0"/>
          </a:p>
          <a:p>
            <a:r>
              <a:rPr lang="en-IN" altLang="en-US" dirty="0" smtClean="0"/>
              <a:t>Home growers can use</a:t>
            </a:r>
            <a:r>
              <a:rPr lang="en-IN" altLang="en-US" dirty="0" smtClean="0"/>
              <a:t> </a:t>
            </a:r>
            <a:r>
              <a:rPr lang="en-IN" altLang="en-US" dirty="0"/>
              <a:t>hydroponic </a:t>
            </a:r>
            <a:r>
              <a:rPr lang="en-IN" altLang="en-US" dirty="0" smtClean="0"/>
              <a:t>pods for growing edible plants or for growing flowers for </a:t>
            </a:r>
            <a:r>
              <a:rPr lang="en-IN" altLang="en-US" dirty="0"/>
              <a:t>decoration </a:t>
            </a:r>
            <a:r>
              <a:rPr lang="en-IN" altLang="en-US" dirty="0" smtClean="0"/>
              <a:t>purposes.</a:t>
            </a:r>
            <a:endParaRPr lang="en-I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PROFIT !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Operational costs, with tomatoes as the example crop, in 1 acre per year are Rs 9 lakhs and revenue typically averages around 33.5 lakhs.</a:t>
            </a:r>
            <a:endParaRPr lang="en-IN" altLang="en-US"/>
          </a:p>
          <a:p>
            <a:r>
              <a:rPr lang="en-IN" altLang="en-US"/>
              <a:t>When the land is already owned, capital costs per acre every 5 years are Rs 30.5 lakhs.</a:t>
            </a:r>
            <a:endParaRPr lang="en-IN" altLang="en-US"/>
          </a:p>
          <a:p>
            <a:r>
              <a:rPr lang="en-IN" altLang="en-US"/>
              <a:t>If land is leased, profit averages around 16.5 lakhs per year. </a:t>
            </a:r>
            <a:endParaRPr lang="en-IN" altLang="en-US"/>
          </a:p>
          <a:p>
            <a:r>
              <a:rPr lang="en-IN" altLang="en-US"/>
              <a:t>With normal soil farming, farmer has a profit of around 1.20 lakh from 1 acre of tomato cultivation on an average for 4 months.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0</TotalTime>
  <Words>3930</Words>
  <Application>WPS Presentation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Corbel</vt:lpstr>
      <vt:lpstr>Century Schoolbook</vt:lpstr>
      <vt:lpstr>Century</vt:lpstr>
      <vt:lpstr>Calibri</vt:lpstr>
      <vt:lpstr>Microsoft YaHei</vt:lpstr>
      <vt:lpstr>Arial Unicode MS</vt:lpstr>
      <vt:lpstr>Feathered</vt:lpstr>
      <vt:lpstr>          AUTOMATED HYDROPONIC FARMING</vt:lpstr>
      <vt:lpstr>TEAM MEMBERS</vt:lpstr>
      <vt:lpstr>INTRODUCTION</vt:lpstr>
      <vt:lpstr>PROBLEMS SERVING</vt:lpstr>
      <vt:lpstr>SOLUTION</vt:lpstr>
      <vt:lpstr>AUTOMATED HYDROPONIC POD- Basic Layout</vt:lpstr>
      <vt:lpstr>WORKING</vt:lpstr>
      <vt:lpstr>BUSINESS PLAN</vt:lpstr>
      <vt:lpstr>PROFIT !</vt:lpstr>
      <vt:lpstr>TIMELINE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HYDROPONIC POD</dc:title>
  <dc:creator>Harsh Singh</dc:creator>
  <cp:lastModifiedBy>shash</cp:lastModifiedBy>
  <cp:revision>33</cp:revision>
  <dcterms:created xsi:type="dcterms:W3CDTF">2020-08-03T15:46:00Z</dcterms:created>
  <dcterms:modified xsi:type="dcterms:W3CDTF">2020-10-24T12:41:39Z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