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57" r:id="rId6"/>
    <p:sldId id="267" r:id="rId7"/>
    <p:sldId id="268" r:id="rId8"/>
    <p:sldId id="269" r:id="rId9"/>
    <p:sldId id="262" r:id="rId10"/>
    <p:sldId id="263" r:id="rId11"/>
    <p:sldId id="266" r:id="rId12"/>
    <p:sldId id="260" r:id="rId13"/>
    <p:sldId id="261" r:id="rId14"/>
    <p:sldId id="264" r:id="rId15"/>
    <p:sldId id="265" r:id="rId16"/>
    <p:sldId id="270" r:id="rId17"/>
    <p:sldId id="272" r:id="rId18"/>
    <p:sldId id="273" r:id="rId19"/>
    <p:sldId id="271" r:id="rId20"/>
    <p:sldId id="281" r:id="rId21"/>
    <p:sldId id="282" r:id="rId22"/>
    <p:sldId id="284" r:id="rId23"/>
    <p:sldId id="283" r:id="rId24"/>
    <p:sldId id="285" r:id="rId25"/>
    <p:sldId id="286" r:id="rId26"/>
    <p:sldId id="287" r:id="rId27"/>
    <p:sldId id="288" r:id="rId28"/>
    <p:sldId id="289" r:id="rId29"/>
    <p:sldId id="290" r:id="rId30"/>
    <p:sldId id="29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88" d="100"/>
          <a:sy n="88" d="100"/>
        </p:scale>
        <p:origin x="45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Automated </a:t>
            </a:r>
            <a:r>
              <a:rPr lang="en-IN" altLang="en-US" dirty="0" smtClean="0"/>
              <a:t>Domestic </a:t>
            </a:r>
            <a:r>
              <a:rPr lang="en-IN" altLang="en-US" dirty="0"/>
              <a:t>Hydroponic Cabinets.</a:t>
            </a:r>
            <a:endParaRPr lang="en-IN" altLang="en-US" dirty="0"/>
          </a:p>
        </p:txBody>
      </p:sp>
      <p:sp>
        <p:nvSpPr>
          <p:cNvPr id="3" name="Subtitle 2"/>
          <p:cNvSpPr>
            <a:spLocks noGrp="1"/>
          </p:cNvSpPr>
          <p:nvPr>
            <p:ph type="subTitle" idx="1"/>
          </p:nvPr>
        </p:nvSpPr>
        <p:spPr>
          <a:xfrm>
            <a:off x="3800475" y="3804920"/>
            <a:ext cx="6867525" cy="2506980"/>
          </a:xfrm>
        </p:spPr>
        <p:txBody>
          <a:bodyPr>
            <a:normAutofit/>
          </a:bodyPr>
          <a:lstStyle/>
          <a:p>
            <a:r>
              <a:rPr lang="en-IN" altLang="en-US" dirty="0"/>
              <a:t>Team </a:t>
            </a:r>
            <a:r>
              <a:rPr lang="en-IN" altLang="en-US" b="1" dirty="0"/>
              <a:t>MATERIA</a:t>
            </a:r>
            <a:endParaRPr lang="en-IN" altLang="en-US" b="1" dirty="0"/>
          </a:p>
          <a:p>
            <a:r>
              <a:rPr lang="en-IN" altLang="en-US" dirty="0"/>
              <a:t>Team Members-</a:t>
            </a:r>
            <a:endParaRPr lang="en-IN" altLang="en-US" dirty="0"/>
          </a:p>
          <a:p>
            <a:r>
              <a:rPr lang="en-IN" altLang="en-US" dirty="0"/>
              <a:t>               18BCE0096, </a:t>
            </a:r>
            <a:r>
              <a:rPr lang="en-IN" altLang="en-US" dirty="0" err="1" smtClean="0"/>
              <a:t>Harshvardhan</a:t>
            </a:r>
            <a:r>
              <a:rPr lang="en-IN" altLang="en-US" dirty="0" smtClean="0"/>
              <a:t> Singh</a:t>
            </a:r>
            <a:endParaRPr lang="en-IN" altLang="en-US" dirty="0" smtClean="0"/>
          </a:p>
          <a:p>
            <a:r>
              <a:rPr lang="en-IN" altLang="en-US" dirty="0"/>
              <a:t> </a:t>
            </a:r>
            <a:r>
              <a:rPr lang="en-IN" altLang="en-US" dirty="0" smtClean="0"/>
              <a:t>      </a:t>
            </a:r>
            <a:r>
              <a:rPr lang="en-IN" altLang="en-US" dirty="0" smtClean="0"/>
              <a:t>18BCE0096</a:t>
            </a:r>
            <a:r>
              <a:rPr lang="en-IN" altLang="en-US" dirty="0"/>
              <a:t>, Lakshya </a:t>
            </a:r>
            <a:r>
              <a:rPr lang="en-IN" altLang="en-US" dirty="0" smtClean="0"/>
              <a:t>Mishra</a:t>
            </a:r>
            <a:endParaRPr lang="en-IN" altLang="en-US" dirty="0" smtClean="0"/>
          </a:p>
          <a:p>
            <a:r>
              <a:rPr lang="en-IN" altLang="en-US" dirty="0"/>
              <a:t> </a:t>
            </a:r>
            <a:r>
              <a:rPr lang="en-IN" altLang="en-US" dirty="0" smtClean="0"/>
              <a:t>        </a:t>
            </a:r>
            <a:r>
              <a:rPr lang="en-IN" altLang="en-US" dirty="0" smtClean="0"/>
              <a:t>18BCE2522</a:t>
            </a:r>
            <a:r>
              <a:rPr lang="en-IN" altLang="en-US" dirty="0"/>
              <a:t>, </a:t>
            </a:r>
            <a:r>
              <a:rPr lang="en-IN" altLang="en-US" dirty="0" err="1"/>
              <a:t>Shashank</a:t>
            </a:r>
            <a:r>
              <a:rPr lang="en-IN" altLang="en-US" dirty="0"/>
              <a:t> Shukla</a:t>
            </a:r>
            <a:endParaRPr lang="en-I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7340"/>
            <a:ext cx="10515600" cy="6137910"/>
          </a:xfrm>
        </p:spPr>
        <p:txBody>
          <a:bodyPr/>
          <a:lstStyle/>
          <a:p>
            <a:pPr marL="0" indent="0">
              <a:buNone/>
            </a:pPr>
            <a:r>
              <a:rPr lang="en-US" sz="2400" b="1" dirty="0"/>
              <a:t>6) Hydroponic Smart Farming Using Cyber Physical Social System with Telegram Messenger-</a:t>
            </a:r>
            <a:endParaRPr lang="en-US" sz="2400" b="1" dirty="0"/>
          </a:p>
          <a:p>
            <a:r>
              <a:rPr lang="en-US" sz="2400" dirty="0"/>
              <a:t>In the Cyber Physical Social System (CPSS), collaborative work between hydroponic farmers is now possible. With this new concept, hydroponic smart farming system that can be monitored online via Telegram Messenger is developed. </a:t>
            </a:r>
            <a:endParaRPr lang="en-US" sz="2400" dirty="0"/>
          </a:p>
          <a:p>
            <a:r>
              <a:rPr lang="en-US" sz="2400" dirty="0"/>
              <a:t>The design that is created can monitor important parameters in the hydroponics system, such as light intensity, room temperature, humidity, pH, nutrient temperature, and Electrical Conductivity (EC). The prototype is designed using Raspberry Pi 3 that connects directly with sensors such as DHT11 module, LDR, pH sensor module, and EC sensor. Telegram BOT that allows to monitor sensors online via Telegram is also made. With the integration of the Physical System (Raspberry Pi, sensor) and Social System (Telegram Messenger) connected online via internet or cyber, the hydroponic system monitoring becomes more flexible. </a:t>
            </a:r>
            <a:endParaRPr lang="en-US" sz="2400" dirty="0"/>
          </a:p>
          <a:p>
            <a:r>
              <a:rPr lang="en-US" sz="2400" dirty="0"/>
              <a:t>With the monitoring system through this CPSS, it allows hydroponic farmers wherever and whenever to know the condition of plants in real-time. Telegram-Bot made python based using the Telegram Messenger platform. </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6948"/>
            <a:ext cx="10515600" cy="5520015"/>
          </a:xfrm>
        </p:spPr>
        <p:txBody>
          <a:bodyPr>
            <a:noAutofit/>
          </a:bodyPr>
          <a:lstStyle/>
          <a:p>
            <a:pPr marL="0" indent="0">
              <a:buNone/>
            </a:pPr>
            <a:r>
              <a:rPr lang="en-US" sz="2400" b="1" dirty="0"/>
              <a:t>7) An AI Based System Design to Develop and Monitor a Hydroponic Farm (Hydroponic Farming for Smart City)-</a:t>
            </a:r>
            <a:endParaRPr lang="en-US" sz="2400" b="1" dirty="0"/>
          </a:p>
          <a:p>
            <a:r>
              <a:rPr lang="en-US" sz="2400" dirty="0"/>
              <a:t>In this paper, authors proposed to prepare an Artificial Intelligent system to do hydroponic farming in closed environment which will automatically deliver mix of water and nutrient solution along with light, directly to the roots of plants using sensors. </a:t>
            </a:r>
            <a:endParaRPr lang="en-US" sz="2400" dirty="0"/>
          </a:p>
          <a:p>
            <a:r>
              <a:rPr lang="en-US" sz="2400" dirty="0"/>
              <a:t>For experiment they have used Tomato F1 Hybrid seed. This system will help in calculating the average growth rate ratio for Tomato F1 Hybrid </a:t>
            </a:r>
            <a:r>
              <a:rPr lang="en-US" sz="2400" dirty="0" err="1"/>
              <a:t>Suhyana</a:t>
            </a:r>
            <a:r>
              <a:rPr lang="en-US" sz="2400" dirty="0"/>
              <a:t> seed that are grown hydroponically and would compare it with soil grown plants. This paper shows how automatic hydroponic system can be implemented using Raspberry Pi 3 with Micro controller to control and monitor all the sensors connected to it.</a:t>
            </a:r>
            <a:endParaRPr lang="en-US" sz="2400" dirty="0"/>
          </a:p>
          <a:p>
            <a:r>
              <a:rPr lang="en-US" sz="2400" dirty="0"/>
              <a:t> This system is implemented in closed environment for automating crop plantation. It describes how the mix of water, Light and nutrient solution will be automatically delivered to the roots of tomato plants by maintaining the pH level of the nutrient solution and temperature. </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1160"/>
            <a:ext cx="10515600" cy="5786120"/>
          </a:xfrm>
        </p:spPr>
        <p:txBody>
          <a:bodyPr>
            <a:normAutofit/>
          </a:bodyPr>
          <a:lstStyle/>
          <a:p>
            <a:endParaRPr lang="en-US" sz="2400" dirty="0"/>
          </a:p>
          <a:p>
            <a:pPr marL="0" indent="0">
              <a:buNone/>
            </a:pPr>
            <a:r>
              <a:rPr lang="en-US" sz="2400" b="1" dirty="0"/>
              <a:t>8) Applied Internet of Thing for Smart Hydroponic Farming Ecosystem (HFE)-</a:t>
            </a:r>
            <a:endParaRPr lang="en-US" sz="2400" b="1" dirty="0"/>
          </a:p>
          <a:p>
            <a:r>
              <a:rPr lang="en-US" sz="2400" dirty="0"/>
              <a:t>This paper proposes a Hydroponic Farming Ecosystem (HFE) that uses IoT devices to monitor humidity, nutrient solution temperature, air temperature, PH and Electrical Conductivity (EC). </a:t>
            </a:r>
            <a:endParaRPr lang="en-US" sz="2400" dirty="0"/>
          </a:p>
          <a:p>
            <a:r>
              <a:rPr lang="en-US" sz="2400" dirty="0"/>
              <a:t>To make the system easy to control and easy to use, they have used an android application to control IoT devices in the HFE and alarm users when their farm is in an abnormal situation. This paper applies the Internet of Things for Smart Hydroponic Farming Ecosystem (HFE) and automates hydroponic farming.</a:t>
            </a:r>
            <a:endParaRPr lang="en-US" sz="2400" dirty="0"/>
          </a:p>
          <a:p>
            <a:r>
              <a:rPr lang="en-US" sz="2400" dirty="0"/>
              <a:t> After the experiments conducted they showed this system could work whether using it in automatic or manual mode. Further work is applying the system in a symmetrical plantation to check the accuracy of the HFE across multiple farms in the same area; and verify that controlling via mobile application works correctly.</a:t>
            </a:r>
            <a:endParaRPr lang="en-US" sz="2400" dirty="0"/>
          </a:p>
          <a:p>
            <a:r>
              <a:rPr lang="en-IN" altLang="en-US" sz="2400" dirty="0">
                <a:sym typeface="+mn-ea"/>
              </a:rPr>
              <a:t>In this report, source of light energy lags, they have not mentioned anything about light.</a:t>
            </a:r>
            <a:endParaRPr lang="en-IN" altLang="en-US" sz="2400" dirty="0"/>
          </a:p>
          <a:p>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4805"/>
            <a:ext cx="10515600" cy="6165850"/>
          </a:xfrm>
        </p:spPr>
        <p:txBody>
          <a:bodyPr>
            <a:normAutofit/>
          </a:bodyPr>
          <a:lstStyle/>
          <a:p>
            <a:pPr marL="0" indent="0">
              <a:buNone/>
            </a:pPr>
            <a:r>
              <a:rPr lang="en-US" sz="2400" b="1" dirty="0"/>
              <a:t>9) </a:t>
            </a:r>
            <a:r>
              <a:rPr lang="en-US" sz="2400" b="1" dirty="0" err="1"/>
              <a:t>Hommons</a:t>
            </a:r>
            <a:r>
              <a:rPr lang="en-US" sz="2400" b="1" dirty="0"/>
              <a:t>: Hydroponic Management and Monitoring System for an IOT Based NFT Farm Using Web Technology-</a:t>
            </a:r>
            <a:endParaRPr lang="en-US" sz="2400" b="1" dirty="0"/>
          </a:p>
          <a:p>
            <a:r>
              <a:rPr lang="en-US" sz="2400" dirty="0"/>
              <a:t>In this paper, a hydroponic monitoring and automation system is proposed that can be monitored using sensors connected to the Arduino Uno microcontroller, Wi-Fi module ESP8266 and Raspberry Pi 2 Model B microcomputers as the webserver with the concept of Internet of Things, in which each block hydroponic farming can communicate with the webserver. </a:t>
            </a:r>
            <a:endParaRPr lang="en-US" sz="2400" dirty="0"/>
          </a:p>
          <a:p>
            <a:r>
              <a:rPr lang="en-US" sz="2400" dirty="0"/>
              <a:t>Web is used as the interface of the system that allows user to monitor and control the NFT hydroponic farming. The NFT hydroponic web interface management systems uses a responsive web framework, such as Bootstrap for the front-end, </a:t>
            </a:r>
            <a:r>
              <a:rPr lang="en-US" sz="2400" dirty="0" err="1"/>
              <a:t>JQuery</a:t>
            </a:r>
            <a:r>
              <a:rPr lang="en-US" sz="2400" dirty="0"/>
              <a:t> and JavaScript libraries. </a:t>
            </a:r>
            <a:endParaRPr lang="en-US" sz="2400" dirty="0"/>
          </a:p>
          <a:p>
            <a:r>
              <a:rPr lang="en-US" sz="2400" dirty="0"/>
              <a:t>The result shows that this system helps farmers to increase the effectivity and efficiency on monitoring and controlling NFT Hydroponic Farm. The future work of this research is to collect environmental data, which is obtained from sensors and implanting an artificial intelligence that makes the Hydroponic Management and Monitoring System can run automatically.</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2270"/>
            <a:ext cx="10515600" cy="5795010"/>
          </a:xfrm>
        </p:spPr>
        <p:txBody>
          <a:bodyPr>
            <a:normAutofit/>
          </a:bodyPr>
          <a:lstStyle/>
          <a:p>
            <a:pPr marL="0" indent="0">
              <a:buNone/>
            </a:pPr>
            <a:r>
              <a:rPr lang="en-US" sz="2400" b="1" dirty="0"/>
              <a:t>10) Hydroponic Nutrient Control System based on Internet of Things and </a:t>
            </a:r>
            <a:r>
              <a:rPr lang="en-US" sz="2400" b="1" dirty="0" err="1"/>
              <a:t>KNearest</a:t>
            </a:r>
            <a:r>
              <a:rPr lang="en-US" sz="2400" b="1" dirty="0"/>
              <a:t> Neighbors-</a:t>
            </a:r>
            <a:endParaRPr lang="en-US" sz="2400" b="1" dirty="0"/>
          </a:p>
          <a:p>
            <a:r>
              <a:rPr lang="en-US" sz="2400" dirty="0"/>
              <a:t>In this research, authors propose a system that measures pH, TDS, and nutrient temperature values in the nutrient film technique (NFT) technique using a couple of sensors. They use lettuce as an object of experiment and apply the KNN (k-Nearest Neighbor) algorithm to predict the classification of nutrient conditions. </a:t>
            </a:r>
            <a:endParaRPr lang="en-US" sz="2400" dirty="0"/>
          </a:p>
          <a:p>
            <a:r>
              <a:rPr lang="en-US" sz="2400" dirty="0"/>
              <a:t>The result of prediction is used to provide a command to the microcontroller to turn on or off the nutrition controller actuators simultaneously at a time. The experiment result shows that the proposed KNN algorithm achieves 93.3% accuracy when k=5. </a:t>
            </a:r>
            <a:endParaRPr lang="en-US" sz="2400" dirty="0"/>
          </a:p>
          <a:p>
            <a:r>
              <a:rPr lang="en-US" sz="2400" dirty="0"/>
              <a:t>The evaluated system shows that KNN successful classifies the nutrient condition with several k values. The classification result output can be used in a </a:t>
            </a:r>
            <a:r>
              <a:rPr lang="en-US" sz="2400" dirty="0" err="1"/>
              <a:t>realtime</a:t>
            </a:r>
            <a:r>
              <a:rPr lang="en-US" sz="2400" dirty="0"/>
              <a:t> condition and used as a command to the actuator module. The actuator also can turn on or off the nutrition controller simultaneously at a time according to the label that is classified.</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Design</a:t>
            </a:r>
            <a:endParaRPr lang="en-IN" altLang="en-US"/>
          </a:p>
        </p:txBody>
      </p:sp>
      <p:pic>
        <p:nvPicPr>
          <p:cNvPr id="4" name="Content Placeholder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3716591" y="1128938"/>
            <a:ext cx="3877284" cy="5229635"/>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1012152" y="1268570"/>
            <a:ext cx="3967196" cy="4351338"/>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9336" y="278674"/>
            <a:ext cx="4748348" cy="633113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276203" y="1272925"/>
            <a:ext cx="4603068" cy="4351338"/>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1049" y="1036319"/>
            <a:ext cx="6734376" cy="482454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t>USP(Unique Selling Preposition)</a:t>
            </a:r>
            <a:endParaRPr lang="en-IN" altLang="en-US" b="1" dirty="0"/>
          </a:p>
        </p:txBody>
      </p:sp>
      <p:sp>
        <p:nvSpPr>
          <p:cNvPr id="3" name="Content Placeholder 2"/>
          <p:cNvSpPr>
            <a:spLocks noGrp="1"/>
          </p:cNvSpPr>
          <p:nvPr>
            <p:ph idx="1"/>
          </p:nvPr>
        </p:nvSpPr>
        <p:spPr/>
        <p:txBody>
          <a:bodyPr>
            <a:normAutofit lnSpcReduction="10000"/>
          </a:bodyPr>
          <a:lstStyle/>
          <a:p>
            <a:r>
              <a:rPr lang="en-IN" altLang="en-US" dirty="0"/>
              <a:t>Setup is easy and highly affordable.</a:t>
            </a:r>
            <a:endParaRPr lang="en-IN" altLang="en-US" dirty="0"/>
          </a:p>
          <a:p>
            <a:r>
              <a:rPr lang="en-IN" altLang="en-US" dirty="0"/>
              <a:t>Cabinets can be easily added or removed.</a:t>
            </a:r>
            <a:endParaRPr lang="en-IN" altLang="en-US" dirty="0"/>
          </a:p>
          <a:p>
            <a:r>
              <a:rPr lang="en-IN" altLang="en-US" dirty="0"/>
              <a:t>Our setup is highly home oriented unlike shown in literature review which are farm or research oriented. Hence it is useful in pandemic.</a:t>
            </a:r>
            <a:endParaRPr lang="en-IN" altLang="en-US" dirty="0"/>
          </a:p>
          <a:p>
            <a:r>
              <a:rPr lang="en-IN" altLang="en-US" dirty="0"/>
              <a:t>Since, its covered from all sides hence safe.</a:t>
            </a:r>
            <a:endParaRPr lang="en-IN" altLang="en-US" dirty="0"/>
          </a:p>
          <a:p>
            <a:r>
              <a:rPr lang="en-IN" altLang="en-US" dirty="0"/>
              <a:t>Season independent crops can be grown.</a:t>
            </a:r>
            <a:endParaRPr lang="en-IN" altLang="en-US" dirty="0"/>
          </a:p>
          <a:p>
            <a:r>
              <a:rPr lang="en-IN" altLang="en-US" dirty="0"/>
              <a:t>Different season plants can be grown in different cabinet.(air tight)</a:t>
            </a:r>
            <a:endParaRPr lang="en-IN" altLang="en-US" dirty="0"/>
          </a:p>
          <a:p>
            <a:r>
              <a:rPr lang="en-IN" altLang="en-US" dirty="0"/>
              <a:t>Fully automated.</a:t>
            </a:r>
            <a:endParaRPr lang="en-IN" altLang="en-US" dirty="0"/>
          </a:p>
          <a:p>
            <a:r>
              <a:rPr lang="en-IN" altLang="en-US" dirty="0"/>
              <a:t>Easily movable.</a:t>
            </a:r>
            <a:endParaRPr lang="en-IN" altLang="en-US" dirty="0"/>
          </a:p>
          <a:p>
            <a:endParaRPr lang="en-IN" altLang="en-US" dirty="0"/>
          </a:p>
          <a:p>
            <a:endParaRPr lang="en-I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Validated Leaning</a:t>
            </a:r>
            <a:endParaRPr lang="en-IN" alt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Introduction</a:t>
            </a:r>
            <a:endParaRPr lang="en-IN" altLang="en-US"/>
          </a:p>
        </p:txBody>
      </p:sp>
      <p:sp>
        <p:nvSpPr>
          <p:cNvPr id="3" name="Content Placeholder 2"/>
          <p:cNvSpPr>
            <a:spLocks noGrp="1"/>
          </p:cNvSpPr>
          <p:nvPr>
            <p:ph idx="1"/>
          </p:nvPr>
        </p:nvSpPr>
        <p:spPr>
          <a:xfrm>
            <a:off x="838200" y="1567815"/>
            <a:ext cx="10515600" cy="4662805"/>
          </a:xfrm>
        </p:spPr>
        <p:txBody>
          <a:bodyPr>
            <a:noAutofit/>
          </a:bodyPr>
          <a:lstStyle/>
          <a:p>
            <a:pPr marL="0" indent="0">
              <a:buNone/>
            </a:pPr>
            <a:r>
              <a:rPr lang="en-US" sz="2000" dirty="0"/>
              <a:t>Agriculture is the heart of India's economic activity and our experience during the last 60 years has demonstrated the strong relationship between agricultural growth and economic wealth. </a:t>
            </a:r>
            <a:endParaRPr lang="en-US" sz="2000" dirty="0"/>
          </a:p>
          <a:p>
            <a:pPr marL="0" indent="0">
              <a:buNone/>
            </a:pPr>
            <a:r>
              <a:rPr lang="en-US" sz="2000" dirty="0"/>
              <a:t>If India want to become powerful economically in the world, our agricultural productivity should be equal to those countries, which are currently rated as economic power of the world. </a:t>
            </a:r>
            <a:endParaRPr lang="en-US" sz="2000" dirty="0"/>
          </a:p>
          <a:p>
            <a:pPr marL="0" indent="0">
              <a:buNone/>
            </a:pPr>
            <a:r>
              <a:rPr lang="en-US" sz="2000" dirty="0"/>
              <a:t>Cultivation, adding up to an important aspect in GDP (Gross Domestic Produce), has been affected tremendously over the past few decades due to the use of chemicals. Due to rapid urbanization and industrialization, arable land under cultivation is decreasing enormously. </a:t>
            </a:r>
            <a:endParaRPr lang="en-US" sz="2000" dirty="0"/>
          </a:p>
          <a:p>
            <a:pPr marL="0" indent="0">
              <a:buNone/>
            </a:pPr>
            <a:r>
              <a:rPr lang="en-US" sz="2000" dirty="0"/>
              <a:t>Organic farming, being the need of the hour, is opted as one of the widely chosen methodology to overcome the prevailing problem in cultivation. </a:t>
            </a:r>
            <a:endParaRPr lang="en-US" sz="2000" dirty="0"/>
          </a:p>
          <a:p>
            <a:pPr marL="0" indent="0">
              <a:buNone/>
            </a:pPr>
            <a:r>
              <a:rPr lang="en-US" sz="2000" dirty="0">
                <a:sym typeface="+mn-ea"/>
              </a:rPr>
              <a:t>With an expanding population and changing dynamics in global food markets, it is important to find solutions for more resilient food production methods closer to urban environments. Recently, vertical farming systems have emerged as a potential solution for urban farming. However, although there is an increasing body of literature reviewing the potential of urban and vertical farming systems, only a limited number of studies have reviewed the sustainability of these systems.</a:t>
            </a:r>
            <a:endParaRPr lang="en-US" sz="2000" dirty="0"/>
          </a:p>
          <a:p>
            <a:pPr marL="0" indent="0">
              <a:buNone/>
            </a:pPr>
            <a:endParaRPr lang="en-US" sz="2000" dirty="0"/>
          </a:p>
          <a:p>
            <a:pPr marL="0" indent="0">
              <a:buNone/>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Cost Analysis</a:t>
            </a:r>
            <a:endParaRPr lang="en-IN" alt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Business Model</a:t>
            </a:r>
            <a:endParaRPr lang="en-IN" alt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Marketing Techniques</a:t>
            </a:r>
            <a:endParaRPr lang="en-IN" alt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CAD Model-</a:t>
            </a:r>
            <a:endParaRPr lang="en-IN" alt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Conclusion</a:t>
            </a:r>
            <a:endParaRPr lang="en-IN" alt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Reference</a:t>
            </a:r>
            <a:endParaRPr lang="en-IN" alt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7675"/>
            <a:ext cx="10515600" cy="5729605"/>
          </a:xfrm>
        </p:spPr>
        <p:txBody>
          <a:bodyPr/>
          <a:lstStyle/>
          <a:p>
            <a:pPr marL="0" indent="0">
              <a:buNone/>
            </a:pPr>
            <a:r>
              <a:rPr lang="en-US" sz="2000">
                <a:sym typeface="+mn-ea"/>
              </a:rPr>
              <a:t>Advancements in agriculture have proven to serve the cultivators in a number of ways. To bring in another technological advancement by breaking all barriers, for organic farming is the Hydroponics where consumption of space and water are way too minimal. Hydroponics is a method of growing plants purely using water and nutrients, without soil.</a:t>
            </a:r>
            <a:endParaRPr lang="en-US" sz="2000">
              <a:sym typeface="+mn-ea"/>
            </a:endParaRPr>
          </a:p>
          <a:p>
            <a:pPr marL="0" indent="0">
              <a:buNone/>
            </a:pPr>
            <a:r>
              <a:rPr lang="en-US" sz="2000">
                <a:sym typeface="+mn-ea"/>
              </a:rPr>
              <a:t>The automated hydroponic farming is made to support non-professional farmers, city people who have limited knowledge in farming and people who are interested in doing vertical planting in very small areas in the city such as building tops, balconies of small rooms in high-rise buildings, and in small office spaces.</a:t>
            </a:r>
            <a:endParaRPr lang="en-US" sz="2000"/>
          </a:p>
          <a:p>
            <a:pPr marL="0" indent="0">
              <a:buNone/>
            </a:pPr>
            <a:r>
              <a:rPr lang="en-US" sz="2000">
                <a:sym typeface="+mn-ea"/>
              </a:rPr>
              <a:t>The significant decrease in agricultural land and the rapid development of hydroponic system technology such as Nutrient Film Technique (NFT), have brought huge challenge to farmers. This hydroponic system requires special attention to several parameters such as the water temperature, water level, acidity (pH), and the concentration of the nutrient (EC/PPM).</a:t>
            </a:r>
            <a:endParaRPr lang="en-US" sz="2000"/>
          </a:p>
          <a:p>
            <a:pPr marL="0" indent="0">
              <a:buNone/>
            </a:pPr>
            <a:r>
              <a:rPr lang="en-US" sz="2000"/>
              <a:t>The goal of this project is to design and construct a hydroponic system which is fully automatic that can be integrated into the </a:t>
            </a:r>
            <a:r>
              <a:rPr lang="en-IN" altLang="en-US" sz="2000"/>
              <a:t>home </a:t>
            </a:r>
            <a:r>
              <a:rPr lang="en-US" sz="2000"/>
              <a:t>agricultural curriculum. Hydroponic cultivati</a:t>
            </a:r>
            <a:r>
              <a:rPr lang="en-IN" altLang="en-US" sz="2000"/>
              <a:t>on</a:t>
            </a:r>
            <a:r>
              <a:rPr lang="en-US" sz="2000"/>
              <a:t> offers many focal points when contrasted with regular cultivati</a:t>
            </a:r>
            <a:r>
              <a:rPr lang="en-IN" altLang="en-US" sz="2000"/>
              <a:t>on</a:t>
            </a:r>
            <a:r>
              <a:rPr lang="en-US" sz="2000"/>
              <a:t>. One of the principle points of interest is that products can be developed in spots with infertile or sullied arrive. Hydroponically developed plants are too more impervious to water with a high salt substance. Another advantage incorporates not having creepy crawlies, creatures, and infections for example, growths effectively exhibit in the developing medium.</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Abstract</a:t>
            </a:r>
            <a:endParaRPr lang="en-IN" altLang="en-US" dirty="0"/>
          </a:p>
        </p:txBody>
      </p:sp>
      <p:sp>
        <p:nvSpPr>
          <p:cNvPr id="3" name="Content Placeholder 2"/>
          <p:cNvSpPr>
            <a:spLocks noGrp="1"/>
          </p:cNvSpPr>
          <p:nvPr>
            <p:ph idx="1"/>
          </p:nvPr>
        </p:nvSpPr>
        <p:spPr/>
        <p:txBody>
          <a:bodyPr>
            <a:normAutofit fontScale="92500"/>
          </a:bodyPr>
          <a:lstStyle/>
          <a:p>
            <a:r>
              <a:rPr lang="en-US" dirty="0"/>
              <a:t>Hydroponic farming is the need of the hour because of decreasing cultivation land area and increasing population. This type of farming should be highly promoted </a:t>
            </a:r>
            <a:r>
              <a:rPr lang="en-US" dirty="0" err="1"/>
              <a:t>beacuse</a:t>
            </a:r>
            <a:r>
              <a:rPr lang="en-US" dirty="0"/>
              <a:t> of its sustainability. </a:t>
            </a:r>
            <a:endParaRPr lang="en-US" dirty="0"/>
          </a:p>
          <a:p>
            <a:r>
              <a:rPr lang="en-US" dirty="0"/>
              <a:t>In pandemics like </a:t>
            </a:r>
            <a:r>
              <a:rPr lang="en-US" dirty="0" err="1"/>
              <a:t>covid</a:t>
            </a:r>
            <a:r>
              <a:rPr lang="en-US" dirty="0"/>
              <a:t>, people can opt this type of farming in their homes </a:t>
            </a:r>
            <a:r>
              <a:rPr lang="en-US" dirty="0" err="1"/>
              <a:t>beacuse</a:t>
            </a:r>
            <a:r>
              <a:rPr lang="en-US" dirty="0"/>
              <a:t> it requires small area to setup and continue. With growing technology, automated hydroponic farming is quite practical. In this project, we proposed a </a:t>
            </a:r>
            <a:r>
              <a:rPr lang="en-US" dirty="0" err="1"/>
              <a:t>mathod</a:t>
            </a:r>
            <a:r>
              <a:rPr lang="en-US" dirty="0"/>
              <a:t> and design for automated hydroponic farming for domestic use. </a:t>
            </a:r>
            <a:endParaRPr lang="en-US" dirty="0"/>
          </a:p>
          <a:p>
            <a:r>
              <a:rPr lang="en-US" dirty="0"/>
              <a:t>Various cabinets are maintained to harness full potential of this method. Cabinets are perfect for maintaining separate required conditions for such farming and are easily movable as well as </a:t>
            </a:r>
            <a:r>
              <a:rPr lang="en-US" dirty="0" err="1"/>
              <a:t>convertable</a:t>
            </a:r>
            <a:r>
              <a:rPr lang="en-US" dirty="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3410"/>
            <a:ext cx="10515600" cy="5563870"/>
          </a:xfrm>
        </p:spPr>
        <p:txBody>
          <a:bodyPr>
            <a:normAutofit lnSpcReduction="10000"/>
          </a:bodyPr>
          <a:lstStyle/>
          <a:p>
            <a:pPr marL="0" indent="0">
              <a:buNone/>
            </a:pPr>
            <a:r>
              <a:rPr lang="en-US" sz="2400" b="1" dirty="0"/>
              <a:t>Literature Review:</a:t>
            </a:r>
            <a:endParaRPr lang="en-US" sz="2400" b="1" dirty="0"/>
          </a:p>
          <a:p>
            <a:pPr marL="0" indent="0">
              <a:buNone/>
            </a:pPr>
            <a:endParaRPr lang="en-US" sz="2400" b="1" dirty="0"/>
          </a:p>
          <a:p>
            <a:pPr marL="0" indent="0">
              <a:buNone/>
            </a:pPr>
            <a:r>
              <a:rPr lang="en-US" sz="2400" b="1" dirty="0"/>
              <a:t>1) Integrating Scheduled Hydroponic System-</a:t>
            </a:r>
            <a:endParaRPr lang="en-US" sz="2400" b="1" dirty="0"/>
          </a:p>
          <a:p>
            <a:r>
              <a:rPr lang="en-US" sz="2400" dirty="0"/>
              <a:t>The proposed hydroponic system is built upon the concepts of embedded system. The system facilitates the growth of multiple crops under a single controller. Necessary supplements for the crops are provided based on the inputs obtained from the pH sensor and the water level sensor used. </a:t>
            </a:r>
            <a:endParaRPr lang="en-US" sz="2400" dirty="0"/>
          </a:p>
          <a:p>
            <a:r>
              <a:rPr lang="en-US" sz="2400" dirty="0"/>
              <a:t>The water and nutrient supply to the different varieties of crop is controlled and monitored at regular time intervals. An efficient algorithm has been proposed for controlling all the functionalities. Automation of the hydroponic system improves the efficiency and reduces manual work. </a:t>
            </a:r>
            <a:endParaRPr lang="en-US" sz="2400" dirty="0"/>
          </a:p>
          <a:p>
            <a:r>
              <a:rPr lang="en-US" sz="2400" dirty="0"/>
              <a:t>The proposed hydroponic system hence implements the integration of different varieties of crops. The short comings of the existing system like growth of a single type of crop in the entire system have been overcome. A methodological approach has been taken forth to regulate the working of the system.</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0700"/>
            <a:ext cx="10515600" cy="5813425"/>
          </a:xfrm>
        </p:spPr>
        <p:txBody>
          <a:bodyPr>
            <a:normAutofit lnSpcReduction="10000"/>
          </a:bodyPr>
          <a:lstStyle/>
          <a:p>
            <a:pPr marL="0" indent="0">
              <a:buNone/>
            </a:pPr>
            <a:r>
              <a:rPr lang="en-US" sz="2400" b="1" dirty="0"/>
              <a:t>2) Nutrient Film Technique (NFT) Hydroponic Monitoring System Based on Wireless Sensor Network-</a:t>
            </a:r>
            <a:endParaRPr lang="en-US" sz="2400" b="1" dirty="0"/>
          </a:p>
          <a:p>
            <a:r>
              <a:rPr lang="en-US" sz="2400" dirty="0"/>
              <a:t>This system is used to solve the problem in the real time monitoring lettuce cultivation hydroponic NFT. The method in this system contains communication, planning, modelling, construction, and socialization. </a:t>
            </a:r>
            <a:endParaRPr lang="en-US" sz="2400" dirty="0"/>
          </a:p>
          <a:p>
            <a:r>
              <a:rPr lang="en-US" sz="2400" dirty="0"/>
              <a:t>The result of experiment shows that pH sensor has an error level of difference is 0.4. There is an error of sensor Analog Electrical Conductivity Meter, that is 5.1 </a:t>
            </a:r>
            <a:r>
              <a:rPr lang="en-US" sz="2400" dirty="0" err="1"/>
              <a:t>ms</a:t>
            </a:r>
            <a:r>
              <a:rPr lang="en-US" sz="2400" dirty="0"/>
              <a:t>/cm. Monitoring System for Lettuce Cultivation Hydroponic Outdoor Type Nutrient Film Technique using Wireless Sensor Network is needed by the farmer to prevent crop failure and easier to monitor parameter hydroponic cultivation real time. So, the farmer </a:t>
            </a:r>
            <a:r>
              <a:rPr lang="en-US" sz="2400" dirty="0" err="1"/>
              <a:t>doesnt</a:t>
            </a:r>
            <a:r>
              <a:rPr lang="en-US" sz="2400" dirty="0"/>
              <a:t> need to go to green house one by one in different area. It makes monitoring process get easier than before. </a:t>
            </a:r>
            <a:endParaRPr lang="en-US" sz="2400" dirty="0"/>
          </a:p>
          <a:p>
            <a:r>
              <a:rPr lang="en-US" sz="2400" dirty="0"/>
              <a:t>The result of pH sensor and EC sensor are used to know accuracy of each sensor, is good or not to measurement. The next research for this system can be developed on the part of amount green house or nutrition tank more than two. So, the other plants in different green house can communicate each other and know the condition itself.</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5155"/>
            <a:ext cx="10515600" cy="5647690"/>
          </a:xfrm>
        </p:spPr>
        <p:txBody>
          <a:bodyPr>
            <a:normAutofit/>
          </a:bodyPr>
          <a:lstStyle/>
          <a:p>
            <a:pPr marL="0" indent="0">
              <a:buNone/>
            </a:pPr>
            <a:r>
              <a:rPr lang="en-US" sz="2400" b="1" dirty="0"/>
              <a:t>3) Smart hydroponic farming with IoT-based climate and nutrient manipulation system-</a:t>
            </a:r>
            <a:endParaRPr lang="en-US" sz="2400" b="1" dirty="0"/>
          </a:p>
          <a:p>
            <a:r>
              <a:rPr lang="en-US" sz="2400" dirty="0"/>
              <a:t>In this study an automatic computer-controlled climate and nutrient manipulation system will be proposed. Manipulation will be based on monitoring carried out by a number of sensors that will be processed by computers in an IoT-based system. </a:t>
            </a:r>
            <a:endParaRPr lang="en-US" sz="2400" dirty="0"/>
          </a:p>
          <a:p>
            <a:r>
              <a:rPr lang="en-US" sz="2400" dirty="0"/>
              <a:t>Automation is done using </a:t>
            </a:r>
            <a:r>
              <a:rPr lang="en-US" sz="2400" dirty="0" err="1"/>
              <a:t>NodeMCU</a:t>
            </a:r>
            <a:r>
              <a:rPr lang="en-US" sz="2400" dirty="0"/>
              <a:t> as a controller and some sensors are used such as water flow, water level, pH meter, EC, humidity meter and lux meter sensor. The proposed architectural design will require a greenhouse where the environment inside the building will be manipulated. </a:t>
            </a:r>
            <a:endParaRPr lang="en-US" sz="2400" dirty="0"/>
          </a:p>
          <a:p>
            <a:r>
              <a:rPr lang="en-US" sz="2400" dirty="0"/>
              <a:t>Parameters that will be manipulated includes amount of sunlight needed, how often LED lights are used, humidity, and aeration. Based on this system design, it shown that it is possible to create fully automatic hydroponic agriculture by manipulating few parameters that need to be controlled.	</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2745"/>
            <a:ext cx="10515600" cy="5804535"/>
          </a:xfrm>
        </p:spPr>
        <p:txBody>
          <a:bodyPr>
            <a:normAutofit/>
          </a:bodyPr>
          <a:lstStyle/>
          <a:p>
            <a:endParaRPr lang="en-US" sz="2400" dirty="0"/>
          </a:p>
          <a:p>
            <a:pPr marL="0" indent="0">
              <a:buNone/>
            </a:pPr>
            <a:r>
              <a:rPr lang="en-US" sz="2400" b="1" dirty="0"/>
              <a:t>4) Automatic Control and Management System for Tropical Hydroponic Cultivation-</a:t>
            </a:r>
            <a:endParaRPr lang="en-US" sz="2400" b="1" dirty="0"/>
          </a:p>
          <a:p>
            <a:r>
              <a:rPr lang="en-US" sz="2400" dirty="0"/>
              <a:t>This paper proposes automatic control and management system for tropical hydroponic cultivation. The system aims to reduce information exchange of multisensory data fusion within the wireless sensor network by grouping the sensors to decide the data fusion results. </a:t>
            </a:r>
            <a:endParaRPr lang="en-US" sz="2400" dirty="0"/>
          </a:p>
          <a:p>
            <a:r>
              <a:rPr lang="en-US" sz="2400" dirty="0"/>
              <a:t>It can control water level, humidity, and temperature as grower setting automatically. It also sends sensor data and status, collects pH and EC values of individual nutrient solution tank, and sends notification via Android mobile application. The data history is available on web application. This also helps to monitor, manage data, and setting online. </a:t>
            </a:r>
            <a:endParaRPr lang="en-US" sz="2400" dirty="0"/>
          </a:p>
          <a:p>
            <a:r>
              <a:rPr lang="en-US" sz="2400" dirty="0"/>
              <a:t>The system can control water level, humidity, and temperature as grower setting both automatically or manually. </a:t>
            </a:r>
            <a:endParaRPr lang="en-US"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9575"/>
            <a:ext cx="10515600" cy="5767705"/>
          </a:xfrm>
        </p:spPr>
        <p:txBody>
          <a:bodyPr>
            <a:noAutofit/>
          </a:bodyPr>
          <a:lstStyle/>
          <a:p>
            <a:pPr marL="0" indent="0">
              <a:buNone/>
            </a:pPr>
            <a:r>
              <a:rPr lang="en-US" sz="2400" b="1" dirty="0"/>
              <a:t>5) Environmental Assessment of an Urban Vertical Hydroponic Farming System in Sweden-</a:t>
            </a:r>
            <a:endParaRPr lang="en-US" sz="2400" b="1" dirty="0"/>
          </a:p>
          <a:p>
            <a:r>
              <a:rPr lang="en-US" sz="2400" dirty="0"/>
              <a:t>The aim of this article is to understand the environmental impacts of vertical hydroponic farming in urban environments applied to a case study vertical hydroponic farm in Stockholm, Sweden. </a:t>
            </a:r>
            <a:endParaRPr lang="en-US" sz="2400" dirty="0"/>
          </a:p>
          <a:p>
            <a:r>
              <a:rPr lang="en-US" sz="2400" dirty="0"/>
              <a:t>This was carried out by evaluating environmental performance using a life cycle perspective to assess the environmental impacts and comparing to potential scenarios for improvement options. The results suggest that important aspects for the vertical hydroponic system include the growing medium, pots, electricity demand, the transportation of raw materials and product deliveries. Replacing conventional gardening soil as the growing medium with coir also leads to large environmental impact reductions. </a:t>
            </a:r>
            <a:endParaRPr lang="en-US" sz="2400" dirty="0"/>
          </a:p>
          <a:p>
            <a:r>
              <a:rPr lang="en-US" sz="2400" dirty="0"/>
              <a:t>However, in order to further reduce the impacts from the system, more resource-efficient steps will be needed to improve impacts from electricity demand, and there is potential to develop more symbiotic exchanges to employ urban wastes and by-products.</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14417</Words>
  <Application>WPS Presentation</Application>
  <PresentationFormat>Widescreen</PresentationFormat>
  <Paragraphs>112</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Arial</vt:lpstr>
      <vt:lpstr>SimSun</vt:lpstr>
      <vt:lpstr>Wingdings</vt:lpstr>
      <vt:lpstr>Calibri Light</vt:lpstr>
      <vt:lpstr>Calibri</vt:lpstr>
      <vt:lpstr>Microsoft YaHei</vt:lpstr>
      <vt:lpstr>Arial Unicode MS</vt:lpstr>
      <vt:lpstr>Office Theme</vt:lpstr>
      <vt:lpstr>Automated Domestic Hydroponic Cabinets.</vt:lpstr>
      <vt:lpstr>Introduction</vt:lpstr>
      <vt:lpstr>PowerPoint 演示文稿</vt:lpstr>
      <vt:lpstr>Abstract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Design</vt:lpstr>
      <vt:lpstr>PowerPoint 演示文稿</vt:lpstr>
      <vt:lpstr>PowerPoint 演示文稿</vt:lpstr>
      <vt:lpstr>USP(Unique Selling Point)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Domstic Hydroponic Cabinets.</dc:title>
  <dc:creator/>
  <cp:lastModifiedBy>shash</cp:lastModifiedBy>
  <cp:revision>15</cp:revision>
  <dcterms:created xsi:type="dcterms:W3CDTF">2020-09-06T12:19:00Z</dcterms:created>
  <dcterms:modified xsi:type="dcterms:W3CDTF">2020-11-03T04:37:30Z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