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9" r:id="rId3"/>
    <p:sldId id="356" r:id="rId4"/>
    <p:sldId id="320" r:id="rId5"/>
    <p:sldId id="319" r:id="rId6"/>
    <p:sldId id="347" r:id="rId7"/>
    <p:sldId id="311" r:id="rId8"/>
    <p:sldId id="348" r:id="rId9"/>
    <p:sldId id="325" r:id="rId10"/>
    <p:sldId id="349" r:id="rId11"/>
    <p:sldId id="332" r:id="rId12"/>
    <p:sldId id="352" r:id="rId13"/>
    <p:sldId id="353" r:id="rId14"/>
    <p:sldId id="354" r:id="rId15"/>
    <p:sldId id="340" r:id="rId16"/>
    <p:sldId id="351" r:id="rId17"/>
    <p:sldId id="355" r:id="rId18"/>
    <p:sldId id="288" r:id="rId19"/>
  </p:sldIdLst>
  <p:sldSz cx="9144000" cy="5143500" type="screen16x9"/>
  <p:notesSz cx="6858000" cy="9144000"/>
  <p:embeddedFontLst>
    <p:embeddedFont>
      <p:font typeface="Didact Gothic" panose="020B0604020202020204" charset="0"/>
      <p:regular r:id="rId21"/>
    </p:embeddedFont>
    <p:embeddedFont>
      <p:font typeface="DM Serif Display" panose="020B060402020202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E8BE9D-2919-410F-985B-434305222387}">
  <a:tblStyle styleId="{FAE8BE9D-2919-410F-985B-434305222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IN" b="0" i="0" dirty="0">
                <a:effectLst/>
                <a:latin typeface="Didact Gothic" panose="020B0604020202020204" charset="0"/>
              </a:rPr>
              <a:t>I aimed to reproduce the BLEU-1,2,3 scores of the GPT-Coarse-to-Fine (</a:t>
            </a:r>
            <a:r>
              <a:rPr lang="en-IN" b="0" i="0" dirty="0" err="1">
                <a:effectLst/>
                <a:latin typeface="Didact Gothic" panose="020B0604020202020204" charset="0"/>
              </a:rPr>
              <a:t>sm</a:t>
            </a:r>
            <a:r>
              <a:rPr lang="en-IN" b="0" i="0" dirty="0">
                <a:effectLst/>
                <a:latin typeface="Didact Gothic" panose="020B0604020202020204" charset="0"/>
              </a:rPr>
              <a:t>) model within a margin of +/-2. In order </a:t>
            </a:r>
            <a:r>
              <a:rPr lang="en-IN" b="0" i="0" dirty="0" err="1">
                <a:effectLst/>
                <a:latin typeface="Didact Gothic" panose="020B0604020202020204" charset="0"/>
              </a:rPr>
              <a:t>toachieve</a:t>
            </a:r>
            <a:r>
              <a:rPr lang="en-IN" b="0" i="0" dirty="0">
                <a:effectLst/>
                <a:latin typeface="Didact Gothic" panose="020B0604020202020204" charset="0"/>
              </a:rPr>
              <a:t> this, I recreated the code implementation of the coarse to fine model following the same implementation </a:t>
            </a:r>
            <a:r>
              <a:rPr lang="en-IN" b="0" i="0" dirty="0" err="1">
                <a:effectLst/>
                <a:latin typeface="Didact Gothic" panose="020B0604020202020204" charset="0"/>
              </a:rPr>
              <a:t>logicas</a:t>
            </a:r>
            <a:r>
              <a:rPr lang="en-IN" b="0" i="0" dirty="0">
                <a:effectLst/>
                <a:latin typeface="Didact Gothic" panose="020B0604020202020204" charset="0"/>
              </a:rPr>
              <a:t> the author and evaluated the results in terms of bleu-1,2,3 scores.</a:t>
            </a:r>
          </a:p>
          <a:p>
            <a:pPr marL="285750" indent="-285750" algn="l">
              <a:buClr>
                <a:schemeClr val="accent2"/>
              </a:buClr>
            </a:pPr>
            <a:r>
              <a:rPr lang="en-IN" b="0" i="0" dirty="0">
                <a:effectLst/>
                <a:latin typeface="Didact Gothic" panose="020B0604020202020204" charset="0"/>
              </a:rPr>
              <a:t>he BLEU-1 score for the GPT-Coarse-to-Fine (</a:t>
            </a:r>
            <a:r>
              <a:rPr lang="en-IN" b="0" i="0" dirty="0" err="1">
                <a:effectLst/>
                <a:latin typeface="Didact Gothic" panose="020B0604020202020204" charset="0"/>
              </a:rPr>
              <a:t>sm</a:t>
            </a:r>
            <a:r>
              <a:rPr lang="en-IN" b="0" i="0" dirty="0">
                <a:effectLst/>
                <a:latin typeface="Didact Gothic" panose="020B0604020202020204" charset="0"/>
              </a:rPr>
              <a:t>) model that was reported by the author was 46.6. From my implementation I achieved a BLEU-1 score of 46.68 which is .08 more than reported.</a:t>
            </a:r>
            <a:endParaRPr lang="en-IN" dirty="0">
              <a:latin typeface="Didact Gothic" panose="020B0604020202020204" charset="0"/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b="0" i="0" dirty="0">
                <a:effectLst/>
                <a:latin typeface="Didact Gothic" panose="020B0604020202020204" charset="0"/>
              </a:rPr>
              <a:t>The BLEU-2 score for the GPT-Coarse-to-Fine (</a:t>
            </a:r>
            <a:r>
              <a:rPr lang="en-IN" b="0" i="0" dirty="0" err="1">
                <a:effectLst/>
                <a:latin typeface="Didact Gothic" panose="020B0604020202020204" charset="0"/>
              </a:rPr>
              <a:t>sm</a:t>
            </a:r>
            <a:r>
              <a:rPr lang="en-IN" b="0" i="0" dirty="0">
                <a:effectLst/>
                <a:latin typeface="Didact Gothic" panose="020B0604020202020204" charset="0"/>
              </a:rPr>
              <a:t>) model that was reported by the author was 26.8 . From my implementation I achieved a BLEU-2 score of 26.09 which is .71 less than reported. </a:t>
            </a:r>
          </a:p>
          <a:p>
            <a:pPr marL="285750" indent="-285750" algn="l">
              <a:buClr>
                <a:schemeClr val="accent2"/>
              </a:buClr>
            </a:pPr>
            <a:r>
              <a:rPr lang="en-IN" b="0" i="0" dirty="0">
                <a:effectLst/>
                <a:latin typeface="Didact Gothic" panose="020B0604020202020204" charset="0"/>
              </a:rPr>
              <a:t>The BLEU-3 score for the GPT-Coarse-to-Fine (</a:t>
            </a:r>
            <a:r>
              <a:rPr lang="en-IN" b="0" i="0" dirty="0" err="1">
                <a:effectLst/>
                <a:latin typeface="Didact Gothic" panose="020B0604020202020204" charset="0"/>
              </a:rPr>
              <a:t>sm</a:t>
            </a:r>
            <a:r>
              <a:rPr lang="en-IN" b="0" i="0" dirty="0">
                <a:effectLst/>
                <a:latin typeface="Didact Gothic" panose="020B0604020202020204" charset="0"/>
              </a:rPr>
              <a:t>) model that was reported by the author was 13.3. From my implementation I achieved a BLEU-3 score of 13.19 which is .11 less than reported.</a:t>
            </a:r>
            <a:endParaRPr lang="en-IN" dirty="0">
              <a:latin typeface="Didact Gothic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57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99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7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07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IN" b="0" i="0" dirty="0">
                <a:effectLst/>
                <a:latin typeface="Didact Gothic" panose="020B0604020202020204" charset="0"/>
              </a:rPr>
              <a:t>I trained the coarse to fine model using this approach and evaluated the performance in terms of the BLEU-1,2,3 scores. I got a bleu-1 score of 35.78, a bleu-2 score of 15.7 and a bleu-3 score of 6.87. These scores are lower than the original implementation, possibly due to the difference in the templating strategies in the input data strings which used this novel </a:t>
            </a:r>
            <a:r>
              <a:rPr lang="en-IN" b="0" i="0" dirty="0" err="1">
                <a:effectLst/>
                <a:latin typeface="Didact Gothic" panose="020B0604020202020204" charset="0"/>
              </a:rPr>
              <a:t>templatingapproach</a:t>
            </a:r>
            <a:r>
              <a:rPr lang="en-IN" b="0" i="0" dirty="0">
                <a:effectLst/>
                <a:latin typeface="Didact Gothic" panose="020B0604020202020204" charset="0"/>
              </a:rPr>
              <a:t>, and the target texts which followed the templating approach of the entity linker module.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565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1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68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89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What is the paper about</a:t>
            </a:r>
          </a:p>
          <a:p>
            <a:pPr marL="285750" indent="-285750" algn="l">
              <a:buClr>
                <a:schemeClr val="accent2"/>
              </a:buClr>
            </a:pPr>
            <a:endParaRPr lang="en-US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What is the current problem of doing logical inference with existing models</a:t>
            </a:r>
          </a:p>
          <a:p>
            <a:pPr marL="285750" indent="-285750" algn="l">
              <a:buClr>
                <a:schemeClr val="accent2"/>
              </a:buClr>
            </a:pPr>
            <a:endParaRPr lang="en-US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IN" altLang="en-US" dirty="0"/>
              <a:t>Explain coarse to fine approach and how it resolves the issue</a:t>
            </a:r>
          </a:p>
          <a:p>
            <a:pPr marL="285750" indent="-285750" algn="l">
              <a:buClr>
                <a:schemeClr val="accent2"/>
              </a:buClr>
            </a:pPr>
            <a:endParaRPr lang="en-IN" dirty="0"/>
          </a:p>
          <a:p>
            <a:pPr marL="285750" indent="-285750" algn="l">
              <a:buClr>
                <a:schemeClr val="accent2"/>
              </a:buClr>
            </a:pPr>
            <a:r>
              <a:rPr lang="en-IN" dirty="0"/>
              <a:t>Show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52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What is the paper about</a:t>
            </a:r>
          </a:p>
          <a:p>
            <a:pPr marL="285750" indent="-285750" algn="l">
              <a:buClr>
                <a:schemeClr val="accent2"/>
              </a:buClr>
            </a:pPr>
            <a:endParaRPr lang="en-US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What is the current problem of doing logical inference with existing models</a:t>
            </a:r>
          </a:p>
          <a:p>
            <a:pPr marL="285750" indent="-285750" algn="l">
              <a:buClr>
                <a:schemeClr val="accent2"/>
              </a:buClr>
            </a:pPr>
            <a:endParaRPr lang="en-US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Explain coarse to fine approach and how it resolves the issue</a:t>
            </a:r>
          </a:p>
          <a:p>
            <a:pPr marL="285750" indent="-285750" algn="l">
              <a:buClr>
                <a:schemeClr val="accent2"/>
              </a:buClr>
            </a:pPr>
            <a:endParaRPr 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US" dirty="0"/>
              <a:t>Show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83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5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57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0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IN" b="0" i="0" dirty="0">
                <a:effectLst/>
                <a:latin typeface="Arial" panose="020B0604020202020204" pitchFamily="34" charset="0"/>
              </a:rPr>
              <a:t>My first step was to understand the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en-IN" b="0" i="0" dirty="0">
                <a:effectLst/>
                <a:latin typeface="Arial" panose="020B0604020202020204" pitchFamily="34" charset="0"/>
              </a:rPr>
              <a:t> implementation details of the coarse to fine model</a:t>
            </a:r>
          </a:p>
          <a:p>
            <a:pPr marL="285750" indent="-285750" algn="l">
              <a:buClr>
                <a:schemeClr val="accent2"/>
              </a:buClr>
            </a:pPr>
            <a:r>
              <a:rPr lang="en-IN" dirty="0"/>
              <a:t>My next step was to run the coarse to fine model myself to see if </a:t>
            </a:r>
            <a:r>
              <a:rPr lang="en-IN" dirty="0" err="1"/>
              <a:t>everythign</a:t>
            </a:r>
            <a:r>
              <a:rPr lang="en-IN" dirty="0"/>
              <a:t> was working correctly and to see if the results were coming close to what was reported.</a:t>
            </a:r>
            <a:endParaRPr lang="en-IN" dirty="0"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dirty="0"/>
              <a:t>Next I started going over the source code to understand the finer implementation details.</a:t>
            </a:r>
            <a:endParaRPr lang="en-IN" dirty="0"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dirty="0"/>
              <a:t>After understanding the overall approach taken in implementing the model I started my own code implementation.</a:t>
            </a:r>
          </a:p>
          <a:p>
            <a:pPr marL="285750" indent="-285750" algn="l">
              <a:buClr>
                <a:schemeClr val="accent2"/>
              </a:buClr>
            </a:pPr>
            <a:r>
              <a:rPr lang="en-IN" dirty="0"/>
              <a:t>In the test phase the model used greedy search for decoding texts as stated in the paper. But it also used a novel sampling approach called nucleus sampling from the paper on neural text degeneration[2]. This sampling approach allows the model to produce more coherent summaries. But there was no mention of the use of this method in the authors paper or code documentation. Thus I reused this portion of the code as part of my test phase.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4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021976" y="1415503"/>
            <a:ext cx="716152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Logical Natural Language Generation from Open-Domain Tables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Shankar Kantharaj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684541" y="1167971"/>
            <a:ext cx="6477640" cy="3588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2"/>
              </a:buClr>
              <a:buNone/>
            </a:pPr>
            <a:r>
              <a:rPr lang="en-IN" sz="1800" b="1" i="0" dirty="0">
                <a:effectLst/>
                <a:latin typeface="Didact Gothic" panose="020B0604020202020204" charset="0"/>
              </a:rPr>
              <a:t>Reported BLEU Scores: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latin typeface="Didact Gothic" panose="020B0604020202020204" charset="0"/>
              </a:rPr>
              <a:t>BLEU-1: 46.6</a:t>
            </a:r>
            <a:endParaRPr lang="en-IN" sz="1800" b="1" i="1" dirty="0">
              <a:solidFill>
                <a:schemeClr val="accent2"/>
              </a:solidFill>
              <a:effectLst/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latin typeface="Didact Gothic" panose="020B0604020202020204" charset="0"/>
              </a:rPr>
              <a:t>BLEU-2: 26.8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latin typeface="Didact Gothic" panose="020B0604020202020204" charset="0"/>
              </a:rPr>
              <a:t>BLEU-3: 13.3</a:t>
            </a:r>
          </a:p>
          <a:p>
            <a:pPr marL="742950" lvl="1" indent="-285750">
              <a:buClr>
                <a:schemeClr val="accent2"/>
              </a:buClr>
            </a:pPr>
            <a:endParaRPr lang="en-IN" sz="1600" dirty="0">
              <a:latin typeface="Didact Gothic" panose="020B0604020202020204" charset="0"/>
            </a:endParaRPr>
          </a:p>
          <a:p>
            <a:pPr marL="0" indent="0" algn="l">
              <a:buClr>
                <a:schemeClr val="accent2"/>
              </a:buClr>
              <a:buNone/>
            </a:pPr>
            <a:r>
              <a:rPr lang="en-IN" sz="1800" b="1" dirty="0">
                <a:effectLst/>
                <a:latin typeface="Didact Gothic" panose="020B0604020202020204" charset="0"/>
              </a:rPr>
              <a:t>Aim:</a:t>
            </a:r>
            <a:r>
              <a:rPr lang="en-IN" sz="1800" dirty="0">
                <a:effectLst/>
                <a:latin typeface="Didact Gothic" panose="020B0604020202020204" charset="0"/>
              </a:rPr>
              <a:t>   </a:t>
            </a:r>
            <a:r>
              <a:rPr lang="en-IN" sz="1800" b="1" i="1" dirty="0">
                <a:solidFill>
                  <a:schemeClr val="tx1"/>
                </a:solidFill>
                <a:latin typeface="Didact Gothic" panose="020B0604020202020204" charset="0"/>
              </a:rPr>
              <a:t>Reproduce BLEU Scores within margin of +/-2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sz="1800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0" indent="0" algn="l">
              <a:buClr>
                <a:schemeClr val="accent2"/>
              </a:buClr>
              <a:buNone/>
            </a:pPr>
            <a:r>
              <a:rPr lang="en-IN" sz="1800" b="1" i="0" dirty="0">
                <a:effectLst/>
                <a:latin typeface="Didact Gothic" panose="020B0604020202020204" charset="0"/>
              </a:rPr>
              <a:t>Achieved BLEU Scores: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BLEU-1: 46.68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BLEU-2: 26.09</a:t>
            </a:r>
            <a:endParaRPr lang="en-IN" sz="1800" b="1" i="1" dirty="0">
              <a:solidFill>
                <a:schemeClr val="accent2"/>
              </a:solidFill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BLEU-3: 13.19</a:t>
            </a:r>
            <a:endParaRPr lang="en-IN" sz="1200" b="1" i="1" dirty="0">
              <a:solidFill>
                <a:schemeClr val="accent2"/>
              </a:solidFill>
              <a:effectLst/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7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959932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Stretch Goals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58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Stretch Goals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530861" y="1172864"/>
            <a:ext cx="6477640" cy="34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2"/>
              </a:buClr>
              <a:buNone/>
            </a:pPr>
            <a:r>
              <a:rPr lang="en-IN" sz="1800" b="1" dirty="0">
                <a:latin typeface="Didact Gothic" panose="020B0604020202020204" charset="0"/>
              </a:rPr>
              <a:t>Existing Approach: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sz="1800" b="0" i="0" dirty="0">
              <a:effectLst/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0" dirty="0">
                <a:effectLst/>
                <a:latin typeface="Didact Gothic" panose="020B0604020202020204" charset="0"/>
              </a:rPr>
              <a:t>Coarse-to</a:t>
            </a:r>
            <a:r>
              <a:rPr lang="en-IN" sz="1800" b="1" dirty="0">
                <a:latin typeface="Didact Gothic" panose="020B0604020202020204" charset="0"/>
              </a:rPr>
              <a:t>-fine model </a:t>
            </a:r>
            <a:r>
              <a:rPr lang="en-IN" sz="1800" b="1" i="0" dirty="0">
                <a:effectLst/>
                <a:latin typeface="Didact Gothic" panose="020B0604020202020204" charset="0"/>
              </a:rPr>
              <a:t>produces a coarse representation of target summaries before generating the fine grain form</a:t>
            </a:r>
          </a:p>
          <a:p>
            <a:pPr marL="742950" lvl="1" indent="-285750">
              <a:buClr>
                <a:schemeClr val="accent2"/>
              </a:buClr>
            </a:pPr>
            <a:endParaRPr lang="en-IN" b="0" i="0" dirty="0">
              <a:effectLst/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dirty="0">
                <a:effectLst/>
                <a:latin typeface="Didact Gothic" panose="020B0604020202020204" charset="0"/>
              </a:rPr>
              <a:t>This coarse representation is done by replacing entities with ’[ENT]’ templates in target summaries</a:t>
            </a:r>
          </a:p>
          <a:p>
            <a:pPr marL="742950" lvl="1" indent="-285750">
              <a:buClr>
                <a:schemeClr val="accent2"/>
              </a:buClr>
            </a:pPr>
            <a:endParaRPr lang="en-IN" sz="1800" b="1" dirty="0"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dirty="0">
                <a:effectLst/>
                <a:latin typeface="Didact Gothic" panose="020B0604020202020204" charset="0"/>
              </a:rPr>
              <a:t>But no such templating is applied to input table data</a:t>
            </a:r>
          </a:p>
        </p:txBody>
      </p:sp>
    </p:spTree>
    <p:extLst>
      <p:ext uri="{BB962C8B-B14F-4D97-AF65-F5344CB8AC3E}">
        <p14:creationId xmlns:p14="http://schemas.microsoft.com/office/powerpoint/2010/main" val="274056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Stretch Goals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530861" y="1172864"/>
            <a:ext cx="6477640" cy="34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2"/>
              </a:buClr>
              <a:buNone/>
            </a:pPr>
            <a:r>
              <a:rPr lang="en-IN" sz="1800" b="1" dirty="0">
                <a:latin typeface="Didact Gothic" panose="020B0604020202020204" charset="0"/>
              </a:rPr>
              <a:t>Proposed Approach: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sz="1800" b="0" i="0" dirty="0">
              <a:effectLst/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0" dirty="0">
                <a:effectLst/>
                <a:latin typeface="Didact Gothic" panose="020B0604020202020204" charset="0"/>
              </a:rPr>
              <a:t>Templating the entities in the input data strings could improve the models ability to generate better summaries</a:t>
            </a:r>
          </a:p>
          <a:p>
            <a:pPr marL="742950" lvl="1" indent="-285750">
              <a:buClr>
                <a:schemeClr val="accent2"/>
              </a:buClr>
            </a:pPr>
            <a:endParaRPr lang="en-IN" sz="1800" b="1" i="0" dirty="0">
              <a:effectLst/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0" dirty="0">
                <a:effectLst/>
                <a:latin typeface="Didact Gothic" panose="020B0604020202020204" charset="0"/>
              </a:rPr>
              <a:t>Thus I created my own templating code to replace entities in input data strings with templates</a:t>
            </a:r>
            <a:endParaRPr lang="en-IN" sz="1600" b="1" dirty="0">
              <a:effectLst/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Stretch Goals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221761" y="1016922"/>
            <a:ext cx="7630246" cy="384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2"/>
              </a:buClr>
              <a:buNone/>
            </a:pPr>
            <a:r>
              <a:rPr lang="en-IN" sz="1800" b="1" i="0" dirty="0">
                <a:effectLst/>
                <a:latin typeface="Didact Gothic" panose="020B0604020202020204" charset="0"/>
              </a:rPr>
              <a:t>Reported BLEU Scores: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latin typeface="Didact Gothic" panose="020B0604020202020204" charset="0"/>
              </a:rPr>
              <a:t>BLEU-1: 46.6</a:t>
            </a:r>
            <a:endParaRPr lang="en-IN" sz="1800" b="1" i="1" dirty="0">
              <a:solidFill>
                <a:schemeClr val="accent2"/>
              </a:solidFill>
              <a:effectLst/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latin typeface="Didact Gothic" panose="020B0604020202020204" charset="0"/>
              </a:rPr>
              <a:t>BLEU-2: 26.8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latin typeface="Didact Gothic" panose="020B0604020202020204" charset="0"/>
              </a:rPr>
              <a:t>BLEU-3: 13.3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dirty="0">
              <a:latin typeface="Didact Gothic" panose="020B0604020202020204" charset="0"/>
            </a:endParaRPr>
          </a:p>
          <a:p>
            <a:pPr marL="0" indent="0" algn="l">
              <a:buClr>
                <a:schemeClr val="accent2"/>
              </a:buClr>
              <a:buNone/>
            </a:pPr>
            <a:endParaRPr lang="en-IN" sz="1800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0" indent="0" algn="l">
              <a:buClr>
                <a:schemeClr val="accent2"/>
              </a:buClr>
              <a:buNone/>
            </a:pPr>
            <a:r>
              <a:rPr lang="en-IN" sz="1800" b="1" i="0" dirty="0">
                <a:effectLst/>
                <a:latin typeface="Didact Gothic" panose="020B0604020202020204" charset="0"/>
              </a:rPr>
              <a:t>Achieved BLEU Scores(Stretch Project):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BLEU-1: 35.78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BLEU-2: 15.7</a:t>
            </a:r>
            <a:endParaRPr lang="en-IN" sz="1800" b="1" i="1" dirty="0">
              <a:solidFill>
                <a:schemeClr val="accent2"/>
              </a:solidFill>
              <a:latin typeface="Didact Gothic" panose="020B0604020202020204" charset="0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BLEU-3: 6.87</a:t>
            </a:r>
          </a:p>
          <a:p>
            <a:pPr marL="285750" indent="-285750">
              <a:buClr>
                <a:schemeClr val="accent2"/>
              </a:buClr>
            </a:pPr>
            <a:endParaRPr lang="en-IN" sz="2200" b="1" i="1" dirty="0">
              <a:solidFill>
                <a:schemeClr val="accent2"/>
              </a:solidFill>
              <a:latin typeface="Didact Gothic" panose="020B0604020202020204" charset="0"/>
            </a:endParaRPr>
          </a:p>
          <a:p>
            <a:pPr marL="0" indent="0" algn="l">
              <a:buClr>
                <a:schemeClr val="accent2"/>
              </a:buClr>
              <a:buNone/>
            </a:pPr>
            <a:r>
              <a:rPr lang="en-IN" sz="2000" b="1" i="1" dirty="0">
                <a:solidFill>
                  <a:schemeClr val="accent2"/>
                </a:solidFill>
                <a:latin typeface="Didact Gothic" panose="020B0604020202020204" charset="0"/>
              </a:rPr>
              <a:t>Lower Scores Possibly due to difference in templating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95069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47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Discussion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669173" y="1313968"/>
            <a:ext cx="6477640" cy="3711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2"/>
              </a:buClr>
              <a:buNone/>
            </a:pPr>
            <a:r>
              <a:rPr lang="en-IN" sz="2000" b="1" i="0" u="sng" dirty="0">
                <a:effectLst/>
                <a:latin typeface="Didact Gothic" panose="020B0604020202020204" charset="0"/>
              </a:rPr>
              <a:t>Authors Motivation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sz="1800" b="0" i="0" dirty="0">
              <a:effectLst/>
              <a:latin typeface="Didact Gothic" panose="020B0604020202020204" charset="0"/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Current models are not good enough to generate summaries that require logical inference</a:t>
            </a:r>
          </a:p>
          <a:p>
            <a:pPr marL="285750" indent="-285750" algn="l">
              <a:buClr>
                <a:schemeClr val="accent2"/>
              </a:buClr>
            </a:pPr>
            <a:endParaRPr lang="en-IN" sz="1800" b="1" i="1" dirty="0">
              <a:solidFill>
                <a:schemeClr val="accent2"/>
              </a:solidFill>
              <a:effectLst/>
              <a:latin typeface="Didact Gothic" panose="020B0604020202020204" charset="0"/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Proposed coarse to fine model 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sz="1800" dirty="0">
              <a:latin typeface="Didact Gothic" panose="020B0604020202020204" charset="0"/>
            </a:endParaRPr>
          </a:p>
          <a:p>
            <a:pPr marL="0" indent="0" algn="l">
              <a:buClr>
                <a:schemeClr val="accent2"/>
              </a:buClr>
              <a:buNone/>
            </a:pPr>
            <a:r>
              <a:rPr lang="en-IN" sz="2000" b="1" i="0" u="sng" dirty="0">
                <a:effectLst/>
                <a:latin typeface="Didact Gothic" panose="020B0604020202020204" charset="0"/>
              </a:rPr>
              <a:t>Drawbacks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sz="1800" b="0" i="0" dirty="0">
              <a:effectLst/>
              <a:latin typeface="Didact Gothic" panose="020B0604020202020204" charset="0"/>
            </a:endParaRP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Task not achieved by implemented approach</a:t>
            </a: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endParaRPr lang="en-IN" sz="1800" b="1" i="1" dirty="0">
              <a:solidFill>
                <a:schemeClr val="accent2"/>
              </a:solidFill>
              <a:latin typeface="Didact Gothic" panose="020B0604020202020204" charset="0"/>
            </a:endParaRP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No mapping between entities and templates at inference</a:t>
            </a:r>
          </a:p>
          <a:p>
            <a:pPr marL="285750" indent="-285750" algn="l">
              <a:buClr>
                <a:schemeClr val="accent2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79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dirty="0"/>
              <a:t>References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298602" y="832346"/>
            <a:ext cx="7276780" cy="4239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buNone/>
            </a:pPr>
            <a:r>
              <a:rPr lang="en-IN" sz="1100" dirty="0"/>
              <a:t>[1] Chen, </a:t>
            </a:r>
            <a:r>
              <a:rPr lang="en-IN" sz="1100" dirty="0" err="1"/>
              <a:t>Wenhu</a:t>
            </a:r>
            <a:r>
              <a:rPr lang="en-IN" sz="1100" dirty="0"/>
              <a:t>, et al. "Logical natural language generation from open-domain tables." </a:t>
            </a:r>
            <a:r>
              <a:rPr lang="en-IN" sz="1100" dirty="0" err="1"/>
              <a:t>arXiv</a:t>
            </a:r>
            <a:r>
              <a:rPr lang="en-IN" sz="1100" dirty="0"/>
              <a:t> preprint arXiv:2004.10404 (2020).[2] Holtzman, Ari, et al. "The curious case of neural text degeneration." </a:t>
            </a:r>
            <a:r>
              <a:rPr lang="en-IN" sz="1100" dirty="0" err="1"/>
              <a:t>arXiv</a:t>
            </a:r>
            <a:r>
              <a:rPr lang="en-IN" sz="1100" dirty="0"/>
              <a:t> preprint arXiv:1904.09751 (2019).</a:t>
            </a:r>
          </a:p>
          <a:p>
            <a:pPr marL="127000" indent="0" algn="just">
              <a:buNone/>
            </a:pPr>
            <a:r>
              <a:rPr lang="en-IN" altLang="en-US" sz="1100" dirty="0"/>
              <a:t>[2] Holtzman, Ari, et al. "The curious case of neural text degeneration." </a:t>
            </a:r>
            <a:r>
              <a:rPr lang="en-IN" altLang="en-US" sz="1100" dirty="0" err="1"/>
              <a:t>arXiv</a:t>
            </a:r>
            <a:r>
              <a:rPr lang="en-IN" altLang="en-US" sz="1100" dirty="0"/>
              <a:t> preprint arXiv:1904.09751 (2019).</a:t>
            </a: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965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2523240" y="2002228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 You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49" y="2570794"/>
            <a:ext cx="3829303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669173" y="1111487"/>
            <a:ext cx="6477640" cy="34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Current Models do not perform well generating logical inference summaries</a:t>
            </a:r>
          </a:p>
          <a:p>
            <a:pPr marL="285750" indent="-285750" algn="l">
              <a:buClr>
                <a:schemeClr val="accent2"/>
              </a:buClr>
            </a:pPr>
            <a:endParaRPr lang="en-US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US" altLang="en-US" dirty="0"/>
              <a:t>Due to mismatch between sequence order and generation order</a:t>
            </a:r>
          </a:p>
          <a:p>
            <a:pPr marL="285750" indent="-285750" algn="l">
              <a:buClr>
                <a:schemeClr val="accent2"/>
              </a:buClr>
            </a:pPr>
            <a:endParaRPr lang="en-US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IN" altLang="en-US" dirty="0"/>
              <a:t>diff(Silver medal of Colombia, Silver medal of Canada))  </a:t>
            </a:r>
            <a:r>
              <a:rPr lang="en-IN" altLang="en-US" dirty="0">
                <a:sym typeface="Wingdings" panose="05000000000000000000" pitchFamily="2" charset="2"/>
              </a:rPr>
              <a:t> </a:t>
            </a:r>
            <a:r>
              <a:rPr lang="en-IN" altLang="en-US" dirty="0"/>
              <a:t> 2</a:t>
            </a:r>
          </a:p>
          <a:p>
            <a:pPr marL="285750" indent="-285750" algn="l">
              <a:buClr>
                <a:schemeClr val="accent2"/>
              </a:buClr>
            </a:pPr>
            <a:endParaRPr lang="en-IN" altLang="en-US" dirty="0"/>
          </a:p>
          <a:p>
            <a:pPr marL="285750" indent="-285750" algn="l">
              <a:buClr>
                <a:schemeClr val="accent2"/>
              </a:buClr>
            </a:pPr>
            <a:r>
              <a:rPr lang="en-IN" altLang="en-US" dirty="0"/>
              <a:t>To do this diff we should first see Columbia, silver and Canada, but 2 should be generated before seeing silver and Canada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713AB-A1EC-4AB2-B438-F8BC22E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29" y="3656599"/>
            <a:ext cx="4267200" cy="110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396A6-A0AB-4D31-97BA-61883736DB48}"/>
              </a:ext>
            </a:extLst>
          </p:cNvPr>
          <p:cNvSpPr txBox="1"/>
          <p:nvPr/>
        </p:nvSpPr>
        <p:spPr>
          <a:xfrm>
            <a:off x="3081296" y="4761499"/>
            <a:ext cx="496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Didact Gothic" panose="020B0604020202020204" charset="0"/>
              </a:rPr>
              <a:t>Fig: Example of </a:t>
            </a:r>
            <a:r>
              <a:rPr lang="en-IN" sz="1600" dirty="0" err="1">
                <a:solidFill>
                  <a:schemeClr val="tx1"/>
                </a:solidFill>
                <a:latin typeface="Didact Gothic" panose="020B0604020202020204" charset="0"/>
              </a:rPr>
              <a:t>mismath</a:t>
            </a:r>
            <a:endParaRPr lang="en-IN" sz="1600" dirty="0">
              <a:solidFill>
                <a:schemeClr val="tx1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231184" y="1403950"/>
            <a:ext cx="3571337" cy="56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2"/>
              </a:buClr>
              <a:buNone/>
            </a:pPr>
            <a:r>
              <a:rPr lang="en-US" altLang="en-US" sz="2400" b="1" u="sng" dirty="0"/>
              <a:t>coarse to fine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00313-4871-4DE5-916B-962F22A0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6" y="2630731"/>
            <a:ext cx="828675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11A6A-ACF1-4A99-96E3-52AAEB718B4A}"/>
              </a:ext>
            </a:extLst>
          </p:cNvPr>
          <p:cNvSpPr txBox="1"/>
          <p:nvPr/>
        </p:nvSpPr>
        <p:spPr>
          <a:xfrm>
            <a:off x="2589519" y="3668642"/>
            <a:ext cx="496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Didact Gothic" panose="020B0604020202020204" charset="0"/>
              </a:rPr>
              <a:t>Fig: GPT Coarse to Fine Generation Model</a:t>
            </a:r>
          </a:p>
        </p:txBody>
      </p:sp>
    </p:spTree>
    <p:extLst>
      <p:ext uri="{BB962C8B-B14F-4D97-AF65-F5344CB8AC3E}">
        <p14:creationId xmlns:p14="http://schemas.microsoft.com/office/powerpoint/2010/main" val="338941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967113" y="2570794"/>
            <a:ext cx="5524819" cy="114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Reproducibility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86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1121869" y="276875"/>
            <a:ext cx="6869526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Scope Of Reproducibility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669173" y="2028585"/>
            <a:ext cx="6477640" cy="275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accent2"/>
              </a:buClr>
            </a:pPr>
            <a:r>
              <a:rPr lang="en-IN" sz="20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Reproduce BLEU-1,2,3 scores for the GPT Coarse to Fine model</a:t>
            </a:r>
          </a:p>
          <a:p>
            <a:pPr marL="285750" indent="-285750" algn="l">
              <a:buClr>
                <a:schemeClr val="accent2"/>
              </a:buClr>
            </a:pPr>
            <a:endParaRPr lang="en-IN" b="1" i="1" dirty="0">
              <a:solidFill>
                <a:schemeClr val="accent2"/>
              </a:solidFill>
              <a:latin typeface="Didact Gothic" panose="020B0604020202020204" charset="0"/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sz="20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Central claim</a:t>
            </a:r>
            <a:endParaRPr b="1" i="1" dirty="0">
              <a:solidFill>
                <a:schemeClr val="accent2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1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4182768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7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460629" y="276875"/>
            <a:ext cx="412285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  <a:endParaRPr lang="en-IN"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1669173" y="1037344"/>
            <a:ext cx="6477640" cy="3911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  <a:effectLst/>
                <a:latin typeface="Didact Gothic" panose="020B0604020202020204" charset="0"/>
              </a:rPr>
              <a:t>Understand implementation details of coarse to fine model</a:t>
            </a: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endParaRPr lang="en-IN" sz="1800" b="1" i="1" dirty="0">
              <a:solidFill>
                <a:schemeClr val="accent2"/>
              </a:solidFill>
              <a:effectLst/>
              <a:latin typeface="Didact Gothic" panose="020B0604020202020204" charset="0"/>
            </a:endParaRP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</a:rPr>
              <a:t>run the coarse to fine model </a:t>
            </a: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endParaRPr lang="en-IN" sz="1800" b="1" i="1" dirty="0">
              <a:solidFill>
                <a:schemeClr val="accent2"/>
              </a:solidFill>
            </a:endParaRP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</a:rPr>
              <a:t>Understand finer implementation details from source code</a:t>
            </a: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endParaRPr lang="en-IN" sz="1800" b="1" i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</a:rPr>
              <a:t>Started own code implementation.</a:t>
            </a:r>
          </a:p>
          <a:p>
            <a:pPr marL="342900" indent="-342900" algn="l">
              <a:buClr>
                <a:schemeClr val="accent2"/>
              </a:buClr>
              <a:buFont typeface="+mj-lt"/>
              <a:buAutoNum type="arabicPeriod"/>
            </a:pPr>
            <a:endParaRPr lang="en-IN" dirty="0"/>
          </a:p>
          <a:p>
            <a:pPr marL="0" indent="0" algn="l">
              <a:buClr>
                <a:schemeClr val="accent2"/>
              </a:buClr>
              <a:buNone/>
            </a:pPr>
            <a:r>
              <a:rPr lang="en-IN" sz="2000" b="1" u="sng" dirty="0"/>
              <a:t>External Code Used</a:t>
            </a:r>
          </a:p>
          <a:p>
            <a:pPr marL="0" indent="0" algn="l">
              <a:buClr>
                <a:schemeClr val="accent2"/>
              </a:buClr>
              <a:buNone/>
            </a:pPr>
            <a:endParaRPr lang="en-IN" dirty="0"/>
          </a:p>
          <a:p>
            <a:pPr marL="285750" indent="-285750" algn="l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</a:rPr>
              <a:t>Test Phase used sampling approach called nucleus sampling[2]</a:t>
            </a:r>
          </a:p>
          <a:p>
            <a:pPr marL="285750" indent="-285750" algn="l">
              <a:buClr>
                <a:schemeClr val="accent2"/>
              </a:buClr>
            </a:pPr>
            <a:endParaRPr lang="en-IN" sz="1800" b="1" i="1" dirty="0">
              <a:solidFill>
                <a:schemeClr val="accent2"/>
              </a:solidFill>
            </a:endParaRPr>
          </a:p>
          <a:p>
            <a:pPr marL="285750" indent="-285750" algn="l">
              <a:buClr>
                <a:schemeClr val="accent2"/>
              </a:buClr>
            </a:pPr>
            <a:r>
              <a:rPr lang="en-IN" sz="1800" b="1" i="1" dirty="0">
                <a:solidFill>
                  <a:schemeClr val="accent2"/>
                </a:solidFill>
              </a:rPr>
              <a:t>Produce more coherent summaries</a:t>
            </a:r>
          </a:p>
        </p:txBody>
      </p:sp>
    </p:spTree>
    <p:extLst>
      <p:ext uri="{BB962C8B-B14F-4D97-AF65-F5344CB8AC3E}">
        <p14:creationId xmlns:p14="http://schemas.microsoft.com/office/powerpoint/2010/main" val="260949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164356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14049</TotalTime>
  <Words>918</Words>
  <Application>Microsoft Office PowerPoint</Application>
  <PresentationFormat>On-screen Show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DM Serif Display</vt:lpstr>
      <vt:lpstr>Didact Gothic</vt:lpstr>
      <vt:lpstr>arial</vt:lpstr>
      <vt:lpstr>Darkle Slideshow by Slidesgo</vt:lpstr>
      <vt:lpstr>Logical Natural Language Generation from Open-Domain Tables</vt:lpstr>
      <vt:lpstr>Introduction</vt:lpstr>
      <vt:lpstr>Introduction</vt:lpstr>
      <vt:lpstr>Introduction</vt:lpstr>
      <vt:lpstr>Scope Of Reproducibility</vt:lpstr>
      <vt:lpstr>Scope Of Reproducibility</vt:lpstr>
      <vt:lpstr>Methodology</vt:lpstr>
      <vt:lpstr>Methodology</vt:lpstr>
      <vt:lpstr>Results</vt:lpstr>
      <vt:lpstr>Results</vt:lpstr>
      <vt:lpstr>Stretch Goals</vt:lpstr>
      <vt:lpstr>Stretch Goals</vt:lpstr>
      <vt:lpstr>Stretch Goals</vt:lpstr>
      <vt:lpstr>Stretch Goals</vt:lpstr>
      <vt:lpstr>Discussion</vt:lpstr>
      <vt:lpstr>Discussion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Darkle Slideshow</dc:title>
  <dc:creator>Shankar Kantharaj</dc:creator>
  <cp:lastModifiedBy>Shankar Kantharaj</cp:lastModifiedBy>
  <cp:revision>68</cp:revision>
  <dcterms:modified xsi:type="dcterms:W3CDTF">2021-04-12T23:24:07Z</dcterms:modified>
</cp:coreProperties>
</file>