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9" r:id="rId17"/>
    <p:sldId id="290" r:id="rId18"/>
    <p:sldId id="272" r:id="rId19"/>
    <p:sldId id="273" r:id="rId20"/>
    <p:sldId id="277" r:id="rId21"/>
    <p:sldId id="284" r:id="rId22"/>
    <p:sldId id="285" r:id="rId23"/>
    <p:sldId id="283" r:id="rId24"/>
    <p:sldId id="280" r:id="rId25"/>
    <p:sldId id="274" r:id="rId26"/>
    <p:sldId id="275" r:id="rId27"/>
    <p:sldId id="279" r:id="rId28"/>
    <p:sldId id="276" r:id="rId29"/>
    <p:sldId id="278" r:id="rId30"/>
    <p:sldId id="286" r:id="rId31"/>
    <p:sldId id="287" r:id="rId32"/>
    <p:sldId id="282" r:id="rId33"/>
    <p:sldId id="288" r:id="rId34"/>
    <p:sldId id="291" r:id="rId35"/>
    <p:sldId id="425" r:id="rId36"/>
    <p:sldId id="429" r:id="rId37"/>
    <p:sldId id="427" r:id="rId38"/>
    <p:sldId id="428" r:id="rId39"/>
    <p:sldId id="424" r:id="rId40"/>
    <p:sldId id="292" r:id="rId41"/>
    <p:sldId id="43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EE83-E02F-4B79-8DE9-357B6082C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ADA66-09CD-4F3C-A93B-7EF13D479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D8A13-260C-4488-920C-7CAEC09F8242}"/>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0AC65454-36A2-4F82-B959-AE3FF86D9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86E8-B1E9-4C39-A26C-CBF01C591FB1}"/>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4480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AA1E-2F82-4476-AF65-2072FDC16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B4AA8C-848B-4822-B992-ECD5A4F3D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35F0E-FB81-4110-8F89-62A6BE0A49A4}"/>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B9EB4520-075F-44B2-8672-EF58AAD2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32209-B699-42DE-9977-342F7558E764}"/>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7411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86C43-BE77-456D-9BB1-BE52CF80F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33D6E-E267-4867-B5AC-C53151CFD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D09EC-9FB8-411E-81CD-3A097A643CB2}"/>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133686CF-36ED-44AC-82DA-E68B18DD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C85C-8069-4CCD-8C40-F596C46CBB37}"/>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5991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E66-426C-4CE6-9E7B-EED0C5A4F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56ED8-2333-44DC-A516-1DAF80604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D794-A8E8-4881-92AC-791953973048}"/>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2455C448-8575-43FF-997C-02420CA4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E4284-FE83-4E96-8D1B-EA18D898D120}"/>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8701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20D5-C61F-4AF8-8EFF-27A523954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17EA3-E771-4D51-A0C3-A057219BA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FC8440-2464-4761-ADCE-31F3C5B7EEFF}"/>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100B68A1-0507-4E14-8CC1-76757C67C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0EDD8-215B-4A4F-A873-729832D906E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59712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E541-538F-485F-B34E-E0194F855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DA333-62DB-4F3A-82F4-7A663C749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7CC38-36B7-4B40-AA41-770F56179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B1B81A-BA95-414E-BA82-4A790E309B81}"/>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6" name="Footer Placeholder 5">
            <a:extLst>
              <a:ext uri="{FF2B5EF4-FFF2-40B4-BE49-F238E27FC236}">
                <a16:creationId xmlns:a16="http://schemas.microsoft.com/office/drawing/2014/main" id="{FF40CFE0-FA4F-4B10-AF6E-C55491BD2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921F6-E6FA-40E0-A4D8-8B3F7B01A20E}"/>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9797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4DD9-BA5A-43C0-92A6-A7CFBF867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75A99C-34AE-4DB6-8141-1610FEF0B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88233-CD18-4083-971B-7082140A0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F0ADE-E15B-45C5-B15B-87120355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61FA-2FED-42B5-A4C5-A7F475304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19C26-E407-4401-950F-80F9AEB1F2C3}"/>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8" name="Footer Placeholder 7">
            <a:extLst>
              <a:ext uri="{FF2B5EF4-FFF2-40B4-BE49-F238E27FC236}">
                <a16:creationId xmlns:a16="http://schemas.microsoft.com/office/drawing/2014/main" id="{0D25EFB0-391E-436F-A169-57BF04D30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9723C-D446-44E2-A74C-0EB0563F12A3}"/>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390890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A637-B7D0-4879-A0A7-80524CA0C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CDE6C-629B-47D5-BDA6-126B2DA76B4B}"/>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4" name="Footer Placeholder 3">
            <a:extLst>
              <a:ext uri="{FF2B5EF4-FFF2-40B4-BE49-F238E27FC236}">
                <a16:creationId xmlns:a16="http://schemas.microsoft.com/office/drawing/2014/main" id="{97D5B476-5B97-4841-A304-D0084E3E42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5DA95-9B44-47B2-862B-094B72C2B13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8334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B733EE-49F2-4D30-80D1-3A2CC5DB9E87}"/>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3" name="Footer Placeholder 2">
            <a:extLst>
              <a:ext uri="{FF2B5EF4-FFF2-40B4-BE49-F238E27FC236}">
                <a16:creationId xmlns:a16="http://schemas.microsoft.com/office/drawing/2014/main" id="{7ED6AE1A-718D-400F-957C-50C5E4122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C48DA-A97A-4002-A53B-D1DE17B61898}"/>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163006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565A-D388-4CA2-9EFD-EA7310A5B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B00F4-FD74-497B-97D5-3E04E9585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DEF92-6F08-40DC-9F93-B3F20F90E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E3058-2AA7-4442-9559-2385B11099DC}"/>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6" name="Footer Placeholder 5">
            <a:extLst>
              <a:ext uri="{FF2B5EF4-FFF2-40B4-BE49-F238E27FC236}">
                <a16:creationId xmlns:a16="http://schemas.microsoft.com/office/drawing/2014/main" id="{1CD39BC7-DAD3-4F90-8B2A-9DAB658EC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94A6-928B-489B-B186-81C0AAFC70F6}"/>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9771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076-45D1-4FAD-9A62-AEA07DCB7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BB471-1135-4D1D-8A8B-0B5E2A054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F2078-6D80-4966-9B67-AE14D7EBC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1AD70-455F-42EF-ADAD-2D72D67EAA76}"/>
              </a:ext>
            </a:extLst>
          </p:cNvPr>
          <p:cNvSpPr>
            <a:spLocks noGrp="1"/>
          </p:cNvSpPr>
          <p:nvPr>
            <p:ph type="dt" sz="half" idx="10"/>
          </p:nvPr>
        </p:nvSpPr>
        <p:spPr/>
        <p:txBody>
          <a:bodyPr/>
          <a:lstStyle/>
          <a:p>
            <a:fld id="{4BE22FE5-10EE-49E1-829B-6CE36DD4136F}" type="datetimeFigureOut">
              <a:rPr lang="en-US" smtClean="0"/>
              <a:t>9/24/2021</a:t>
            </a:fld>
            <a:endParaRPr lang="en-US"/>
          </a:p>
        </p:txBody>
      </p:sp>
      <p:sp>
        <p:nvSpPr>
          <p:cNvPr id="6" name="Footer Placeholder 5">
            <a:extLst>
              <a:ext uri="{FF2B5EF4-FFF2-40B4-BE49-F238E27FC236}">
                <a16:creationId xmlns:a16="http://schemas.microsoft.com/office/drawing/2014/main" id="{DB6B1813-D392-4357-8170-48D901C8B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1436C-7D53-446A-9805-FB79503D07C9}"/>
              </a:ext>
            </a:extLst>
          </p:cNvPr>
          <p:cNvSpPr>
            <a:spLocks noGrp="1"/>
          </p:cNvSpPr>
          <p:nvPr>
            <p:ph type="sldNum" sz="quarter" idx="12"/>
          </p:nvPr>
        </p:nvSpPr>
        <p:spPr/>
        <p:txBody>
          <a:bodyPr/>
          <a:lstStyle/>
          <a:p>
            <a:fld id="{43D96F6A-7382-46FD-915E-82F0F6381EE8}" type="slidenum">
              <a:rPr lang="en-US" smtClean="0"/>
              <a:t>‹#›</a:t>
            </a:fld>
            <a:endParaRPr lang="en-US"/>
          </a:p>
        </p:txBody>
      </p:sp>
    </p:spTree>
    <p:extLst>
      <p:ext uri="{BB962C8B-B14F-4D97-AF65-F5344CB8AC3E}">
        <p14:creationId xmlns:p14="http://schemas.microsoft.com/office/powerpoint/2010/main" val="260858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1D1B8-9DF2-4EAB-8DC8-6757A7727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96B19A-9AB6-4AA1-A5D4-33671BBF5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60096-7173-4912-96D1-A9BA2BF98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22FE5-10EE-49E1-829B-6CE36DD4136F}" type="datetimeFigureOut">
              <a:rPr lang="en-US" smtClean="0"/>
              <a:t>9/24/2021</a:t>
            </a:fld>
            <a:endParaRPr lang="en-US"/>
          </a:p>
        </p:txBody>
      </p:sp>
      <p:sp>
        <p:nvSpPr>
          <p:cNvPr id="5" name="Footer Placeholder 4">
            <a:extLst>
              <a:ext uri="{FF2B5EF4-FFF2-40B4-BE49-F238E27FC236}">
                <a16:creationId xmlns:a16="http://schemas.microsoft.com/office/drawing/2014/main" id="{619D8D47-E2D4-4B19-ABBC-09D7C58FE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43EB3F-5A8A-435E-994F-459A5B6E2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96F6A-7382-46FD-915E-82F0F6381EE8}" type="slidenum">
              <a:rPr lang="en-US" smtClean="0"/>
              <a:t>‹#›</a:t>
            </a:fld>
            <a:endParaRPr lang="en-US"/>
          </a:p>
        </p:txBody>
      </p:sp>
    </p:spTree>
    <p:extLst>
      <p:ext uri="{BB962C8B-B14F-4D97-AF65-F5344CB8AC3E}">
        <p14:creationId xmlns:p14="http://schemas.microsoft.com/office/powerpoint/2010/main" val="34564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oogle-research/electr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6B5-F4CF-4576-BA98-D1D1EC53460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C99580AF-D427-453B-A1A3-8BE52137012A}"/>
              </a:ext>
            </a:extLst>
          </p:cNvPr>
          <p:cNvSpPr>
            <a:spLocks noGrp="1"/>
          </p:cNvSpPr>
          <p:nvPr>
            <p:ph idx="1"/>
          </p:nvPr>
        </p:nvSpPr>
        <p:spPr>
          <a:xfrm>
            <a:off x="6391468" y="1825625"/>
            <a:ext cx="4962331" cy="4351338"/>
          </a:xfrm>
        </p:spPr>
        <p:txBody>
          <a:bodyPr>
            <a:normAutofit lnSpcReduction="10000"/>
          </a:bodyPr>
          <a:lstStyle/>
          <a:p>
            <a:pPr marL="0" indent="0">
              <a:buNone/>
            </a:pPr>
            <a:r>
              <a:rPr lang="en-US" sz="1800" b="0" i="0" dirty="0">
                <a:solidFill>
                  <a:srgbClr val="000000"/>
                </a:solidFill>
                <a:effectLst/>
                <a:latin typeface="Times New Roman" panose="02020603050405020304" pitchFamily="18" charset="0"/>
              </a:rPr>
              <a:t>A contested convention, for those who’ve never experienced one (which is to say, everyone under the age of 35 or 40), occurs when no candidate has amassed the majority of delegate votes needed to win his or her party’s nomination in advance of the convention. A candidate still might gather the delegates needed by the time balloting begins, in which case the nomination is settled on the first ballot. But should the first ballot not produce a nominee, most delegates become free to vote for whomever they wish, leading potentially to multiple ballots, horse-trading, smoke-filled rooms, favorite sons, dark horses and other colorful elements that have enlivened American political journalism, literature and</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there is no reference to the data in the chart.)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AFE76EA9-9D52-4959-B16F-F91D9B8AFCCD}"/>
              </a:ext>
            </a:extLst>
          </p:cNvPr>
          <p:cNvPicPr>
            <a:picLocks noChangeAspect="1"/>
          </p:cNvPicPr>
          <p:nvPr/>
        </p:nvPicPr>
        <p:blipFill>
          <a:blip r:embed="rId2"/>
          <a:stretch>
            <a:fillRect/>
          </a:stretch>
        </p:blipFill>
        <p:spPr>
          <a:xfrm>
            <a:off x="904831" y="1690688"/>
            <a:ext cx="3419475" cy="4381500"/>
          </a:xfrm>
          <a:prstGeom prst="rect">
            <a:avLst/>
          </a:prstGeom>
        </p:spPr>
      </p:pic>
    </p:spTree>
    <p:extLst>
      <p:ext uri="{BB962C8B-B14F-4D97-AF65-F5344CB8AC3E}">
        <p14:creationId xmlns:p14="http://schemas.microsoft.com/office/powerpoint/2010/main" val="34173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1825625"/>
            <a:ext cx="4139268" cy="4351338"/>
          </a:xfrm>
        </p:spPr>
        <p:txBody>
          <a:bodyPr>
            <a:normAutofit/>
          </a:bodyPr>
          <a:lstStyle/>
          <a:p>
            <a:pPr marL="0" indent="0">
              <a:buNone/>
            </a:pPr>
            <a:r>
              <a:rPr lang="en-US" sz="1800" b="0" i="0" dirty="0">
                <a:solidFill>
                  <a:srgbClr val="000000"/>
                </a:solidFill>
                <a:effectLst/>
                <a:latin typeface="Times New Roman" panose="02020603050405020304" pitchFamily="18" charset="0"/>
              </a:rPr>
              <a:t>When it comes to attitudes about the size and scope of government, people who say the term libertarian describes them well (and who are able to correctly define the term) are somewhat more likely than the public overall to say government regulation of business does more harm than good (56% vs. 47%). However, about four-in-ten libertarians say that government regulation of business is necessary to protect the public interest (41%).</a:t>
            </a:r>
            <a:endParaRPr lang="en-US" sz="1800" dirty="0"/>
          </a:p>
        </p:txBody>
      </p:sp>
      <p:pic>
        <p:nvPicPr>
          <p:cNvPr id="6" name="Picture 5">
            <a:extLst>
              <a:ext uri="{FF2B5EF4-FFF2-40B4-BE49-F238E27FC236}">
                <a16:creationId xmlns:a16="http://schemas.microsoft.com/office/drawing/2014/main" id="{44361183-9B92-4883-92E5-C5972C026922}"/>
              </a:ext>
            </a:extLst>
          </p:cNvPr>
          <p:cNvPicPr>
            <a:picLocks noChangeAspect="1"/>
          </p:cNvPicPr>
          <p:nvPr/>
        </p:nvPicPr>
        <p:blipFill>
          <a:blip r:embed="rId2"/>
          <a:stretch>
            <a:fillRect/>
          </a:stretch>
        </p:blipFill>
        <p:spPr>
          <a:xfrm>
            <a:off x="838200" y="1906879"/>
            <a:ext cx="3457575" cy="4352925"/>
          </a:xfrm>
          <a:prstGeom prst="rect">
            <a:avLst/>
          </a:prstGeom>
        </p:spPr>
      </p:pic>
    </p:spTree>
    <p:extLst>
      <p:ext uri="{BB962C8B-B14F-4D97-AF65-F5344CB8AC3E}">
        <p14:creationId xmlns:p14="http://schemas.microsoft.com/office/powerpoint/2010/main" val="413975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EF65-1D3E-4DD0-9D99-8A9A916777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8701DF-9705-4D7B-A2E2-11FF830B6516}"/>
              </a:ext>
            </a:extLst>
          </p:cNvPr>
          <p:cNvSpPr>
            <a:spLocks noGrp="1"/>
          </p:cNvSpPr>
          <p:nvPr>
            <p:ph idx="1"/>
          </p:nvPr>
        </p:nvSpPr>
        <p:spPr>
          <a:xfrm>
            <a:off x="7399090" y="1979801"/>
            <a:ext cx="3954710" cy="4197161"/>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How has social media affected teenage dating?</a:t>
            </a:r>
          </a:p>
          <a:p>
            <a:pPr marL="0" indent="0">
              <a:buNone/>
            </a:pPr>
            <a:r>
              <a:rPr lang="en-US" dirty="0">
                <a:latin typeface="Times New Roman" panose="02020603050405020304" pitchFamily="18" charset="0"/>
                <a:cs typeface="Times New Roman" panose="02020603050405020304" pitchFamily="18" charset="0"/>
              </a:rPr>
              <a:t>Answer: When it comes to meeting romantic partners, most teens do this offline. Only 8% of teens say they have met a romantic partner online.</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What percent of American teens prefer meeting online?</a:t>
            </a:r>
          </a:p>
          <a:p>
            <a:pPr marL="0" indent="0">
              <a:buNone/>
            </a:pPr>
            <a:r>
              <a:rPr lang="en-US" dirty="0">
                <a:latin typeface="Times New Roman" panose="02020603050405020304" pitchFamily="18" charset="0"/>
                <a:cs typeface="Times New Roman" panose="02020603050405020304" pitchFamily="18" charset="0"/>
              </a:rPr>
              <a:t>Answer: </a:t>
            </a:r>
            <a:r>
              <a:rPr lang="en-US" b="0" i="0" dirty="0">
                <a:effectLst/>
                <a:latin typeface="Times New Roman" panose="02020603050405020304" pitchFamily="18" charset="0"/>
                <a:cs typeface="Times New Roman" panose="02020603050405020304" pitchFamily="18" charset="0"/>
              </a:rPr>
              <a:t>In a study of 100,000 American teens, they found that 10% of teens have met a romantic partner online.</a:t>
            </a:r>
          </a:p>
          <a:p>
            <a:pPr marL="0" indent="0">
              <a:buNone/>
            </a:pPr>
            <a:r>
              <a:rPr lang="en-US" b="1" i="0" dirty="0">
                <a:effectLst/>
                <a:latin typeface="Times New Roman" panose="02020603050405020304" pitchFamily="18" charset="0"/>
                <a:cs typeface="Times New Roman" panose="02020603050405020304" pitchFamily="18" charset="0"/>
              </a:rPr>
              <a:t>(Wrong since 100,000 American teens and 10% are not mentioned anywhere in the graph.)</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ECB4D-6957-4356-8E99-3783D4EC3AAD}"/>
              </a:ext>
            </a:extLst>
          </p:cNvPr>
          <p:cNvPicPr>
            <a:picLocks noChangeAspect="1"/>
          </p:cNvPicPr>
          <p:nvPr/>
        </p:nvPicPr>
        <p:blipFill>
          <a:blip r:embed="rId2"/>
          <a:stretch>
            <a:fillRect/>
          </a:stretch>
        </p:blipFill>
        <p:spPr>
          <a:xfrm>
            <a:off x="838200" y="1825625"/>
            <a:ext cx="4263433" cy="4351339"/>
          </a:xfrm>
          <a:prstGeom prst="rect">
            <a:avLst/>
          </a:prstGeom>
        </p:spPr>
      </p:pic>
    </p:spTree>
    <p:extLst>
      <p:ext uri="{BB962C8B-B14F-4D97-AF65-F5344CB8AC3E}">
        <p14:creationId xmlns:p14="http://schemas.microsoft.com/office/powerpoint/2010/main" val="429322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199718" y="1520549"/>
            <a:ext cx="4290270" cy="430621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Good Example:</a:t>
            </a:r>
          </a:p>
          <a:p>
            <a:pPr marL="0" indent="0">
              <a:buNone/>
            </a:pPr>
            <a:r>
              <a:rPr lang="en-US" sz="1800" dirty="0">
                <a:latin typeface="Times New Roman" panose="02020603050405020304" pitchFamily="18" charset="0"/>
                <a:cs typeface="Times New Roman" panose="02020603050405020304" pitchFamily="18" charset="0"/>
              </a:rPr>
              <a:t>Question: What was the voters' opinion about Trump ’s presidency ?</a:t>
            </a:r>
          </a:p>
          <a:p>
            <a:pPr marL="0" indent="0">
              <a:buNone/>
            </a:pPr>
            <a:r>
              <a:rPr lang="en-US" sz="1800" dirty="0">
                <a:latin typeface="Times New Roman" panose="02020603050405020304" pitchFamily="18" charset="0"/>
                <a:cs typeface="Times New Roman" panose="02020603050405020304" pitchFamily="18" charset="0"/>
              </a:rPr>
              <a:t>Answer: Very few voters – just 9 % – say Trump is an average president ; 37 % say he is a good or great president ; and a much larger share ( 53 % ) say he is poor or terrible , including 42 % who think he is a terrible president . </a:t>
            </a:r>
          </a:p>
          <a:p>
            <a:pPr marL="0" indent="0">
              <a:buNone/>
            </a:pPr>
            <a:r>
              <a:rPr lang="en-US" sz="1800" b="1" dirty="0">
                <a:latin typeface="Times New Roman" panose="02020603050405020304" pitchFamily="18" charset="0"/>
                <a:cs typeface="Times New Roman" panose="02020603050405020304" pitchFamily="18" charset="0"/>
              </a:rPr>
              <a:t>Bad Example:</a:t>
            </a:r>
          </a:p>
          <a:p>
            <a:pPr marL="0" indent="0">
              <a:buNone/>
            </a:pPr>
            <a:r>
              <a:rPr lang="en-US" sz="1800" dirty="0">
                <a:latin typeface="Times New Roman" panose="02020603050405020304" pitchFamily="18" charset="0"/>
                <a:cs typeface="Times New Roman" panose="02020603050405020304" pitchFamily="18" charset="0"/>
              </a:rPr>
              <a:t>Question: </a:t>
            </a:r>
            <a:r>
              <a:rPr lang="en-US" sz="1800" b="0" i="0" dirty="0">
                <a:effectLst/>
                <a:latin typeface="Times New Roman" panose="02020603050405020304" pitchFamily="18" charset="0"/>
                <a:cs typeface="Times New Roman" panose="02020603050405020304" pitchFamily="18" charset="0"/>
              </a:rPr>
              <a:t>How many voters say Trump is an average president ?</a:t>
            </a:r>
          </a:p>
          <a:p>
            <a:pPr marL="0" indent="0">
              <a:buNone/>
            </a:pPr>
            <a:r>
              <a:rPr lang="en-US" sz="1800" dirty="0">
                <a:latin typeface="Times New Roman" panose="02020603050405020304" pitchFamily="18" charset="0"/>
                <a:cs typeface="Times New Roman" panose="02020603050405020304" pitchFamily="18" charset="0"/>
              </a:rPr>
              <a:t>Answer: 9%</a:t>
            </a:r>
          </a:p>
          <a:p>
            <a:pPr marL="0" indent="0">
              <a:buNone/>
            </a:pPr>
            <a:r>
              <a:rPr lang="en-US" sz="1800" b="1" i="0" dirty="0">
                <a:effectLst/>
                <a:latin typeface="Times New Roman" panose="02020603050405020304" pitchFamily="18" charset="0"/>
                <a:cs typeface="Times New Roman" panose="02020603050405020304" pitchFamily="18" charset="0"/>
              </a:rPr>
              <a:t>(This is not a good example question because the answer is just a number as opposed to descriptive text.)</a:t>
            </a: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B99836-898E-4C4D-82AC-01FA74D9638D}"/>
              </a:ext>
            </a:extLst>
          </p:cNvPr>
          <p:cNvPicPr>
            <a:picLocks noChangeAspect="1"/>
          </p:cNvPicPr>
          <p:nvPr/>
        </p:nvPicPr>
        <p:blipFill>
          <a:blip r:embed="rId2"/>
          <a:stretch>
            <a:fillRect/>
          </a:stretch>
        </p:blipFill>
        <p:spPr>
          <a:xfrm>
            <a:off x="838200" y="1520549"/>
            <a:ext cx="6085892" cy="4088070"/>
          </a:xfrm>
          <a:prstGeom prst="rect">
            <a:avLst/>
          </a:prstGeom>
        </p:spPr>
      </p:pic>
    </p:spTree>
    <p:extLst>
      <p:ext uri="{BB962C8B-B14F-4D97-AF65-F5344CB8AC3E}">
        <p14:creationId xmlns:p14="http://schemas.microsoft.com/office/powerpoint/2010/main" val="5669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A50-5F4D-41E2-8E7C-9B81789E6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QA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7F7E72-DDA7-4C7D-A489-270D0059EAF7}"/>
              </a:ext>
            </a:extLst>
          </p:cNvPr>
          <p:cNvSpPr>
            <a:spLocks noGrp="1"/>
          </p:cNvSpPr>
          <p:nvPr>
            <p:ph idx="1"/>
          </p:nvPr>
        </p:nvSpPr>
        <p:spPr>
          <a:xfrm>
            <a:off x="7063530" y="1870745"/>
            <a:ext cx="4290270" cy="4306218"/>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Good Example: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Question: What position do Americans hold on abortion?</a:t>
            </a:r>
          </a:p>
          <a:p>
            <a:pPr marL="0" indent="0">
              <a:buNone/>
            </a:pPr>
            <a:r>
              <a:rPr lang="en-US" dirty="0">
                <a:latin typeface="Times New Roman" panose="02020603050405020304" pitchFamily="18" charset="0"/>
                <a:cs typeface="Times New Roman" panose="02020603050405020304" pitchFamily="18" charset="0"/>
              </a:rPr>
              <a:t>Answer: Though abortion is a divisive issue, more than half of U.S. adults take a non-absolutist position, saying that in most – but not all – cases, abortion should be legal (34%) or illegal (26%). Fewer take the position that in all cases abortion should be either legal (27%) or illegal (12%).</a:t>
            </a:r>
          </a:p>
          <a:p>
            <a:pPr marL="0" indent="0">
              <a:buNone/>
            </a:pPr>
            <a:r>
              <a:rPr lang="en-US" b="1" dirty="0">
                <a:latin typeface="Times New Roman" panose="02020603050405020304" pitchFamily="18" charset="0"/>
                <a:cs typeface="Times New Roman" panose="02020603050405020304" pitchFamily="18" charset="0"/>
              </a:rPr>
              <a:t>Bad Example:</a:t>
            </a:r>
          </a:p>
          <a:p>
            <a:pPr marL="0" indent="0">
              <a:buNone/>
            </a:pPr>
            <a:r>
              <a:rPr lang="en-US" dirty="0">
                <a:latin typeface="Times New Roman" panose="02020603050405020304" pitchFamily="18" charset="0"/>
                <a:cs typeface="Times New Roman" panose="02020603050405020304" pitchFamily="18" charset="0"/>
              </a:rPr>
              <a:t>Question: </a:t>
            </a:r>
            <a:r>
              <a:rPr lang="en-US" b="0" i="0" dirty="0">
                <a:effectLst/>
                <a:latin typeface="Times New Roman" panose="02020603050405020304" pitchFamily="18" charset="0"/>
                <a:cs typeface="Times New Roman" panose="02020603050405020304" pitchFamily="18" charset="0"/>
              </a:rPr>
              <a:t>Do most Americans think abortion should be Legal?</a:t>
            </a:r>
          </a:p>
          <a:p>
            <a:pPr marL="0" indent="0">
              <a:buNone/>
            </a:pPr>
            <a:r>
              <a:rPr lang="en-US" dirty="0">
                <a:latin typeface="Times New Roman" panose="02020603050405020304" pitchFamily="18" charset="0"/>
                <a:cs typeface="Times New Roman" panose="02020603050405020304" pitchFamily="18" charset="0"/>
              </a:rPr>
              <a:t>Answer: Yes</a:t>
            </a:r>
          </a:p>
          <a:p>
            <a:pPr marL="0" indent="0">
              <a:buNone/>
            </a:pPr>
            <a:r>
              <a:rPr lang="en-US" b="1" i="0" dirty="0">
                <a:effectLst/>
                <a:latin typeface="Times New Roman" panose="02020603050405020304" pitchFamily="18" charset="0"/>
                <a:cs typeface="Times New Roman" panose="02020603050405020304" pitchFamily="18" charset="0"/>
              </a:rPr>
              <a:t>(This is not a good example question because the answer is just a single word as opposed to descriptive text.)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39666EF5-DF50-42E5-BC26-D5D3EC98A3D1}"/>
              </a:ext>
            </a:extLst>
          </p:cNvPr>
          <p:cNvPicPr>
            <a:picLocks noChangeAspect="1"/>
          </p:cNvPicPr>
          <p:nvPr/>
        </p:nvPicPr>
        <p:blipFill>
          <a:blip r:embed="rId2"/>
          <a:stretch>
            <a:fillRect/>
          </a:stretch>
        </p:blipFill>
        <p:spPr>
          <a:xfrm>
            <a:off x="629038" y="2214104"/>
            <a:ext cx="6324600" cy="3619500"/>
          </a:xfrm>
          <a:prstGeom prst="rect">
            <a:avLst/>
          </a:prstGeom>
        </p:spPr>
      </p:pic>
    </p:spTree>
    <p:extLst>
      <p:ext uri="{BB962C8B-B14F-4D97-AF65-F5344CB8AC3E}">
        <p14:creationId xmlns:p14="http://schemas.microsoft.com/office/powerpoint/2010/main" val="6615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3D6-159B-47EA-B45D-EC68347A42D5}"/>
              </a:ext>
            </a:extLst>
          </p:cNvPr>
          <p:cNvSpPr>
            <a:spLocks noGrp="1"/>
          </p:cNvSpPr>
          <p:nvPr>
            <p:ph type="title"/>
          </p:nvPr>
        </p:nvSpPr>
        <p:spPr/>
        <p:txBody>
          <a:bodyPr/>
          <a:lstStyle/>
          <a:p>
            <a:r>
              <a:rPr lang="en-IN" dirty="0"/>
              <a:t>Baselines</a:t>
            </a:r>
            <a:endParaRPr lang="en-US" dirty="0"/>
          </a:p>
        </p:txBody>
      </p:sp>
      <p:sp>
        <p:nvSpPr>
          <p:cNvPr id="3" name="Content Placeholder 2">
            <a:extLst>
              <a:ext uri="{FF2B5EF4-FFF2-40B4-BE49-F238E27FC236}">
                <a16:creationId xmlns:a16="http://schemas.microsoft.com/office/drawing/2014/main" id="{CCB6313F-5D4D-4B2A-960F-4F64346A7359}"/>
              </a:ext>
            </a:extLst>
          </p:cNvPr>
          <p:cNvSpPr>
            <a:spLocks noGrp="1"/>
          </p:cNvSpPr>
          <p:nvPr>
            <p:ph idx="1"/>
          </p:nvPr>
        </p:nvSpPr>
        <p:spPr/>
        <p:txBody>
          <a:bodyPr>
            <a:normAutofit/>
          </a:bodyPr>
          <a:lstStyle/>
          <a:p>
            <a:pPr rtl="0">
              <a:spcBef>
                <a:spcPts val="1200"/>
              </a:spcBef>
              <a:spcAft>
                <a:spcPts val="0"/>
              </a:spcAft>
            </a:pPr>
            <a:r>
              <a:rPr lang="en-US" sz="1800" b="1" i="0" u="none" strike="noStrike" dirty="0">
                <a:solidFill>
                  <a:srgbClr val="000000"/>
                </a:solidFill>
                <a:effectLst/>
                <a:latin typeface="Arial" panose="020B0604020202020204" pitchFamily="34" charset="0"/>
              </a:rPr>
              <a:t> Extractive :</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Electra-</a:t>
            </a:r>
            <a:r>
              <a:rPr lang="en-US" sz="1400" b="1" i="0" u="sng" strike="noStrike" dirty="0">
                <a:solidFill>
                  <a:srgbClr val="1155CC"/>
                </a:solidFill>
                <a:effectLst/>
                <a:latin typeface="Arial" panose="020B0604020202020204" pitchFamily="34" charset="0"/>
                <a:hlinkClick r:id="rId2"/>
              </a:rPr>
              <a:t>https://github.com/google-research/</a:t>
            </a:r>
            <a:r>
              <a:rPr lang="en-US" sz="1400" b="1" i="0" u="sng" strike="noStrike" dirty="0" err="1">
                <a:solidFill>
                  <a:srgbClr val="1155CC"/>
                </a:solidFill>
                <a:effectLst/>
                <a:latin typeface="Arial" panose="020B0604020202020204" pitchFamily="34" charset="0"/>
                <a:hlinkClick r:id="rId2"/>
              </a:rPr>
              <a:t>electra</a:t>
            </a:r>
            <a:endParaRPr lang="en-US" b="0" dirty="0">
              <a:effectLst/>
            </a:endParaRPr>
          </a:p>
          <a:p>
            <a:pPr lvl="1" fontAlgn="base">
              <a:spcBef>
                <a:spcPts val="1200"/>
              </a:spcBef>
            </a:pPr>
            <a:r>
              <a:rPr lang="en-US" sz="1400" b="1" i="0" u="none" strike="noStrike" dirty="0">
                <a:solidFill>
                  <a:srgbClr val="000000"/>
                </a:solidFill>
                <a:effectLst/>
                <a:latin typeface="Arial" panose="020B0604020202020204" pitchFamily="34" charset="0"/>
              </a:rPr>
              <a:t>contextual info allowed in extractive </a:t>
            </a:r>
            <a:r>
              <a:rPr lang="en-US" sz="1400" b="1" i="0" u="none" strike="noStrike" dirty="0" err="1">
                <a:solidFill>
                  <a:srgbClr val="000000"/>
                </a:solidFill>
                <a:effectLst/>
                <a:latin typeface="Arial" panose="020B0604020202020204" pitchFamily="34" charset="0"/>
              </a:rPr>
              <a:t>summarisation</a:t>
            </a:r>
            <a:endParaRPr lang="en-US" sz="1400" b="1" i="0" u="none" strike="noStrike" dirty="0">
              <a:solidFill>
                <a:srgbClr val="000000"/>
              </a:solidFill>
              <a:effectLst/>
              <a:latin typeface="Arial" panose="020B0604020202020204" pitchFamily="34" charset="0"/>
            </a:endParaRPr>
          </a:p>
          <a:p>
            <a:pPr lvl="1" fontAlgn="base">
              <a:spcBef>
                <a:spcPts val="0"/>
              </a:spcBef>
            </a:pPr>
            <a:r>
              <a:rPr lang="en-US" sz="1400" b="1" i="0" u="none" strike="noStrike" dirty="0">
                <a:solidFill>
                  <a:srgbClr val="000000"/>
                </a:solidFill>
                <a:effectLst/>
                <a:latin typeface="Arial" panose="020B0604020202020204" pitchFamily="34" charset="0"/>
              </a:rPr>
              <a:t>Model should know what to extract based on the question, and for contextual questions it should understand how the context is related</a:t>
            </a:r>
          </a:p>
          <a:p>
            <a:pPr lvl="1">
              <a:spcBef>
                <a:spcPts val="1200"/>
              </a:spcBef>
            </a:pPr>
            <a:r>
              <a:rPr lang="en-US" sz="1400" b="1" i="0" u="none" strike="noStrike" dirty="0" err="1">
                <a:solidFill>
                  <a:srgbClr val="000000"/>
                </a:solidFill>
                <a:effectLst/>
                <a:latin typeface="Arial" panose="020B0604020202020204" pitchFamily="34" charset="0"/>
              </a:rPr>
              <a:t>BertQA</a:t>
            </a:r>
            <a:endParaRPr lang="en-US" b="0" dirty="0">
              <a:effectLst/>
            </a:endParaRPr>
          </a:p>
          <a:p>
            <a:pPr rtl="0">
              <a:spcBef>
                <a:spcPts val="1200"/>
              </a:spcBef>
              <a:spcAft>
                <a:spcPts val="0"/>
              </a:spcAft>
            </a:pPr>
            <a:r>
              <a:rPr lang="en-US" sz="1800" b="1" i="0" u="none" strike="noStrike" dirty="0">
                <a:solidFill>
                  <a:srgbClr val="000000"/>
                </a:solidFill>
                <a:effectLst/>
                <a:latin typeface="Arial" panose="020B0604020202020204" pitchFamily="34" charset="0"/>
              </a:rPr>
              <a:t> Abstractive:</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BART</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T5</a:t>
            </a:r>
            <a:endParaRPr lang="en-US" b="0" dirty="0">
              <a:effectLst/>
            </a:endParaRPr>
          </a:p>
          <a:p>
            <a:pPr lvl="1">
              <a:spcBef>
                <a:spcPts val="1200"/>
              </a:spcBef>
            </a:pPr>
            <a:r>
              <a:rPr lang="en-US" sz="1400" b="1" i="0" u="none" strike="noStrike" dirty="0">
                <a:solidFill>
                  <a:srgbClr val="000000"/>
                </a:solidFill>
                <a:effectLst/>
                <a:latin typeface="Arial" panose="020B0604020202020204" pitchFamily="34" charset="0"/>
              </a:rPr>
              <a:t>Document Grounded Generation</a:t>
            </a:r>
            <a:br>
              <a:rPr lang="en-US" dirty="0"/>
            </a:br>
            <a:endParaRPr lang="en-US" dirty="0"/>
          </a:p>
        </p:txBody>
      </p:sp>
    </p:spTree>
    <p:extLst>
      <p:ext uri="{BB962C8B-B14F-4D97-AF65-F5344CB8AC3E}">
        <p14:creationId xmlns:p14="http://schemas.microsoft.com/office/powerpoint/2010/main" val="23787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Annotation Process</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fontScale="25000" lnSpcReduction="20000"/>
          </a:bodyPr>
          <a:lstStyle/>
          <a:p>
            <a:r>
              <a:rPr lang="en-US" b="1" dirty="0"/>
              <a:t>Data Collection</a:t>
            </a:r>
          </a:p>
          <a:p>
            <a:pPr lvl="1"/>
            <a:r>
              <a:rPr lang="en-US" dirty="0"/>
              <a:t>dataset collection from pew</a:t>
            </a:r>
          </a:p>
          <a:p>
            <a:pPr lvl="1"/>
            <a:r>
              <a:rPr lang="en-US" dirty="0"/>
              <a:t>possibly collect from </a:t>
            </a:r>
            <a:r>
              <a:rPr lang="en-US" dirty="0" err="1"/>
              <a:t>owid</a:t>
            </a:r>
            <a:r>
              <a:rPr lang="en-US" dirty="0"/>
              <a:t>/</a:t>
            </a:r>
            <a:r>
              <a:rPr lang="en-US" dirty="0" err="1"/>
              <a:t>oecd</a:t>
            </a:r>
            <a:endParaRPr lang="en-US" dirty="0"/>
          </a:p>
          <a:p>
            <a:r>
              <a:rPr lang="en-US" b="1" dirty="0"/>
              <a:t>Chart Filtering</a:t>
            </a:r>
          </a:p>
          <a:p>
            <a:pPr lvl="1"/>
            <a:r>
              <a:rPr lang="en-US" dirty="0"/>
              <a:t>categorizing into 'too complex’, 'good’, 'cannot make open ended question’</a:t>
            </a:r>
          </a:p>
          <a:p>
            <a:r>
              <a:rPr lang="en-US" b="1" dirty="0"/>
              <a:t>Annotation Study</a:t>
            </a:r>
          </a:p>
          <a:p>
            <a:pPr lvl="1"/>
            <a:r>
              <a:rPr lang="en-US" dirty="0"/>
              <a:t>Collecting questions and answers for each chart/summary pair according to rules </a:t>
            </a:r>
          </a:p>
          <a:p>
            <a:r>
              <a:rPr lang="en-US" b="1" dirty="0"/>
              <a:t>question check</a:t>
            </a:r>
          </a:p>
          <a:p>
            <a:pPr lvl="1"/>
            <a:r>
              <a:rPr lang="en-US" dirty="0"/>
              <a:t>check if question is open ended</a:t>
            </a:r>
          </a:p>
          <a:p>
            <a:pPr lvl="1"/>
            <a:r>
              <a:rPr lang="en-US" dirty="0"/>
              <a:t>check coherency, grammar</a:t>
            </a:r>
          </a:p>
          <a:p>
            <a:r>
              <a:rPr lang="en-US" b="1" dirty="0"/>
              <a:t>Disagreement Resolution</a:t>
            </a:r>
          </a:p>
          <a:p>
            <a:pPr lvl="1"/>
            <a:r>
              <a:rPr lang="en-US" dirty="0"/>
              <a:t>First pass samples through automatic resolution script:</a:t>
            </a:r>
          </a:p>
          <a:p>
            <a:pPr lvl="2"/>
            <a:r>
              <a:rPr lang="en-US" dirty="0"/>
              <a:t>check percentage of words in smaller answer that appear in longer answer, and if above a certain percentage, take  the longer answer to the next step</a:t>
            </a:r>
          </a:p>
          <a:p>
            <a:pPr lvl="2"/>
            <a:r>
              <a:rPr lang="en-US" dirty="0"/>
              <a:t>Many questions were manually altered between two batches and have different versions, and since they are manually created by workers</a:t>
            </a:r>
          </a:p>
          <a:p>
            <a:pPr lvl="2"/>
            <a:r>
              <a:rPr lang="en-US" dirty="0"/>
              <a:t>it would be better to do a direct matching between them and resolve incoherent questions in decontextualization stage</a:t>
            </a:r>
          </a:p>
          <a:p>
            <a:pPr lvl="2"/>
            <a:r>
              <a:rPr lang="en-US" dirty="0"/>
              <a:t>Questions that are not exact matches can be resolved in interface manually</a:t>
            </a:r>
          </a:p>
          <a:p>
            <a:pPr lvl="2"/>
            <a:endParaRPr lang="en-US" dirty="0"/>
          </a:p>
          <a:p>
            <a:pPr lvl="1"/>
            <a:r>
              <a:rPr lang="en-US" dirty="0"/>
              <a:t>Next view remaining samples manually through interface:</a:t>
            </a:r>
          </a:p>
          <a:p>
            <a:pPr lvl="2"/>
            <a:r>
              <a:rPr lang="en-US" dirty="0"/>
              <a:t>if one version is wrong choose correct version(both question and answer)</a:t>
            </a:r>
          </a:p>
          <a:p>
            <a:pPr lvl="2"/>
            <a:r>
              <a:rPr lang="en-US" dirty="0"/>
              <a:t>if both are wrong select the answer yourself from the summary( and recreate wrong questions)</a:t>
            </a:r>
          </a:p>
          <a:p>
            <a:r>
              <a:rPr lang="en-US" b="1" dirty="0"/>
              <a:t>Decontextualization(abstractive)</a:t>
            </a:r>
          </a:p>
          <a:p>
            <a:pPr lvl="1"/>
            <a:r>
              <a:rPr lang="en-US" dirty="0"/>
              <a:t>removing info that is irrelevant to the question.(for now include info that is not derivable but is relevant)</a:t>
            </a:r>
          </a:p>
          <a:p>
            <a:pPr lvl="1"/>
            <a:r>
              <a:rPr lang="en-US" dirty="0"/>
              <a:t>add text that makes the sentence coherent</a:t>
            </a:r>
          </a:p>
          <a:p>
            <a:pPr lvl="1"/>
            <a:r>
              <a:rPr lang="en-US" dirty="0"/>
              <a:t>Add text from summary that is relevant to the question</a:t>
            </a:r>
          </a:p>
          <a:p>
            <a:pPr lvl="1"/>
            <a:r>
              <a:rPr lang="en-US" dirty="0"/>
              <a:t>Remove samples which leaked from the chart filtering step</a:t>
            </a:r>
          </a:p>
          <a:p>
            <a:r>
              <a:rPr lang="en-US" b="1" dirty="0"/>
              <a:t>Dataset Analysis</a:t>
            </a:r>
          </a:p>
          <a:p>
            <a:pPr lvl="1"/>
            <a:r>
              <a:rPr lang="en-US" dirty="0"/>
              <a:t>Chart Type Classification</a:t>
            </a:r>
          </a:p>
          <a:p>
            <a:pPr lvl="1"/>
            <a:r>
              <a:rPr lang="en-US" dirty="0"/>
              <a:t>Question Type Classification</a:t>
            </a:r>
          </a:p>
        </p:txBody>
      </p:sp>
    </p:spTree>
    <p:extLst>
      <p:ext uri="{BB962C8B-B14F-4D97-AF65-F5344CB8AC3E}">
        <p14:creationId xmlns:p14="http://schemas.microsoft.com/office/powerpoint/2010/main" val="377780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Decontextualization(</a:t>
            </a:r>
            <a:r>
              <a:rPr lang="en-IN" dirty="0" err="1"/>
              <a:t>extractive+abstractive</a:t>
            </a:r>
            <a:r>
              <a:rPr lang="en-IN" dirty="0"/>
              <a:t>)</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Extractive and abstractive summarisation should be very focussed to the question</a:t>
            </a:r>
          </a:p>
          <a:p>
            <a:r>
              <a:rPr lang="en-IN" dirty="0"/>
              <a:t>Exclude statistics that cannot be derived from this chart even if relevant to the question</a:t>
            </a:r>
          </a:p>
          <a:p>
            <a:r>
              <a:rPr lang="en-IN" dirty="0"/>
              <a:t> Exclude background information that cannot be derived from the chart even if relevant to the question</a:t>
            </a:r>
          </a:p>
          <a:p>
            <a:r>
              <a:rPr lang="en-IN" dirty="0"/>
              <a:t>Abstractive should be same as extractive just change pronouns to nouns and add extra words to make answers coherent</a:t>
            </a:r>
          </a:p>
          <a:p>
            <a:endParaRPr lang="en-US" dirty="0"/>
          </a:p>
        </p:txBody>
      </p:sp>
    </p:spTree>
    <p:extLst>
      <p:ext uri="{BB962C8B-B14F-4D97-AF65-F5344CB8AC3E}">
        <p14:creationId xmlns:p14="http://schemas.microsoft.com/office/powerpoint/2010/main" val="303465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14C3-6CAA-4202-90F1-E07A6489F067}"/>
              </a:ext>
            </a:extLst>
          </p:cNvPr>
          <p:cNvSpPr>
            <a:spLocks noGrp="1"/>
          </p:cNvSpPr>
          <p:nvPr>
            <p:ph type="title"/>
          </p:nvPr>
        </p:nvSpPr>
        <p:spPr/>
        <p:txBody>
          <a:bodyPr/>
          <a:lstStyle/>
          <a:p>
            <a:r>
              <a:rPr lang="en-IN" dirty="0"/>
              <a:t>Question(</a:t>
            </a:r>
            <a:r>
              <a:rPr lang="en-IN" dirty="0" err="1"/>
              <a:t>extractive+abstractive</a:t>
            </a:r>
            <a:r>
              <a:rPr lang="en-IN" dirty="0"/>
              <a:t>) criteria</a:t>
            </a:r>
            <a:endParaRPr lang="en-US" dirty="0"/>
          </a:p>
        </p:txBody>
      </p:sp>
      <p:sp>
        <p:nvSpPr>
          <p:cNvPr id="3" name="Content Placeholder 2">
            <a:extLst>
              <a:ext uri="{FF2B5EF4-FFF2-40B4-BE49-F238E27FC236}">
                <a16:creationId xmlns:a16="http://schemas.microsoft.com/office/drawing/2014/main" id="{A4063AA7-B10D-4B57-95F0-CA1040C824AD}"/>
              </a:ext>
            </a:extLst>
          </p:cNvPr>
          <p:cNvSpPr>
            <a:spLocks noGrp="1"/>
          </p:cNvSpPr>
          <p:nvPr>
            <p:ph idx="1"/>
          </p:nvPr>
        </p:nvSpPr>
        <p:spPr>
          <a:xfrm>
            <a:off x="838200" y="1825624"/>
            <a:ext cx="10515600" cy="4331895"/>
          </a:xfrm>
        </p:spPr>
        <p:txBody>
          <a:bodyPr>
            <a:normAutofit/>
          </a:bodyPr>
          <a:lstStyle/>
          <a:p>
            <a:r>
              <a:rPr lang="en-IN" dirty="0"/>
              <a:t>Questions should be open </a:t>
            </a:r>
            <a:r>
              <a:rPr lang="en-IN" dirty="0" err="1"/>
              <a:t>ended,coherent</a:t>
            </a:r>
            <a:r>
              <a:rPr lang="en-IN" dirty="0"/>
              <a:t> and should require the chart to answer(otherwise modify)</a:t>
            </a:r>
          </a:p>
          <a:p>
            <a:r>
              <a:rPr lang="en-IN" dirty="0"/>
              <a:t>Two part questions fine</a:t>
            </a:r>
          </a:p>
          <a:p>
            <a:r>
              <a:rPr lang="en-IN" dirty="0"/>
              <a:t>‘Explain pew research survey?’ questions should be modified</a:t>
            </a:r>
          </a:p>
          <a:p>
            <a:endParaRPr lang="en-US" dirty="0"/>
          </a:p>
        </p:txBody>
      </p:sp>
    </p:spTree>
    <p:extLst>
      <p:ext uri="{BB962C8B-B14F-4D97-AF65-F5344CB8AC3E}">
        <p14:creationId xmlns:p14="http://schemas.microsoft.com/office/powerpoint/2010/main" val="78930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7F95-AC46-4985-B9BB-6D2180A1788B}"/>
              </a:ext>
            </a:extLst>
          </p:cNvPr>
          <p:cNvSpPr>
            <a:spLocks noGrp="1"/>
          </p:cNvSpPr>
          <p:nvPr>
            <p:ph type="title"/>
          </p:nvPr>
        </p:nvSpPr>
        <p:spPr/>
        <p:txBody>
          <a:bodyPr/>
          <a:lstStyle/>
          <a:p>
            <a:r>
              <a:rPr lang="en-US" b="1" i="0" dirty="0">
                <a:solidFill>
                  <a:srgbClr val="000000"/>
                </a:solidFill>
                <a:effectLst/>
                <a:latin typeface="Lato"/>
              </a:rPr>
              <a:t>Instructions</a:t>
            </a:r>
            <a:br>
              <a:rPr lang="en-US" b="1" i="0" dirty="0">
                <a:solidFill>
                  <a:srgbClr val="000000"/>
                </a:solidFill>
                <a:effectLst/>
                <a:latin typeface="Lato"/>
              </a:rPr>
            </a:br>
            <a:endParaRPr lang="en-US" dirty="0"/>
          </a:p>
        </p:txBody>
      </p:sp>
      <p:sp>
        <p:nvSpPr>
          <p:cNvPr id="3" name="Content Placeholder 2">
            <a:extLst>
              <a:ext uri="{FF2B5EF4-FFF2-40B4-BE49-F238E27FC236}">
                <a16:creationId xmlns:a16="http://schemas.microsoft.com/office/drawing/2014/main" id="{168B3332-D7E7-4962-8704-36122DF5F416}"/>
              </a:ext>
            </a:extLst>
          </p:cNvPr>
          <p:cNvSpPr>
            <a:spLocks noGrp="1"/>
          </p:cNvSpPr>
          <p:nvPr>
            <p:ph idx="1"/>
          </p:nvPr>
        </p:nvSpPr>
        <p:spPr/>
        <p:txBody>
          <a:bodyPr>
            <a:normAutofit lnSpcReduction="10000"/>
          </a:bodyPr>
          <a:lstStyle/>
          <a:p>
            <a:pPr algn="l"/>
            <a:r>
              <a:rPr lang="en-US" b="1" i="0" dirty="0">
                <a:solidFill>
                  <a:srgbClr val="000000"/>
                </a:solidFill>
                <a:effectLst/>
                <a:latin typeface="Lato"/>
              </a:rPr>
              <a:t>Answer Selection Criteria</a:t>
            </a:r>
          </a:p>
          <a:p>
            <a:pPr lvl="1"/>
            <a:r>
              <a:rPr lang="en-US" b="0" i="0" dirty="0">
                <a:solidFill>
                  <a:srgbClr val="000000"/>
                </a:solidFill>
                <a:effectLst/>
                <a:latin typeface="Lato"/>
              </a:rPr>
              <a:t>The answer should be </a:t>
            </a:r>
            <a:r>
              <a:rPr lang="en-US" b="0" i="0" dirty="0" err="1">
                <a:solidFill>
                  <a:srgbClr val="000000"/>
                </a:solidFill>
                <a:effectLst/>
                <a:latin typeface="Lato"/>
              </a:rPr>
              <a:t>atleast</a:t>
            </a:r>
            <a:r>
              <a:rPr lang="en-US" b="0" i="0" dirty="0">
                <a:solidFill>
                  <a:srgbClr val="000000"/>
                </a:solidFill>
                <a:effectLst/>
                <a:latin typeface="Lato"/>
              </a:rPr>
              <a:t> one sentence long</a:t>
            </a:r>
          </a:p>
          <a:p>
            <a:pPr lvl="1"/>
            <a:r>
              <a:rPr lang="en-US" b="0" i="0" dirty="0">
                <a:solidFill>
                  <a:srgbClr val="000000"/>
                </a:solidFill>
                <a:effectLst/>
                <a:latin typeface="Lato"/>
              </a:rPr>
              <a:t>It should provide a descriptive answer to the question asked. For example, ‘Describe the distribution of non-English speakers among immigrants of U.S?’ requires a textual description whereas ‘What percentage of immigrants speak Arabic?’ requires just a number as an answer.</a:t>
            </a:r>
          </a:p>
          <a:p>
            <a:pPr lvl="1"/>
            <a:r>
              <a:rPr lang="en-US" b="0" i="0" dirty="0">
                <a:solidFill>
                  <a:srgbClr val="000000"/>
                </a:solidFill>
                <a:effectLst/>
                <a:latin typeface="Lato"/>
              </a:rPr>
              <a:t>The answer should not reference any knowledge outside the data represented in the chart</a:t>
            </a:r>
          </a:p>
          <a:p>
            <a:pPr algn="l"/>
            <a:r>
              <a:rPr lang="en-US" b="1" i="0" dirty="0">
                <a:solidFill>
                  <a:srgbClr val="000000"/>
                </a:solidFill>
                <a:effectLst/>
                <a:latin typeface="Lato"/>
              </a:rPr>
              <a:t>Question Creation Criteria</a:t>
            </a:r>
          </a:p>
          <a:p>
            <a:pPr lvl="1"/>
            <a:r>
              <a:rPr lang="en-US" b="0" i="0" dirty="0">
                <a:solidFill>
                  <a:srgbClr val="000000"/>
                </a:solidFill>
                <a:effectLst/>
                <a:latin typeface="Lato"/>
              </a:rPr>
              <a:t>The question should be open ended and require a descriptive answer</a:t>
            </a:r>
          </a:p>
          <a:p>
            <a:pPr lvl="1"/>
            <a:r>
              <a:rPr lang="en-US" b="0" i="0" dirty="0">
                <a:solidFill>
                  <a:srgbClr val="000000"/>
                </a:solidFill>
                <a:effectLst/>
                <a:latin typeface="Lato"/>
              </a:rPr>
              <a:t>The descriptive answer of the chart should answer the question</a:t>
            </a:r>
          </a:p>
          <a:p>
            <a:endParaRPr lang="en-US" b="0" i="0" dirty="0">
              <a:solidFill>
                <a:srgbClr val="000000"/>
              </a:solidFill>
              <a:effectLst/>
              <a:latin typeface="Lato"/>
            </a:endParaRPr>
          </a:p>
          <a:p>
            <a:endParaRPr lang="en-US" dirty="0"/>
          </a:p>
        </p:txBody>
      </p:sp>
    </p:spTree>
    <p:extLst>
      <p:ext uri="{BB962C8B-B14F-4D97-AF65-F5344CB8AC3E}">
        <p14:creationId xmlns:p14="http://schemas.microsoft.com/office/powerpoint/2010/main" val="250102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is the impression of Democratic voters on Democratic candidates running for election?</a:t>
            </a:r>
          </a:p>
          <a:p>
            <a:endParaRPr lang="en-US" sz="22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copied from the summary)</a:t>
            </a:r>
            <a:endParaRPr lang="en-US" sz="2200" b="1"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375542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BDEE-877B-4E33-BC88-D0F6865BC9BA}"/>
              </a:ext>
            </a:extLst>
          </p:cNvPr>
          <p:cNvSpPr>
            <a:spLocks noGrp="1"/>
          </p:cNvSpPr>
          <p:nvPr>
            <p:ph type="title"/>
          </p:nvPr>
        </p:nvSpPr>
        <p:spPr>
          <a:xfrm>
            <a:off x="838200" y="323180"/>
            <a:ext cx="10515600" cy="1325563"/>
          </a:xfrm>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5E62953F-8344-47D6-95F8-6994027AFACB}"/>
              </a:ext>
            </a:extLst>
          </p:cNvPr>
          <p:cNvSpPr>
            <a:spLocks noGrp="1"/>
          </p:cNvSpPr>
          <p:nvPr>
            <p:ph idx="1"/>
          </p:nvPr>
        </p:nvSpPr>
        <p:spPr>
          <a:xfrm>
            <a:off x="7667538" y="1825625"/>
            <a:ext cx="368626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Fact Tank’s look at standardized test results around the world seemed to bear out these sentiments: U.S. students are improving – slowly – in math and science, but still lagging their peers internationally.</a:t>
            </a:r>
          </a:p>
          <a:p>
            <a:pPr marL="0" indent="0">
              <a:buNone/>
            </a:pPr>
            <a:r>
              <a:rPr lang="en-US" sz="1800" b="1" i="0" dirty="0">
                <a:effectLst/>
                <a:latin typeface="Times New Roman" panose="02020603050405020304" pitchFamily="18" charset="0"/>
                <a:cs typeface="Times New Roman" panose="02020603050405020304" pitchFamily="18" charset="0"/>
              </a:rPr>
              <a:t>(cannot create open ended question since summary doesn’t reference any information in chart.)</a:t>
            </a:r>
            <a:endParaRPr lang="en-US" sz="1800" dirty="0">
              <a:latin typeface="Times New Roman" panose="02020603050405020304" pitchFamily="18" charset="0"/>
              <a:cs typeface="Times New Roman" panose="02020603050405020304" pitchFamily="18" charset="0"/>
            </a:endParaRPr>
          </a:p>
          <a:p>
            <a:pPr marL="0" indent="0">
              <a:buNone/>
            </a:pPr>
            <a:endParaRPr lang="en-US" sz="2400" dirty="0"/>
          </a:p>
        </p:txBody>
      </p:sp>
      <p:pic>
        <p:nvPicPr>
          <p:cNvPr id="7" name="Picture 6">
            <a:extLst>
              <a:ext uri="{FF2B5EF4-FFF2-40B4-BE49-F238E27FC236}">
                <a16:creationId xmlns:a16="http://schemas.microsoft.com/office/drawing/2014/main" id="{17F14E03-90BE-4086-BD8C-21CDFA8D90B4}"/>
              </a:ext>
            </a:extLst>
          </p:cNvPr>
          <p:cNvPicPr>
            <a:picLocks noChangeAspect="1"/>
          </p:cNvPicPr>
          <p:nvPr/>
        </p:nvPicPr>
        <p:blipFill>
          <a:blip r:embed="rId2"/>
          <a:stretch>
            <a:fillRect/>
          </a:stretch>
        </p:blipFill>
        <p:spPr>
          <a:xfrm>
            <a:off x="1176531" y="1648743"/>
            <a:ext cx="3419475" cy="4362450"/>
          </a:xfrm>
          <a:prstGeom prst="rect">
            <a:avLst/>
          </a:prstGeom>
        </p:spPr>
      </p:pic>
    </p:spTree>
    <p:extLst>
      <p:ext uri="{BB962C8B-B14F-4D97-AF65-F5344CB8AC3E}">
        <p14:creationId xmlns:p14="http://schemas.microsoft.com/office/powerpoint/2010/main" val="206769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proportion of Americans say there are better countries than the US?</a:t>
            </a:r>
            <a:endParaRPr lang="en-US" b="0" i="0" dirty="0">
              <a:solidFill>
                <a:srgbClr val="000000"/>
              </a:solidFill>
              <a:effectLst/>
              <a:latin typeface="Times New Roman" panose="02020603050405020304" pitchFamily="18" charset="0"/>
            </a:endParaRPr>
          </a:p>
          <a:p>
            <a:r>
              <a:rPr lang="en-US" sz="2000" dirty="0">
                <a:solidFill>
                  <a:srgbClr val="000000"/>
                </a:solidFill>
                <a:latin typeface="Times New Roman" panose="02020603050405020304" pitchFamily="18" charset="0"/>
              </a:rPr>
              <a:t>Modified </a:t>
            </a:r>
            <a:r>
              <a:rPr lang="en-IN" sz="2000" dirty="0"/>
              <a:t>question</a:t>
            </a:r>
            <a:endParaRPr lang="en-US" sz="2000" dirty="0">
              <a:solidFill>
                <a:srgbClr val="000000"/>
              </a:solidFill>
              <a:latin typeface="Times New Roman" panose="02020603050405020304" pitchFamily="18" charset="0"/>
            </a:endParaRP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open ended)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56801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20000"/>
          </a:bodyPr>
          <a:lstStyle/>
          <a:p>
            <a:r>
              <a:rPr lang="en-IN" sz="2000" dirty="0"/>
              <a:t>User question:</a:t>
            </a:r>
          </a:p>
          <a:p>
            <a:pPr lvl="1"/>
            <a:r>
              <a:rPr lang="en-US" sz="1700" b="0" i="0" dirty="0">
                <a:solidFill>
                  <a:srgbClr val="000000"/>
                </a:solidFill>
                <a:effectLst/>
                <a:latin typeface="Times New Roman" panose="02020603050405020304" pitchFamily="18" charset="0"/>
              </a:rPr>
              <a:t>which year majority of black and Hispanic adults believed the government was tracking at least most of their online and cellphone activity?</a:t>
            </a:r>
          </a:p>
          <a:p>
            <a:r>
              <a:rPr lang="en-US" sz="2400" dirty="0">
                <a:solidFill>
                  <a:srgbClr val="000000"/>
                </a:solidFill>
                <a:latin typeface="Times New Roman" panose="02020603050405020304" pitchFamily="18" charset="0"/>
              </a:rPr>
              <a:t>Modified </a:t>
            </a:r>
            <a:r>
              <a:rPr lang="en-IN" sz="2400" dirty="0"/>
              <a:t>question</a:t>
            </a:r>
            <a:endParaRPr lang="en-US" sz="2400" dirty="0">
              <a:solidFill>
                <a:srgbClr val="000000"/>
              </a:solidFill>
              <a:latin typeface="Times New Roman" panose="02020603050405020304" pitchFamily="18" charset="0"/>
            </a:endParaRPr>
          </a:p>
          <a:p>
            <a:pPr lvl="1"/>
            <a:r>
              <a:rPr lang="en-US" sz="1700" b="0" i="0" dirty="0">
                <a:solidFill>
                  <a:srgbClr val="000000"/>
                </a:solidFill>
                <a:effectLst/>
                <a:latin typeface="Times New Roman" panose="02020603050405020304" pitchFamily="18" charset="0"/>
              </a:rPr>
              <a:t>Describe the opinion of Americans on cellphone tracking by advertisers?</a:t>
            </a:r>
          </a:p>
          <a:p>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p>
          <a:p>
            <a:r>
              <a:rPr lang="en-US" sz="2600" b="1" dirty="0">
                <a:solidFill>
                  <a:srgbClr val="000000"/>
                </a:solidFill>
                <a:latin typeface="Times New Roman" panose="02020603050405020304" pitchFamily="18" charset="0"/>
              </a:rPr>
              <a:t>(Question submitted by user is copied from the title and is not open ended)</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About seven - in - ten Americans ( 72 % ) believe that all , almost all or most of what they do online or while using a cellphone is being tracked by advertisers , technology firms or other companies , according to the June 2019 survey . Close to half of Americans ( 47 % ) said the same about their online activities being tracked by the government .</a:t>
            </a:r>
            <a:endParaRPr lang="en-US" sz="2800" dirty="0"/>
          </a:p>
        </p:txBody>
      </p:sp>
      <p:pic>
        <p:nvPicPr>
          <p:cNvPr id="5" name="Picture 4">
            <a:extLst>
              <a:ext uri="{FF2B5EF4-FFF2-40B4-BE49-F238E27FC236}">
                <a16:creationId xmlns:a16="http://schemas.microsoft.com/office/drawing/2014/main" id="{AC32EE3E-CD43-4243-850A-AC85110EA52D}"/>
              </a:ext>
            </a:extLst>
          </p:cNvPr>
          <p:cNvPicPr>
            <a:picLocks noChangeAspect="1"/>
          </p:cNvPicPr>
          <p:nvPr/>
        </p:nvPicPr>
        <p:blipFill>
          <a:blip r:embed="rId2"/>
          <a:stretch>
            <a:fillRect/>
          </a:stretch>
        </p:blipFill>
        <p:spPr>
          <a:xfrm>
            <a:off x="211805" y="2439194"/>
            <a:ext cx="4217321" cy="3263900"/>
          </a:xfrm>
          <a:prstGeom prst="rect">
            <a:avLst/>
          </a:prstGeom>
        </p:spPr>
      </p:pic>
    </p:spTree>
    <p:extLst>
      <p:ext uri="{BB962C8B-B14F-4D97-AF65-F5344CB8AC3E}">
        <p14:creationId xmlns:p14="http://schemas.microsoft.com/office/powerpoint/2010/main" val="185242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20000"/>
          </a:bodyPr>
          <a:lstStyle/>
          <a:p>
            <a:r>
              <a:rPr lang="en-IN" sz="2000" dirty="0"/>
              <a:t>User question:</a:t>
            </a:r>
          </a:p>
          <a:p>
            <a:pPr lvl="1"/>
            <a:r>
              <a:rPr lang="en-US" sz="1500" b="0" i="0" dirty="0">
                <a:solidFill>
                  <a:srgbClr val="000000"/>
                </a:solidFill>
                <a:effectLst/>
                <a:latin typeface="Times New Roman" panose="02020603050405020304" pitchFamily="18" charset="0"/>
              </a:rPr>
              <a:t>Roughly half of adults say the internet has been essential to them during which virus outbreak, but majorities do not think it is government’s responsibility to ensure connectivity for all?</a:t>
            </a:r>
          </a:p>
          <a:p>
            <a:r>
              <a:rPr lang="en-US" sz="2200" dirty="0">
                <a:solidFill>
                  <a:srgbClr val="000000"/>
                </a:solidFill>
                <a:latin typeface="Times New Roman" panose="02020603050405020304" pitchFamily="18" charset="0"/>
              </a:rPr>
              <a:t>Modified </a:t>
            </a:r>
            <a:r>
              <a:rPr lang="en-IN" sz="2200" dirty="0"/>
              <a:t>question</a:t>
            </a:r>
            <a:endParaRPr lang="en-US" sz="2200" dirty="0">
              <a:solidFill>
                <a:srgbClr val="000000"/>
              </a:solidFill>
              <a:latin typeface="Times New Roman" panose="02020603050405020304" pitchFamily="18" charset="0"/>
            </a:endParaRPr>
          </a:p>
          <a:p>
            <a:pPr lvl="1"/>
            <a:r>
              <a:rPr lang="en-US" sz="1600" b="0" i="0" dirty="0">
                <a:solidFill>
                  <a:srgbClr val="000000"/>
                </a:solidFill>
                <a:effectLst/>
                <a:latin typeface="Times New Roman" panose="02020603050405020304" pitchFamily="18" charset="0"/>
              </a:rPr>
              <a:t>What are the sentiments of Americans to the internet during the coronavirus outbreak? </a:t>
            </a:r>
          </a:p>
          <a:p>
            <a:r>
              <a:rPr lang="en-US" sz="2600" dirty="0">
                <a:solidFill>
                  <a:srgbClr val="000000"/>
                </a:solidFill>
                <a:latin typeface="Times New Roman" panose="02020603050405020304" pitchFamily="18" charset="0"/>
              </a:rPr>
              <a:t>Answer1:</a:t>
            </a:r>
          </a:p>
          <a:p>
            <a:pPr lvl="1"/>
            <a:r>
              <a:rPr lang="en-US" sz="1300" b="0" i="0" dirty="0">
                <a:solidFill>
                  <a:srgbClr val="000000"/>
                </a:solidFill>
                <a:effectLst/>
                <a:latin typeface="Times New Roman" panose="02020603050405020304" pitchFamily="18" charset="0"/>
              </a:rPr>
              <a:t>”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a:t>
            </a:r>
          </a:p>
          <a:p>
            <a:r>
              <a:rPr lang="en-US" sz="3000" b="1" dirty="0">
                <a:solidFill>
                  <a:srgbClr val="000000"/>
                </a:solidFill>
                <a:latin typeface="Times New Roman" panose="02020603050405020304" pitchFamily="18" charset="0"/>
              </a:rPr>
              <a:t>(Question submitted by user is copied from the title)</a:t>
            </a:r>
            <a:endParaRPr lang="en-US" sz="30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200" b="0" i="0" dirty="0">
                <a:solidFill>
                  <a:srgbClr val="000000"/>
                </a:solidFill>
                <a:effectLst/>
                <a:latin typeface="Times New Roman" panose="02020603050405020304" pitchFamily="18" charset="0"/>
              </a:rPr>
              <a:t>A new Pew Research Center survey conducted in early April finds that roughly half of U.S. adults ( 53 % ) say the internet has been essential for them personally during the pandemic and another 34 % describe it as “ important , but not essential . ” The new national survey of 4,917 U.S. adults conducted April 7 to 12 using the Center ’s American Trends Panel explores public attitudes about the role of government in addressing these issues and finds that a majority of Americans ( 62 % ) do not think it is the federal government ’s responsibility to ensure that all Americans have a high - speed internet connection at home during the COVID-19 outbreak . And a similar share ( 65 % ) do not think the federal government should be responsible for ensuring cellphone services to all .</a:t>
            </a:r>
            <a:endParaRPr lang="en-US" sz="2800" dirty="0"/>
          </a:p>
        </p:txBody>
      </p:sp>
      <p:pic>
        <p:nvPicPr>
          <p:cNvPr id="7" name="Picture 6">
            <a:extLst>
              <a:ext uri="{FF2B5EF4-FFF2-40B4-BE49-F238E27FC236}">
                <a16:creationId xmlns:a16="http://schemas.microsoft.com/office/drawing/2014/main" id="{9B847426-6B29-4FDB-9C1B-3EFC6FDBDCCA}"/>
              </a:ext>
            </a:extLst>
          </p:cNvPr>
          <p:cNvPicPr>
            <a:picLocks noChangeAspect="1"/>
          </p:cNvPicPr>
          <p:nvPr/>
        </p:nvPicPr>
        <p:blipFill>
          <a:blip r:embed="rId2"/>
          <a:stretch>
            <a:fillRect/>
          </a:stretch>
        </p:blipFill>
        <p:spPr>
          <a:xfrm>
            <a:off x="220209" y="2535634"/>
            <a:ext cx="4318451" cy="3615928"/>
          </a:xfrm>
          <a:prstGeom prst="rect">
            <a:avLst/>
          </a:prstGeom>
        </p:spPr>
      </p:pic>
    </p:spTree>
    <p:extLst>
      <p:ext uri="{BB962C8B-B14F-4D97-AF65-F5344CB8AC3E}">
        <p14:creationId xmlns:p14="http://schemas.microsoft.com/office/powerpoint/2010/main" val="230934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000" dirty="0"/>
              <a:t>User question:</a:t>
            </a:r>
          </a:p>
          <a:p>
            <a:pPr lvl="1"/>
            <a:r>
              <a:rPr lang="en-US" sz="2100" b="0" i="0" dirty="0">
                <a:solidFill>
                  <a:srgbClr val="000000"/>
                </a:solidFill>
                <a:effectLst/>
                <a:latin typeface="Times New Roman" panose="02020603050405020304" pitchFamily="18" charset="0"/>
              </a:rPr>
              <a:t>Tell About Pew Research Canter survey that explores the digital economy.</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sz="2100" b="0" i="0" dirty="0">
                <a:solidFill>
                  <a:srgbClr val="000000"/>
                </a:solidFill>
                <a:effectLst/>
                <a:latin typeface="Times New Roman" panose="02020603050405020304" pitchFamily="18" charset="0"/>
              </a:rPr>
              <a:t>Tell About </a:t>
            </a:r>
            <a:r>
              <a:rPr lang="en-US" sz="2100" dirty="0" err="1">
                <a:solidFill>
                  <a:srgbClr val="000000"/>
                </a:solidFill>
                <a:latin typeface="Times New Roman" panose="02020603050405020304" pitchFamily="18" charset="0"/>
              </a:rPr>
              <a:t>usagof</a:t>
            </a:r>
            <a:r>
              <a:rPr lang="en-US" sz="2100" dirty="0">
                <a:solidFill>
                  <a:srgbClr val="000000"/>
                </a:solidFill>
                <a:latin typeface="Times New Roman" panose="02020603050405020304" pitchFamily="18" charset="0"/>
              </a:rPr>
              <a:t> home sharing and ride-hailing services?</a:t>
            </a:r>
          </a:p>
          <a:p>
            <a:pPr lvl="1"/>
            <a:r>
              <a:rPr lang="en-US" sz="2100" b="0" i="0" dirty="0">
                <a:solidFill>
                  <a:srgbClr val="000000"/>
                </a:solidFill>
                <a:effectLst/>
                <a:latin typeface="Times New Roman" panose="02020603050405020304" pitchFamily="18" charset="0"/>
              </a:rPr>
              <a:t>e </a:t>
            </a:r>
            <a:r>
              <a:rPr lang="en-US" sz="2600" dirty="0">
                <a:solidFill>
                  <a:srgbClr val="000000"/>
                </a:solidFill>
                <a:latin typeface="Times New Roman" panose="02020603050405020304" pitchFamily="18" charset="0"/>
              </a:rPr>
              <a:t>Answer1:</a:t>
            </a:r>
          </a:p>
          <a:p>
            <a:pPr lvl="1"/>
            <a:r>
              <a:rPr lang="en-US" sz="1200" b="0" i="0" dirty="0">
                <a:solidFill>
                  <a:srgbClr val="000000"/>
                </a:solidFill>
                <a:effectLst/>
                <a:latin typeface="Times New Roman" panose="02020603050405020304" pitchFamily="18" charset="0"/>
              </a:rPr>
              <a:t>15 % of blacks and 18 % of Latinos have used ride - hailing , similar to the 14 % of whites who have done so , according to a Pew Research Center survey exploring the digital economy . block 50 % of residents are racial or ethnic minorities ) are more likely than those who reside in predominately white neighborhoods to say that ride - hailing apps serve neighborhoods that taxis wo </a:t>
            </a:r>
            <a:r>
              <a:rPr lang="en-US" sz="1200" b="0" i="0" dirty="0" err="1">
                <a:solidFill>
                  <a:srgbClr val="000000"/>
                </a:solidFill>
                <a:effectLst/>
                <a:latin typeface="Times New Roman" panose="02020603050405020304" pitchFamily="18" charset="0"/>
              </a:rPr>
              <a:t>n’t</a:t>
            </a:r>
            <a:r>
              <a:rPr lang="en-US" sz="1200" b="0" i="0" dirty="0">
                <a:solidFill>
                  <a:srgbClr val="000000"/>
                </a:solidFill>
                <a:effectLst/>
                <a:latin typeface="Times New Roman" panose="02020603050405020304" pitchFamily="18" charset="0"/>
              </a:rPr>
              <a:t> visit .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contrast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p>
          <a:p>
            <a:r>
              <a:rPr lang="en-US" sz="2600" b="1" dirty="0">
                <a:solidFill>
                  <a:srgbClr val="000000"/>
                </a:solidFill>
                <a:latin typeface="Times New Roman" panose="02020603050405020304" pitchFamily="18" charset="0"/>
              </a:rPr>
              <a:t>(Question submitted by user is too general)</a:t>
            </a:r>
            <a:endParaRPr lang="en-US" sz="26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Overall , 15 % of blacks and 18 % of Latinos have used ride - hailing , similar to the 14 % of whites who have done so , according to a Pew Research Center survey exploring the digital economy . And a new analysis of this survey data finds that Americans who live in majority - minority communities ( census - block groups where more than 50 % of residents are racial or ethnic minorities ) are more likely than those who reside in predominately white neighborhoods to say that ride - hailing apps serve neighborhoods that taxis wo </a:t>
            </a:r>
            <a:r>
              <a:rPr lang="en-US" sz="1600" b="0" i="0" dirty="0" err="1">
                <a:solidFill>
                  <a:srgbClr val="000000"/>
                </a:solidFill>
                <a:effectLst/>
                <a:latin typeface="Times New Roman" panose="02020603050405020304" pitchFamily="18" charset="0"/>
              </a:rPr>
              <a:t>n’t</a:t>
            </a:r>
            <a:r>
              <a:rPr lang="en-US" sz="1600" b="0" i="0" dirty="0">
                <a:solidFill>
                  <a:srgbClr val="000000"/>
                </a:solidFill>
                <a:effectLst/>
                <a:latin typeface="Times New Roman" panose="02020603050405020304" pitchFamily="18" charset="0"/>
              </a:rPr>
              <a:t> visit . Just over half ( 53 % ) of ride - hailing users living in majority - minority communities feel that this statement describes ride - hailing well , compared with 46 % of users living in majority - white neighborhoods . ( Many ride - hailers – about four - in - ten overall – were unsure if this statement described ride - hailing well ) . In sharp contrast to ride - hailing services , few blacks make use of home - sharing sites like Airbnb and VRBO : Just 5 % of blacks have ever used these services , compared with 13 % of whites . And although blacks are less likely than whites to say they travel overnight away from home for work or personal reasons , even among those who do travel on occasion , whites ( 16 % ) are still substantially more likely than blacks ( 5 % ) to use home - sharing services .</a:t>
            </a:r>
            <a:endParaRPr lang="en-US" sz="2800" dirty="0"/>
          </a:p>
        </p:txBody>
      </p:sp>
      <p:pic>
        <p:nvPicPr>
          <p:cNvPr id="5" name="Picture 4">
            <a:extLst>
              <a:ext uri="{FF2B5EF4-FFF2-40B4-BE49-F238E27FC236}">
                <a16:creationId xmlns:a16="http://schemas.microsoft.com/office/drawing/2014/main" id="{3F2078F5-7571-4DA8-80ED-46AF5860E117}"/>
              </a:ext>
            </a:extLst>
          </p:cNvPr>
          <p:cNvPicPr>
            <a:picLocks noChangeAspect="1"/>
          </p:cNvPicPr>
          <p:nvPr/>
        </p:nvPicPr>
        <p:blipFill>
          <a:blip r:embed="rId2"/>
          <a:stretch>
            <a:fillRect/>
          </a:stretch>
        </p:blipFill>
        <p:spPr>
          <a:xfrm>
            <a:off x="38102" y="2524125"/>
            <a:ext cx="4629797" cy="3824288"/>
          </a:xfrm>
          <a:prstGeom prst="rect">
            <a:avLst/>
          </a:prstGeom>
        </p:spPr>
      </p:pic>
    </p:spTree>
    <p:extLst>
      <p:ext uri="{BB962C8B-B14F-4D97-AF65-F5344CB8AC3E}">
        <p14:creationId xmlns:p14="http://schemas.microsoft.com/office/powerpoint/2010/main" val="346964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Question Check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77500" lnSpcReduction="20000"/>
          </a:bodyPr>
          <a:lstStyle/>
          <a:p>
            <a:r>
              <a:rPr lang="en-IN" sz="2400" dirty="0">
                <a:latin typeface="Times New Roman" panose="02020603050405020304" pitchFamily="18" charset="0"/>
                <a:cs typeface="Times New Roman" panose="02020603050405020304" pitchFamily="18" charset="0"/>
              </a:rPr>
              <a:t>User question</a:t>
            </a:r>
            <a:r>
              <a:rPr lang="en-IN" sz="2000" dirty="0"/>
              <a:t>:</a:t>
            </a:r>
          </a:p>
          <a:p>
            <a:pPr lvl="1"/>
            <a:r>
              <a:rPr lang="en-US" sz="2200" b="0" i="0" dirty="0">
                <a:solidFill>
                  <a:srgbClr val="000000"/>
                </a:solidFill>
                <a:effectLst/>
                <a:latin typeface="Times New Roman" panose="02020603050405020304" pitchFamily="18" charset="0"/>
              </a:rPr>
              <a:t>The sexuality a candidate is the of affect a presidential candidate ?</a:t>
            </a:r>
          </a:p>
          <a:p>
            <a:r>
              <a:rPr lang="en-US" sz="2300" dirty="0">
                <a:solidFill>
                  <a:srgbClr val="000000"/>
                </a:solidFill>
                <a:latin typeface="Times New Roman" panose="02020603050405020304" pitchFamily="18" charset="0"/>
              </a:rPr>
              <a:t>Modified </a:t>
            </a:r>
            <a:r>
              <a:rPr lang="en-IN" sz="2300" dirty="0"/>
              <a:t>question</a:t>
            </a:r>
            <a:endParaRPr lang="en-US" sz="2300" dirty="0">
              <a:solidFill>
                <a:srgbClr val="000000"/>
              </a:solidFill>
              <a:latin typeface="Times New Roman" panose="02020603050405020304" pitchFamily="18" charset="0"/>
            </a:endParaRPr>
          </a:p>
          <a:p>
            <a:pPr lvl="1"/>
            <a:r>
              <a:rPr lang="en-US" b="0" i="0" dirty="0">
                <a:solidFill>
                  <a:srgbClr val="000000"/>
                </a:solidFill>
                <a:effectLst/>
                <a:latin typeface="Times New Roman" panose="02020603050405020304" pitchFamily="18" charset="0"/>
              </a:rPr>
              <a:t>How does a candidates sexuality affect their support for presidential candidates ?</a:t>
            </a:r>
          </a:p>
          <a:p>
            <a:r>
              <a:rPr lang="en-US" sz="2300" dirty="0">
                <a:solidFill>
                  <a:srgbClr val="000000"/>
                </a:solidFill>
                <a:latin typeface="Times New Roman" panose="02020603050405020304" pitchFamily="18" charset="0"/>
              </a:rPr>
              <a:t>Answer1</a:t>
            </a:r>
            <a:r>
              <a:rPr lang="en-US" sz="3000" dirty="0">
                <a:solidFill>
                  <a:srgbClr val="000000"/>
                </a:solidFill>
                <a:latin typeface="Times New Roman" panose="02020603050405020304" pitchFamily="18" charset="0"/>
              </a:rPr>
              <a:t>:</a:t>
            </a:r>
          </a:p>
          <a:p>
            <a:pPr lvl="1"/>
            <a:r>
              <a:rPr lang="en-US" sz="2100" b="0" i="0" dirty="0">
                <a:solidFill>
                  <a:srgbClr val="000000"/>
                </a:solidFill>
                <a:effectLst/>
                <a:latin typeface="Times New Roman" panose="02020603050405020304" pitchFamily="18" charset="0"/>
              </a:rPr>
              <a:t>A majority of Americans ( 69 % ) say a candidate ’s sexuality would not affect their support of a presidential candidate public ( 26 % ) says it would make them less likely to support the hypothetical candidate , compared with 4 % who say it would make them more likely to support that candidate .</a:t>
            </a:r>
            <a:endParaRPr lang="en-US" sz="1600" b="0" i="0" dirty="0">
              <a:solidFill>
                <a:srgbClr val="000000"/>
              </a:solidFill>
              <a:effectLst/>
              <a:latin typeface="Times New Roman" panose="02020603050405020304" pitchFamily="18" charset="0"/>
            </a:endParaRPr>
          </a:p>
          <a:p>
            <a:r>
              <a:rPr lang="en-US" sz="2200" b="1" dirty="0">
                <a:solidFill>
                  <a:srgbClr val="000000"/>
                </a:solidFill>
                <a:latin typeface="Times New Roman" panose="02020603050405020304" pitchFamily="18" charset="0"/>
              </a:rPr>
              <a:t>(Question submitted by user is not coherent)</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600" b="0" i="0" dirty="0">
                <a:solidFill>
                  <a:srgbClr val="000000"/>
                </a:solidFill>
                <a:effectLst/>
                <a:latin typeface="Times New Roman" panose="02020603050405020304" pitchFamily="18" charset="0"/>
              </a:rPr>
              <a:t>A majority of Americans ( 69 % ) say a candidate ’s sexuality would not affect their support of a presidential candidate . But those who say it would have an impact are much more likely to say it would have a negative than a positive one . About a quarter of the public ( 26 % ) says it would make them less likely to support the hypothetical candidate , compared with 4 % who say it would make them more likely to support that candidate .</a:t>
            </a:r>
            <a:endParaRPr lang="en-US" sz="2800" dirty="0"/>
          </a:p>
        </p:txBody>
      </p:sp>
      <p:pic>
        <p:nvPicPr>
          <p:cNvPr id="5" name="Picture 4">
            <a:extLst>
              <a:ext uri="{FF2B5EF4-FFF2-40B4-BE49-F238E27FC236}">
                <a16:creationId xmlns:a16="http://schemas.microsoft.com/office/drawing/2014/main" id="{01B32A72-7544-437C-9294-65369C78B422}"/>
              </a:ext>
            </a:extLst>
          </p:cNvPr>
          <p:cNvPicPr>
            <a:picLocks noChangeAspect="1"/>
          </p:cNvPicPr>
          <p:nvPr/>
        </p:nvPicPr>
        <p:blipFill>
          <a:blip r:embed="rId2"/>
          <a:stretch>
            <a:fillRect/>
          </a:stretch>
        </p:blipFill>
        <p:spPr>
          <a:xfrm>
            <a:off x="38102" y="2406920"/>
            <a:ext cx="4410074" cy="4301853"/>
          </a:xfrm>
          <a:prstGeom prst="rect">
            <a:avLst/>
          </a:prstGeom>
        </p:spPr>
      </p:pic>
    </p:spTree>
    <p:extLst>
      <p:ext uri="{BB962C8B-B14F-4D97-AF65-F5344CB8AC3E}">
        <p14:creationId xmlns:p14="http://schemas.microsoft.com/office/powerpoint/2010/main" val="282835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85000" lnSpcReduction="10000"/>
          </a:bodyPr>
          <a:lstStyle/>
          <a:p>
            <a:r>
              <a:rPr lang="en-US" sz="1400" b="0" i="0" dirty="0">
                <a:solidFill>
                  <a:srgbClr val="000000"/>
                </a:solidFill>
                <a:effectLst/>
                <a:latin typeface="Times New Roman" panose="02020603050405020304" pitchFamily="18" charset="0"/>
              </a:rPr>
              <a:t>Question:</a:t>
            </a:r>
          </a:p>
          <a:p>
            <a:pPr lvl="1"/>
            <a:r>
              <a:rPr lang="en-US" sz="12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IN" sz="19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In January 2008 , however , 78 % had a positive view of the presidential candidates as a group .</a:t>
            </a:r>
          </a:p>
          <a:p>
            <a:r>
              <a:rPr lang="en-IN" sz="2000" dirty="0">
                <a:latin typeface="Times New Roman" panose="02020603050405020304" pitchFamily="18" charset="0"/>
                <a:cs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pic>
        <p:nvPicPr>
          <p:cNvPr id="5" name="Picture 4">
            <a:extLst>
              <a:ext uri="{FF2B5EF4-FFF2-40B4-BE49-F238E27FC236}">
                <a16:creationId xmlns:a16="http://schemas.microsoft.com/office/drawing/2014/main" id="{F61081CB-F9E1-4EC0-BF69-775343611D4A}"/>
              </a:ext>
            </a:extLst>
          </p:cNvPr>
          <p:cNvPicPr>
            <a:picLocks noChangeAspect="1"/>
          </p:cNvPicPr>
          <p:nvPr/>
        </p:nvPicPr>
        <p:blipFill>
          <a:blip r:embed="rId2"/>
          <a:stretch>
            <a:fillRect/>
          </a:stretch>
        </p:blipFill>
        <p:spPr>
          <a:xfrm>
            <a:off x="190500" y="1751806"/>
            <a:ext cx="3776663" cy="4638675"/>
          </a:xfrm>
          <a:prstGeom prst="rect">
            <a:avLst/>
          </a:prstGeom>
        </p:spPr>
      </p:pic>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Democrats are positive about their presidential field , though less so than in 2008 . Overall , 64 % of Democratic voters have an excellent or good impression of the candidates running for the Democratic nomination . That is much higher than at similar points during the 1988 , 1992 and 2004 presidential campaigns . In January 2008 , however , 78 % had a positive view of the presidential candidates as a group .</a:t>
            </a:r>
            <a:endParaRPr lang="en-US" sz="1800" dirty="0"/>
          </a:p>
        </p:txBody>
      </p:sp>
    </p:spTree>
    <p:extLst>
      <p:ext uri="{BB962C8B-B14F-4D97-AF65-F5344CB8AC3E}">
        <p14:creationId xmlns:p14="http://schemas.microsoft.com/office/powerpoint/2010/main" val="146171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Tell about the Democratic voter preferences in 2020?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26 % of Democratic and Democratic - leaning registered voters favor Biden , 21 % Sanders , 16 % Warren , 7 % Buttigieg and 5 % Bloomberg .</a:t>
            </a:r>
          </a:p>
          <a:p>
            <a:r>
              <a:rPr lang="en-IN" sz="2400" dirty="0">
                <a:latin typeface="Times New Roman" panose="02020603050405020304" pitchFamily="18" charset="0"/>
                <a:cs typeface="Times New Roman" panose="02020603050405020304" pitchFamily="18" charset="0"/>
              </a:rPr>
              <a:t>Answer2</a:t>
            </a:r>
            <a:r>
              <a:rPr lang="en-IN" sz="2000" dirty="0">
                <a:latin typeface="Times New Roman" panose="02020603050405020304" pitchFamily="18" charset="0"/>
                <a:cs typeface="Times New Roman" panose="02020603050405020304" pitchFamily="18" charset="0"/>
              </a:rPr>
              <a:t>:</a:t>
            </a:r>
          </a:p>
          <a:p>
            <a:pPr lvl="1"/>
            <a:r>
              <a:rPr lang="en-US" sz="14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a:t>
            </a:r>
            <a:endParaRPr lang="en-US"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As many national and early primary state surveys have found , Democrats ’ preferences for the nomination are divided . Asked an open - ended question about their first choice for the nomination , 26 % of Democratic and Democratic - leaning registered voters favor Biden , 21 % Sanders , 16 % Warren , 7 % Buttigieg and 5 % Bloomberg .</a:t>
            </a:r>
            <a:endParaRPr lang="en-US" sz="1600" dirty="0"/>
          </a:p>
        </p:txBody>
      </p:sp>
      <p:pic>
        <p:nvPicPr>
          <p:cNvPr id="7" name="Picture 6">
            <a:extLst>
              <a:ext uri="{FF2B5EF4-FFF2-40B4-BE49-F238E27FC236}">
                <a16:creationId xmlns:a16="http://schemas.microsoft.com/office/drawing/2014/main" id="{7E03580E-B630-45D4-8EFA-004707E86BC7}"/>
              </a:ext>
            </a:extLst>
          </p:cNvPr>
          <p:cNvPicPr>
            <a:picLocks noChangeAspect="1"/>
          </p:cNvPicPr>
          <p:nvPr/>
        </p:nvPicPr>
        <p:blipFill>
          <a:blip r:embed="rId2"/>
          <a:stretch>
            <a:fillRect/>
          </a:stretch>
        </p:blipFill>
        <p:spPr>
          <a:xfrm>
            <a:off x="161925" y="1737519"/>
            <a:ext cx="4000500" cy="4667250"/>
          </a:xfrm>
          <a:prstGeom prst="rect">
            <a:avLst/>
          </a:prstGeom>
        </p:spPr>
      </p:pic>
    </p:spTree>
    <p:extLst>
      <p:ext uri="{BB962C8B-B14F-4D97-AF65-F5344CB8AC3E}">
        <p14:creationId xmlns:p14="http://schemas.microsoft.com/office/powerpoint/2010/main" val="41913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Disagreement Resolution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About one - in - five ( 21 % ) say “ there are other countries that are better than the U.S.</a:t>
            </a:r>
          </a:p>
          <a:p>
            <a:r>
              <a:rPr lang="en-US" sz="2200" dirty="0">
                <a:solidFill>
                  <a:srgbClr val="000000"/>
                </a:solidFill>
                <a:latin typeface="Times New Roman" panose="02020603050405020304" pitchFamily="18" charset="0"/>
              </a:rPr>
              <a:t>Answer2:</a:t>
            </a:r>
          </a:p>
          <a:p>
            <a:pPr lvl="1"/>
            <a:r>
              <a:rPr lang="en-US" sz="1400" b="0" i="0" dirty="0">
                <a:solidFill>
                  <a:srgbClr val="000000"/>
                </a:solidFill>
                <a:effectLst/>
                <a:latin typeface="Times New Roman" panose="02020603050405020304" pitchFamily="18" charset="0"/>
              </a:rPr>
              <a:t>About one - in - five ( 21 %</a:t>
            </a:r>
            <a:endParaRPr lang="en-US" sz="1800" dirty="0">
              <a:solidFill>
                <a:srgbClr val="000000"/>
              </a:solidFill>
              <a:latin typeface="Times New Roman" panose="02020603050405020304" pitchFamily="18" charset="0"/>
            </a:endParaRPr>
          </a:p>
          <a:p>
            <a:r>
              <a:rPr lang="en-US" sz="2200" b="1" dirty="0">
                <a:solidFill>
                  <a:srgbClr val="000000"/>
                </a:solidFill>
                <a:latin typeface="Times New Roman" panose="02020603050405020304" pitchFamily="18" charset="0"/>
              </a:rPr>
              <a:t>(Answer2 is  part of answer1 and thus answer1 can be selected)</a:t>
            </a:r>
            <a:endParaRPr lang="en-US" sz="22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125266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US" sz="2200" b="0" i="0" dirty="0">
                <a:solidFill>
                  <a:srgbClr val="000000"/>
                </a:solidFill>
                <a:effectLst/>
                <a:latin typeface="Times New Roman" panose="02020603050405020304" pitchFamily="18" charset="0"/>
              </a:rPr>
              <a:t>Question</a:t>
            </a:r>
            <a:r>
              <a:rPr lang="en-US" sz="1400" b="0" i="0" dirty="0">
                <a:solidFill>
                  <a:srgbClr val="000000"/>
                </a:solidFill>
                <a:effectLst/>
                <a:latin typeface="Times New Roman" panose="02020603050405020304" pitchFamily="18" charset="0"/>
              </a:rPr>
              <a:t>:</a:t>
            </a:r>
          </a:p>
          <a:p>
            <a:pPr lvl="1"/>
            <a:r>
              <a:rPr lang="en-US" sz="1500" b="0" i="0" dirty="0">
                <a:solidFill>
                  <a:srgbClr val="000000"/>
                </a:solidFill>
                <a:effectLst/>
                <a:latin typeface="Times New Roman" panose="02020603050405020304" pitchFamily="18" charset="0"/>
              </a:rPr>
              <a:t>What is the opinion of Democrats about providing medical care to undocumented immigrants ?</a:t>
            </a:r>
            <a:r>
              <a:rPr lang="en-US" sz="1400" b="0" i="0" dirty="0">
                <a:solidFill>
                  <a:srgbClr val="000000"/>
                </a:solidFill>
                <a:effectLst/>
                <a:latin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Answer1</a:t>
            </a:r>
            <a:r>
              <a:rPr lang="en-IN" sz="2400" dirty="0"/>
              <a:t>:</a:t>
            </a:r>
          </a:p>
          <a:p>
            <a:pPr lvl="1"/>
            <a:r>
              <a:rPr lang="en-US" sz="1600" b="0" i="0" dirty="0">
                <a:solidFill>
                  <a:srgbClr val="00B050"/>
                </a:solidFill>
                <a:effectLst/>
                <a:latin typeface="Times New Roman" panose="02020603050405020304" pitchFamily="18" charset="0"/>
              </a:rPr>
              <a:t>Democrats and Republicans hold sharply different views on the federal government ’s role in helping undocumented immigrants affected by the coronavirus . </a:t>
            </a:r>
            <a:r>
              <a:rPr lang="en-US" sz="1600" b="0" i="0" dirty="0">
                <a:solidFill>
                  <a:srgbClr val="000000"/>
                </a:solidFill>
                <a:effectLst/>
                <a:latin typeface="Times New Roman" panose="02020603050405020304" pitchFamily="18" charset="0"/>
              </a:rPr>
              <a:t>The vast majority ( 85 % ) of Democrats and Democratic - leaning independents say the federal government has a responsibility to provide medical care to undocumented immigrants. </a:t>
            </a:r>
          </a:p>
          <a:p>
            <a:r>
              <a:rPr lang="en-US" sz="20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Democrats and Republicans hold sharply different views on the federal government ’s role in helping undocumented immigrants affected by the coronavirus . The vast majority ( 85 % ) of Democrats and Democratic - leaning independents say the federal government has a responsibility to provide medical care to undocumented immigrants , compared with about half of Republicans and Republican leaners ( 47 % ) . Meanwhile , more than half ( 56 % ) of Democrats say the U.S. government has a responsibility to provide economic help to undocumented immigrants who have lost a job , compared with only 14 % of Republicans . Democrats and Republicans have long held starkly different views on issues related to undocumented immigrants and asylum seekers .</a:t>
            </a:r>
            <a:endParaRPr lang="en-US" sz="1600" dirty="0"/>
          </a:p>
        </p:txBody>
      </p:sp>
      <p:pic>
        <p:nvPicPr>
          <p:cNvPr id="5" name="Picture 4">
            <a:extLst>
              <a:ext uri="{FF2B5EF4-FFF2-40B4-BE49-F238E27FC236}">
                <a16:creationId xmlns:a16="http://schemas.microsoft.com/office/drawing/2014/main" id="{4B429859-CD93-4DF9-995A-57CB36F7278C}"/>
              </a:ext>
            </a:extLst>
          </p:cNvPr>
          <p:cNvPicPr>
            <a:picLocks noChangeAspect="1"/>
          </p:cNvPicPr>
          <p:nvPr/>
        </p:nvPicPr>
        <p:blipFill>
          <a:blip r:embed="rId2"/>
          <a:stretch>
            <a:fillRect/>
          </a:stretch>
        </p:blipFill>
        <p:spPr>
          <a:xfrm>
            <a:off x="300037" y="1690688"/>
            <a:ext cx="3876675" cy="4924425"/>
          </a:xfrm>
          <a:prstGeom prst="rect">
            <a:avLst/>
          </a:prstGeom>
        </p:spPr>
      </p:pic>
    </p:spTree>
    <p:extLst>
      <p:ext uri="{BB962C8B-B14F-4D97-AF65-F5344CB8AC3E}">
        <p14:creationId xmlns:p14="http://schemas.microsoft.com/office/powerpoint/2010/main" val="425393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lnSpcReduction="10000"/>
          </a:bodyPr>
          <a:lstStyle/>
          <a:p>
            <a:r>
              <a:rPr lang="en-IN" sz="2000" dirty="0"/>
              <a:t>User question:</a:t>
            </a:r>
          </a:p>
          <a:p>
            <a:pPr lvl="1"/>
            <a:r>
              <a:rPr lang="en-US" sz="1800" b="0" i="0" dirty="0">
                <a:solidFill>
                  <a:srgbClr val="000000"/>
                </a:solidFill>
                <a:effectLst/>
                <a:latin typeface="Times New Roman" panose="02020603050405020304" pitchFamily="18" charset="0"/>
              </a:rPr>
              <a:t>What opinions do Americans have about US?</a:t>
            </a:r>
          </a:p>
          <a:p>
            <a:r>
              <a:rPr lang="en-US" sz="2200" dirty="0">
                <a:solidFill>
                  <a:srgbClr val="000000"/>
                </a:solidFill>
                <a:latin typeface="Times New Roman" panose="02020603050405020304" pitchFamily="18" charset="0"/>
              </a:rPr>
              <a:t>Answer1:</a:t>
            </a:r>
          </a:p>
          <a:p>
            <a:pPr lvl="1"/>
            <a:r>
              <a:rPr lang="en-US" sz="1400" b="0" i="0" dirty="0">
                <a:solidFill>
                  <a:srgbClr val="00B050"/>
                </a:solidFill>
                <a:effectLst/>
                <a:latin typeface="Times New Roman" panose="02020603050405020304" pitchFamily="18" charset="0"/>
              </a:rPr>
              <a:t>Overall , most Americans say either that the U.S. “ stands above all other countries ” ( 24 % ) or that it is “ one of the greatest countries , along with some others ” ( 55 % ) .</a:t>
            </a:r>
            <a:r>
              <a:rPr lang="en-US" sz="1400" b="0" i="0" dirty="0">
                <a:solidFill>
                  <a:srgbClr val="000000"/>
                </a:solidFill>
                <a:effectLst/>
                <a:latin typeface="Times New Roman" panose="02020603050405020304" pitchFamily="18" charset="0"/>
              </a:rPr>
              <a:t>  About one - in - five ( 21 % ) say “ there are other countries that are better than the U.S.</a:t>
            </a:r>
            <a:r>
              <a:rPr lang="en-US" sz="1400" b="0" i="0" dirty="0">
                <a:solidFill>
                  <a:srgbClr val="00B050"/>
                </a:solidFill>
                <a:effectLst/>
                <a:latin typeface="Times New Roman" panose="02020603050405020304" pitchFamily="18" charset="0"/>
              </a:rPr>
              <a:t>”</a:t>
            </a:r>
          </a:p>
          <a:p>
            <a:endParaRPr lang="en-US" sz="2200" b="1" dirty="0">
              <a:solidFill>
                <a:srgbClr val="000000"/>
              </a:solidFill>
              <a:latin typeface="Times New Roman" panose="02020603050405020304" pitchFamily="18" charset="0"/>
            </a:endParaRPr>
          </a:p>
          <a:p>
            <a:r>
              <a:rPr lang="en-US" sz="2400" b="0" i="0" dirty="0">
                <a:solidFill>
                  <a:srgbClr val="00B050"/>
                </a:solidFill>
                <a:effectLst/>
                <a:latin typeface="Times New Roman" panose="02020603050405020304" pitchFamily="18" charset="0"/>
              </a:rPr>
              <a:t>(Green portion is relevant text added to support argument and make sentence more natural)</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2000" b="0" i="0" dirty="0">
                <a:solidFill>
                  <a:srgbClr val="000000"/>
                </a:solidFill>
                <a:effectLst/>
                <a:latin typeface="Times New Roman" panose="02020603050405020304" pitchFamily="18" charset="0"/>
              </a:rPr>
              <a:t>Overall , most Americans say either that the U.S. “ stands above all other countries ” ( 24 % ) or that it is “ one of the greatest countries , along with some others ” ( 55 % ) . About one - in - five ( 21 % ) say “ there are other countries that are better than the U.S. ”</a:t>
            </a:r>
            <a:endParaRPr lang="en-US" sz="2800" dirty="0"/>
          </a:p>
        </p:txBody>
      </p:sp>
      <p:pic>
        <p:nvPicPr>
          <p:cNvPr id="7" name="Picture 6">
            <a:extLst>
              <a:ext uri="{FF2B5EF4-FFF2-40B4-BE49-F238E27FC236}">
                <a16:creationId xmlns:a16="http://schemas.microsoft.com/office/drawing/2014/main" id="{95B1C07C-1659-4254-AF32-E1E8380071D4}"/>
              </a:ext>
            </a:extLst>
          </p:cNvPr>
          <p:cNvPicPr>
            <a:picLocks noChangeAspect="1"/>
          </p:cNvPicPr>
          <p:nvPr/>
        </p:nvPicPr>
        <p:blipFill>
          <a:blip r:embed="rId2"/>
          <a:stretch>
            <a:fillRect/>
          </a:stretch>
        </p:blipFill>
        <p:spPr>
          <a:xfrm>
            <a:off x="214312" y="1337468"/>
            <a:ext cx="4105275" cy="5276850"/>
          </a:xfrm>
          <a:prstGeom prst="rect">
            <a:avLst/>
          </a:prstGeom>
        </p:spPr>
      </p:pic>
    </p:spTree>
    <p:extLst>
      <p:ext uri="{BB962C8B-B14F-4D97-AF65-F5344CB8AC3E}">
        <p14:creationId xmlns:p14="http://schemas.microsoft.com/office/powerpoint/2010/main" val="40958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F9E5-E533-4B10-B845-CA3F74A516D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Cannot Create Open Ended Question</a:t>
            </a:r>
            <a:endParaRPr lang="en-US" dirty="0"/>
          </a:p>
        </p:txBody>
      </p:sp>
      <p:sp>
        <p:nvSpPr>
          <p:cNvPr id="3" name="Content Placeholder 2">
            <a:extLst>
              <a:ext uri="{FF2B5EF4-FFF2-40B4-BE49-F238E27FC236}">
                <a16:creationId xmlns:a16="http://schemas.microsoft.com/office/drawing/2014/main" id="{4FAE9E91-59BD-49B7-AA76-6E901D194A3A}"/>
              </a:ext>
            </a:extLst>
          </p:cNvPr>
          <p:cNvSpPr>
            <a:spLocks noGrp="1"/>
          </p:cNvSpPr>
          <p:nvPr>
            <p:ph idx="1"/>
          </p:nvPr>
        </p:nvSpPr>
        <p:spPr>
          <a:xfrm>
            <a:off x="6641761" y="1533795"/>
            <a:ext cx="4634218" cy="4818366"/>
          </a:xfrm>
        </p:spPr>
        <p:txBody>
          <a:bodyPr>
            <a:noAutofit/>
          </a:bodyPr>
          <a:lstStyle/>
          <a:p>
            <a:pPr marL="0" indent="0">
              <a:buNone/>
            </a:pPr>
            <a:r>
              <a:rPr lang="en-US" sz="1600" b="0" i="0" dirty="0">
                <a:solidFill>
                  <a:srgbClr val="000000"/>
                </a:solidFill>
                <a:effectLst/>
                <a:latin typeface="Times New Roman" panose="02020603050405020304" pitchFamily="18" charset="0"/>
              </a:rPr>
              <a:t>Scientists and the American public are often far apart when it comes to views about science-related issues. Members of the science community, for example, are much more likely to say genetically modified foods and foods grown with pesticides are safe to eat, and that climate change is mostly due to human activity, according to our recent survey of U.S.-based members of the American Association for the Advancement of Science.</a:t>
            </a:r>
            <a:br>
              <a:rPr lang="en-US" sz="1600" dirty="0"/>
            </a:br>
            <a:r>
              <a:rPr lang="en-US" sz="1600" b="0" i="0" dirty="0">
                <a:solidFill>
                  <a:srgbClr val="000000"/>
                </a:solidFill>
                <a:effectLst/>
                <a:latin typeface="Times New Roman" panose="02020603050405020304" pitchFamily="18" charset="0"/>
              </a:rPr>
              <a:t>A global median of 54% consider climate change a very serious problem, according to our survey of 40 nations. But there are regional differences on views of climate change, with people from Latin America and Africa expressing more concern than others. Before delegates from 195 nations approved a landmark climate accord in Paris this year to limit carbon emissions, our spring survey found a median of 78% supporting such a deal.</a:t>
            </a:r>
          </a:p>
          <a:p>
            <a:pPr marL="0" indent="0">
              <a:buNone/>
            </a:pPr>
            <a:r>
              <a:rPr lang="en-US" sz="1600" b="1" i="0" dirty="0">
                <a:effectLst/>
                <a:latin typeface="Times New Roman" panose="02020603050405020304" pitchFamily="18" charset="0"/>
                <a:cs typeface="Times New Roman" panose="02020603050405020304" pitchFamily="18" charset="0"/>
              </a:rPr>
              <a:t>(cannot create open ended question since values mentioned in summary cannot be derived from data shown in chart.)</a:t>
            </a: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p>
        </p:txBody>
      </p:sp>
      <p:pic>
        <p:nvPicPr>
          <p:cNvPr id="7" name="Picture 6">
            <a:extLst>
              <a:ext uri="{FF2B5EF4-FFF2-40B4-BE49-F238E27FC236}">
                <a16:creationId xmlns:a16="http://schemas.microsoft.com/office/drawing/2014/main" id="{11696BA3-F0CB-4A1F-B278-1B203CE88686}"/>
              </a:ext>
            </a:extLst>
          </p:cNvPr>
          <p:cNvPicPr>
            <a:picLocks noChangeAspect="1"/>
          </p:cNvPicPr>
          <p:nvPr/>
        </p:nvPicPr>
        <p:blipFill>
          <a:blip r:embed="rId2"/>
          <a:stretch>
            <a:fillRect/>
          </a:stretch>
        </p:blipFill>
        <p:spPr>
          <a:xfrm>
            <a:off x="1030644" y="1690688"/>
            <a:ext cx="3543300" cy="4286250"/>
          </a:xfrm>
          <a:prstGeom prst="rect">
            <a:avLst/>
          </a:prstGeom>
        </p:spPr>
      </p:pic>
    </p:spTree>
    <p:extLst>
      <p:ext uri="{BB962C8B-B14F-4D97-AF65-F5344CB8AC3E}">
        <p14:creationId xmlns:p14="http://schemas.microsoft.com/office/powerpoint/2010/main" val="180241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700" b="0" i="0" dirty="0">
                <a:solidFill>
                  <a:srgbClr val="000000"/>
                </a:solidFill>
                <a:effectLst/>
                <a:latin typeface="Times New Roman" panose="02020603050405020304" pitchFamily="18" charset="0"/>
              </a:rPr>
              <a:t>Describe the public opinion about Trump actions against Syria.</a:t>
            </a:r>
          </a:p>
          <a:p>
            <a:r>
              <a:rPr lang="en-US" sz="2200" dirty="0">
                <a:solidFill>
                  <a:srgbClr val="000000"/>
                </a:solidFill>
                <a:latin typeface="Times New Roman" panose="02020603050405020304" pitchFamily="18" charset="0"/>
              </a:rPr>
              <a:t>Answer1:</a:t>
            </a:r>
          </a:p>
          <a:p>
            <a:pPr lvl="1"/>
            <a:r>
              <a:rPr lang="en-US" sz="15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a:t>
            </a:r>
            <a:r>
              <a:rPr lang="en-US" sz="1500" b="0" i="0" dirty="0">
                <a:solidFill>
                  <a:srgbClr val="FF0000"/>
                </a:solidFill>
                <a:effectLst/>
                <a:latin typeface="Times New Roman" panose="02020603050405020304" pitchFamily="18" charset="0"/>
              </a:rPr>
              <a:t>by Bashar al - Assad ’s government </a:t>
            </a:r>
            <a:r>
              <a:rPr lang="en-US" sz="1500" b="0" i="0" dirty="0">
                <a:solidFill>
                  <a:srgbClr val="000000"/>
                </a:solidFill>
                <a:effectLst/>
                <a:latin typeface="Times New Roman" panose="02020603050405020304" pitchFamily="18" charset="0"/>
              </a:rPr>
              <a:t>. By a comparable margin ( 61 % to 32 % ) , the public says that Donald Trump does not have a clear plan for dealing with the situation in Syria</a:t>
            </a:r>
          </a:p>
          <a:p>
            <a:r>
              <a:rPr lang="en-US" sz="19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b="0" i="0" dirty="0">
                <a:solidFill>
                  <a:srgbClr val="000000"/>
                </a:solidFill>
                <a:effectLst/>
                <a:latin typeface="Times New Roman" panose="02020603050405020304" pitchFamily="18" charset="0"/>
              </a:rPr>
              <a:t>By a wide margin ( 58 % to 36 % ) , Americans approve of the U.S. missile strikes against Syria in response to reports of the use of chemical weapons by Bashar al - Assad ’s government . By a comparable margin ( 61 % to 32 % ) , the public says that Donald Trump does not have a clear plan for dealing with the situation in Syria .</a:t>
            </a:r>
            <a:endParaRPr lang="en-US" sz="4000" dirty="0"/>
          </a:p>
        </p:txBody>
      </p:sp>
      <p:pic>
        <p:nvPicPr>
          <p:cNvPr id="9" name="Picture 8">
            <a:extLst>
              <a:ext uri="{FF2B5EF4-FFF2-40B4-BE49-F238E27FC236}">
                <a16:creationId xmlns:a16="http://schemas.microsoft.com/office/drawing/2014/main" id="{BE7E4B4C-68AA-48DB-A5C4-C8713C60D12A}"/>
              </a:ext>
            </a:extLst>
          </p:cNvPr>
          <p:cNvPicPr>
            <a:picLocks noChangeAspect="1"/>
          </p:cNvPicPr>
          <p:nvPr/>
        </p:nvPicPr>
        <p:blipFill>
          <a:blip r:embed="rId2"/>
          <a:stretch>
            <a:fillRect/>
          </a:stretch>
        </p:blipFill>
        <p:spPr>
          <a:xfrm>
            <a:off x="390525" y="2719471"/>
            <a:ext cx="4310062" cy="3705141"/>
          </a:xfrm>
          <a:prstGeom prst="rect">
            <a:avLst/>
          </a:prstGeom>
        </p:spPr>
      </p:pic>
    </p:spTree>
    <p:extLst>
      <p:ext uri="{BB962C8B-B14F-4D97-AF65-F5344CB8AC3E}">
        <p14:creationId xmlns:p14="http://schemas.microsoft.com/office/powerpoint/2010/main" val="303374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Decontextualization</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fontScale="92500"/>
          </a:bodyPr>
          <a:lstStyle/>
          <a:p>
            <a:r>
              <a:rPr lang="en-IN" sz="2000" dirty="0"/>
              <a:t>User question:</a:t>
            </a:r>
          </a:p>
          <a:p>
            <a:pPr lvl="1"/>
            <a:r>
              <a:rPr lang="en-US" sz="1400" b="0" i="0" dirty="0">
                <a:solidFill>
                  <a:srgbClr val="000000"/>
                </a:solidFill>
                <a:effectLst/>
                <a:latin typeface="Times New Roman" panose="02020603050405020304" pitchFamily="18" charset="0"/>
              </a:rPr>
              <a:t>Is there a utilitarianism view toward immigration?</a:t>
            </a:r>
          </a:p>
          <a:p>
            <a:r>
              <a:rPr lang="en-US" sz="2600" dirty="0">
                <a:solidFill>
                  <a:srgbClr val="000000"/>
                </a:solidFill>
                <a:latin typeface="Times New Roman" panose="02020603050405020304" pitchFamily="18" charset="0"/>
              </a:rPr>
              <a:t>Answer1:</a:t>
            </a:r>
          </a:p>
          <a:p>
            <a:pPr lvl="1"/>
            <a:r>
              <a:rPr lang="en-US" sz="1200" b="0" i="0" dirty="0">
                <a:solidFill>
                  <a:srgbClr val="FF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a:t>
            </a:r>
            <a:r>
              <a:rPr lang="en-US" sz="1200" b="0" i="0" dirty="0">
                <a:solidFill>
                  <a:srgbClr val="000000"/>
                </a:solidFill>
                <a:effectLst/>
                <a:latin typeface="Times New Roman" panose="02020603050405020304" pitchFamily="18" charset="0"/>
              </a:rPr>
              <a:t> When asked if highly skilled people from other nations should be encouraged to move to their country , roughly half or more in eight of 10 European countries polled support this approach . Agreement with this policy ranges from 35 % in Italy to 88 % in Sweden .</a:t>
            </a:r>
          </a:p>
          <a:p>
            <a:r>
              <a:rPr lang="en-US" sz="2300" b="0" i="0" dirty="0">
                <a:solidFill>
                  <a:srgbClr val="FF0000"/>
                </a:solidFill>
                <a:effectLst/>
                <a:latin typeface="Times New Roman" panose="02020603050405020304" pitchFamily="18" charset="0"/>
              </a:rPr>
              <a:t>(Red portion is text to remove since it is relevant but cannot be derived from the chart data)</a:t>
            </a: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Even though many people in the nations surveyed say they want less immigration , there is considerable support for accepting both refugees who flee violence ( a median of 77 % ) and immigrants who are highly skilled ( 64 % ) . At the same time , large shares back deporting immigrants currently in the country illegally ( a median of 69 % ) . When asked if highly skilled people from other nations should be encouraged to move to their country , roughly half or more in eight of 10 European countries polled support this approach . Agreement with this policy ranges from 35 % in Italy to 88 % in Sweden .</a:t>
            </a:r>
            <a:endParaRPr lang="en-US" sz="4000" dirty="0"/>
          </a:p>
        </p:txBody>
      </p:sp>
      <p:pic>
        <p:nvPicPr>
          <p:cNvPr id="5" name="Picture 4">
            <a:extLst>
              <a:ext uri="{FF2B5EF4-FFF2-40B4-BE49-F238E27FC236}">
                <a16:creationId xmlns:a16="http://schemas.microsoft.com/office/drawing/2014/main" id="{9443D81C-4EAF-4FD2-9AC3-A4F88A7C55E2}"/>
              </a:ext>
            </a:extLst>
          </p:cNvPr>
          <p:cNvPicPr>
            <a:picLocks noChangeAspect="1"/>
          </p:cNvPicPr>
          <p:nvPr/>
        </p:nvPicPr>
        <p:blipFill>
          <a:blip r:embed="rId2"/>
          <a:stretch>
            <a:fillRect/>
          </a:stretch>
        </p:blipFill>
        <p:spPr>
          <a:xfrm>
            <a:off x="117446" y="2399769"/>
            <a:ext cx="4479721" cy="3936351"/>
          </a:xfrm>
          <a:prstGeom prst="rect">
            <a:avLst/>
          </a:prstGeom>
        </p:spPr>
      </p:pic>
    </p:spTree>
    <p:extLst>
      <p:ext uri="{BB962C8B-B14F-4D97-AF65-F5344CB8AC3E}">
        <p14:creationId xmlns:p14="http://schemas.microsoft.com/office/powerpoint/2010/main" val="69763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Chart filtering Leak</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lnSpcReduction="1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What the six surveys conducted throughout 2015 and 2016 says ?</a:t>
            </a:r>
            <a:endParaRPr lang="en-IN" sz="36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Answer1</a:t>
            </a:r>
            <a:r>
              <a:rPr lang="en-IN" sz="2000" dirty="0"/>
              <a:t>:</a:t>
            </a:r>
          </a:p>
          <a:p>
            <a:pPr lvl="1"/>
            <a:r>
              <a:rPr lang="en-US" sz="1600" b="0" i="0" dirty="0">
                <a:solidFill>
                  <a:srgbClr val="000000"/>
                </a:solidFill>
                <a:effectLst/>
                <a:latin typeface="Times New Roman" panose="02020603050405020304" pitchFamily="18" charset="0"/>
              </a:rPr>
              <a:t>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p>
          <a:p>
            <a:r>
              <a:rPr lang="en-US" sz="1900" b="1" dirty="0">
                <a:solidFill>
                  <a:srgbClr val="000000"/>
                </a:solidFill>
                <a:latin typeface="Times New Roman" panose="02020603050405020304" pitchFamily="18" charset="0"/>
              </a:rPr>
              <a:t>(The summary for this chart does not reference the chart and should have been classified as ‘cannot create open ended question’. Since this chart was not filtered before the study, this worker could not make a suitable question.)</a:t>
            </a:r>
            <a:endParaRPr lang="en-US" sz="19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400" b="0" i="0" dirty="0">
                <a:solidFill>
                  <a:srgbClr val="000000"/>
                </a:solidFill>
                <a:effectLst/>
                <a:latin typeface="Times New Roman" panose="02020603050405020304" pitchFamily="18" charset="0"/>
              </a:rPr>
              <a:t>This report and accompanying interactive is based on a longitudinal analysis of the primary and general election preferences of Democratic and Democratic - leaning registered voters in Pew Research Center ’s nationally representative American Trends Panel . This approach provides the ability to examine voters ’ choices at an individual level over the course of six surveys conducted throughout 2015 and 2016 . For more detail , see Methodology used in this report . And for a similar look at the GOP nomination contest , see “ For GOP Voters , a Winding Path to a Trump Nomination . ”</a:t>
            </a:r>
            <a:endParaRPr lang="en-US" sz="1800" dirty="0"/>
          </a:p>
        </p:txBody>
      </p:sp>
      <p:pic>
        <p:nvPicPr>
          <p:cNvPr id="7" name="Picture 6">
            <a:extLst>
              <a:ext uri="{FF2B5EF4-FFF2-40B4-BE49-F238E27FC236}">
                <a16:creationId xmlns:a16="http://schemas.microsoft.com/office/drawing/2014/main" id="{19FC7D7D-B055-418E-A668-B8533DE01453}"/>
              </a:ext>
            </a:extLst>
          </p:cNvPr>
          <p:cNvPicPr>
            <a:picLocks noChangeAspect="1"/>
          </p:cNvPicPr>
          <p:nvPr/>
        </p:nvPicPr>
        <p:blipFill>
          <a:blip r:embed="rId2"/>
          <a:stretch>
            <a:fillRect/>
          </a:stretch>
        </p:blipFill>
        <p:spPr>
          <a:xfrm>
            <a:off x="38102" y="2978150"/>
            <a:ext cx="4710913" cy="3514725"/>
          </a:xfrm>
          <a:prstGeom prst="rect">
            <a:avLst/>
          </a:prstGeom>
        </p:spPr>
      </p:pic>
    </p:spTree>
    <p:extLst>
      <p:ext uri="{BB962C8B-B14F-4D97-AF65-F5344CB8AC3E}">
        <p14:creationId xmlns:p14="http://schemas.microsoft.com/office/powerpoint/2010/main" val="421619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Extractive vs Abstractive</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7905750" y="1895474"/>
            <a:ext cx="4248148" cy="4829175"/>
          </a:xfrm>
        </p:spPr>
        <p:txBody>
          <a:bodyPr>
            <a:normAutofit fontScale="62500" lnSpcReduction="20000"/>
          </a:bodyPr>
          <a:lstStyle/>
          <a:p>
            <a:r>
              <a:rPr lang="en-US" sz="2000" b="0" i="0" dirty="0">
                <a:solidFill>
                  <a:srgbClr val="000000"/>
                </a:solidFill>
                <a:effectLst/>
                <a:latin typeface="Times New Roman" panose="02020603050405020304" pitchFamily="18" charset="0"/>
              </a:rPr>
              <a:t>Question:</a:t>
            </a:r>
          </a:p>
          <a:p>
            <a:pPr lvl="1"/>
            <a:r>
              <a:rPr lang="en-US" sz="1800" b="0" i="0" dirty="0">
                <a:solidFill>
                  <a:srgbClr val="000000"/>
                </a:solidFill>
                <a:effectLst/>
                <a:latin typeface="Times New Roman" panose="02020603050405020304" pitchFamily="18" charset="0"/>
              </a:rPr>
              <a:t>Describe the racial diversification among post-millennials?</a:t>
            </a:r>
          </a:p>
          <a:p>
            <a:r>
              <a:rPr lang="en-IN" sz="2400" dirty="0">
                <a:latin typeface="Times New Roman" panose="02020603050405020304" pitchFamily="18" charset="0"/>
                <a:cs typeface="Times New Roman" panose="02020603050405020304" pitchFamily="18" charset="0"/>
              </a:rPr>
              <a:t>Extractive answer</a:t>
            </a:r>
            <a:r>
              <a:rPr lang="en-IN" sz="2400" dirty="0"/>
              <a:t>:</a:t>
            </a:r>
          </a:p>
          <a:p>
            <a:pPr lvl="1"/>
            <a:r>
              <a:rPr lang="en-US" sz="1900" dirty="0">
                <a:highlight>
                  <a:srgbClr val="FFFF00"/>
                </a:highlight>
              </a:rPr>
              <a:t>Post-millennials -today’s 6 to 21 year </a:t>
            </a:r>
            <a:r>
              <a:rPr lang="en-US" sz="1900" dirty="0" err="1">
                <a:highlight>
                  <a:srgbClr val="FFFF00"/>
                </a:highlight>
              </a:rPr>
              <a:t>olds</a:t>
            </a:r>
            <a:r>
              <a:rPr lang="en-US" sz="1900" dirty="0">
                <a:highlight>
                  <a:srgbClr val="FFFF00"/>
                </a:highlight>
              </a:rPr>
              <a:t>, also known as Generation Z- are on track to be the most racially and ethnically diverse generation yet. A bare majority of post-millennials are non-Hispanic white (52%) , while a quarter are Hispanic. And while most post- millennials are still pursuing their K12 education, the oldest members of this generation are enrolling in college at a significantly higher rate than millennials were at a comparable age.</a:t>
            </a:r>
          </a:p>
          <a:p>
            <a:r>
              <a:rPr lang="en-US" sz="2000" dirty="0"/>
              <a:t>abstractive answer:</a:t>
            </a:r>
          </a:p>
          <a:p>
            <a:pPr lvl="1"/>
            <a:r>
              <a:rPr lang="en-US" sz="2600" b="0" i="0" dirty="0">
                <a:solidFill>
                  <a:srgbClr val="00B050"/>
                </a:solidFill>
                <a:effectLst/>
                <a:latin typeface="Times New Roman" panose="02020603050405020304" pitchFamily="18" charset="0"/>
              </a:rPr>
              <a:t>Post - Millennials are on track to be the most racially and ethnically diverse generation yet . A bare majority of post - Millennials are non - Hispanic white ( 52 % ) , while a quarter are Hispanic .</a:t>
            </a:r>
            <a:endParaRPr lang="en-US" sz="4000" dirty="0">
              <a:solidFill>
                <a:srgbClr val="00B050"/>
              </a:solidFill>
              <a:highlight>
                <a:srgbClr val="FFFF00"/>
              </a:highlight>
            </a:endParaRPr>
          </a:p>
          <a:p>
            <a:endParaRPr lang="en-US" sz="2300" b="1" dirty="0">
              <a:solidFill>
                <a:srgbClr val="000000"/>
              </a:solidFill>
              <a:latin typeface="Times New Roman" panose="02020603050405020304" pitchFamily="18" charset="0"/>
            </a:endParaRPr>
          </a:p>
          <a:p>
            <a:r>
              <a:rPr lang="en-US" sz="2300" b="1" dirty="0">
                <a:solidFill>
                  <a:srgbClr val="000000"/>
                </a:solidFill>
                <a:latin typeface="Times New Roman" panose="02020603050405020304" pitchFamily="18" charset="0"/>
              </a:rPr>
              <a:t>(Extractive answer should include all information relevant to the question from the chart including information that cannot be derived from the chart. Abstractive answers should further filter extractive answers to only include information that can be derived from the chart.)</a:t>
            </a:r>
            <a:endParaRPr lang="en-US" sz="2300" b="1" dirty="0"/>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r>
              <a:rPr lang="en-US" sz="1800" dirty="0">
                <a:solidFill>
                  <a:srgbClr val="00B050"/>
                </a:solidFill>
                <a:highlight>
                  <a:srgbClr val="FFFF00"/>
                </a:highlight>
              </a:rPr>
              <a:t>Post-millennials</a:t>
            </a:r>
            <a:r>
              <a:rPr lang="en-US" sz="1800" dirty="0">
                <a:highlight>
                  <a:srgbClr val="FFFF00"/>
                </a:highlight>
              </a:rPr>
              <a:t> -today’s 6 to 21 year </a:t>
            </a:r>
            <a:r>
              <a:rPr lang="en-US" sz="1800" dirty="0" err="1">
                <a:highlight>
                  <a:srgbClr val="FFFF00"/>
                </a:highlight>
              </a:rPr>
              <a:t>olds</a:t>
            </a:r>
            <a:r>
              <a:rPr lang="en-US" sz="1800" dirty="0">
                <a:highlight>
                  <a:srgbClr val="FFFF00"/>
                </a:highlight>
              </a:rPr>
              <a:t>, also known as Generation Z- </a:t>
            </a:r>
            <a:r>
              <a:rPr lang="en-US" sz="1800" dirty="0">
                <a:solidFill>
                  <a:srgbClr val="00B050"/>
                </a:solidFill>
                <a:highlight>
                  <a:srgbClr val="FFFF00"/>
                </a:highlight>
              </a:rPr>
              <a:t>are on track to be the most racially and ethnically diverse generation yet. A bare majority of post-millennials are non-Hispanic white (52%) , while a quarter are Hispanic.</a:t>
            </a:r>
            <a:r>
              <a:rPr lang="en-US" sz="1800" dirty="0">
                <a:highlight>
                  <a:srgbClr val="FFFF00"/>
                </a:highlight>
              </a:rPr>
              <a:t> And while most post- millennials are still pursuing their K12 education, the oldest members of this generation are enrolling in college at a significantly higher rate than millennials were at a comparable age.</a:t>
            </a:r>
            <a:r>
              <a:rPr lang="en-US" sz="1800" dirty="0"/>
              <a:t> </a:t>
            </a:r>
          </a:p>
        </p:txBody>
      </p:sp>
      <p:pic>
        <p:nvPicPr>
          <p:cNvPr id="5" name="Picture 4">
            <a:extLst>
              <a:ext uri="{FF2B5EF4-FFF2-40B4-BE49-F238E27FC236}">
                <a16:creationId xmlns:a16="http://schemas.microsoft.com/office/drawing/2014/main" id="{5DBBEBD3-EBCF-46F9-A548-73F314CA236F}"/>
              </a:ext>
            </a:extLst>
          </p:cNvPr>
          <p:cNvPicPr>
            <a:picLocks noChangeAspect="1"/>
          </p:cNvPicPr>
          <p:nvPr/>
        </p:nvPicPr>
        <p:blipFill>
          <a:blip r:embed="rId2"/>
          <a:stretch>
            <a:fillRect/>
          </a:stretch>
        </p:blipFill>
        <p:spPr>
          <a:xfrm>
            <a:off x="433385" y="1968500"/>
            <a:ext cx="3657600" cy="4524375"/>
          </a:xfrm>
          <a:prstGeom prst="rect">
            <a:avLst/>
          </a:prstGeom>
        </p:spPr>
      </p:pic>
    </p:spTree>
    <p:extLst>
      <p:ext uri="{BB962C8B-B14F-4D97-AF65-F5344CB8AC3E}">
        <p14:creationId xmlns:p14="http://schemas.microsoft.com/office/powerpoint/2010/main" val="228909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Making KG on Charts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222222"/>
                </a:solidFill>
                <a:effectLst/>
                <a:latin typeface="Arial" panose="020B0604020202020204" pitchFamily="34" charset="0"/>
              </a:rPr>
              <a:t>Use </a:t>
            </a:r>
            <a:r>
              <a:rPr lang="en-US" sz="1400" b="0" i="0" u="none" strike="noStrike" dirty="0" err="1">
                <a:solidFill>
                  <a:srgbClr val="222222"/>
                </a:solidFill>
                <a:effectLst/>
                <a:latin typeface="Arial" panose="020B0604020202020204" pitchFamily="34" charset="0"/>
              </a:rPr>
              <a:t>Pytorch</a:t>
            </a:r>
            <a:r>
              <a:rPr lang="en-US" sz="1400" b="0" i="0" u="none" strike="noStrike" dirty="0">
                <a:solidFill>
                  <a:srgbClr val="222222"/>
                </a:solidFill>
                <a:effectLst/>
                <a:latin typeface="Arial" panose="020B0604020202020204" pitchFamily="34" charset="0"/>
              </a:rPr>
              <a:t>-Geometric building the KG</a:t>
            </a:r>
          </a:p>
          <a:p>
            <a:pPr rtl="0" fontAlgn="base">
              <a:spcBef>
                <a:spcPts val="0"/>
              </a:spcBef>
              <a:spcAft>
                <a:spcPts val="0"/>
              </a:spcAft>
              <a:buFont typeface="Arial" panose="020B0604020202020204" pitchFamily="34" charset="0"/>
              <a:buChar char="•"/>
            </a:pPr>
            <a:r>
              <a:rPr lang="en-US" sz="1400" dirty="0">
                <a:solidFill>
                  <a:srgbClr val="222222"/>
                </a:solidFill>
                <a:latin typeface="Arial" panose="020B0604020202020204" pitchFamily="34" charset="0"/>
              </a:rPr>
              <a:t>Use chart for making KG</a:t>
            </a:r>
            <a:endParaRPr lang="en-US" sz="1400" b="0" i="0" u="none" strike="noStrike" dirty="0">
              <a:solidFill>
                <a:srgbClr val="222222"/>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Required Extraction Elements: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Legend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Text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Associations between legends and visual encodings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Axes labels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Title</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Bounding boxes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Colors</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Shapes</a:t>
            </a:r>
          </a:p>
          <a:p>
            <a:pPr marL="742950" lvl="1" indent="-285750" rtl="0" fontAlgn="base">
              <a:spcBef>
                <a:spcPts val="0"/>
              </a:spcBef>
              <a:spcAft>
                <a:spcPts val="0"/>
              </a:spcAft>
              <a:buFont typeface="Arial" panose="020B0604020202020204" pitchFamily="34" charset="0"/>
              <a:buChar char="•"/>
            </a:pPr>
            <a:r>
              <a:rPr lang="en-US" sz="1600" dirty="0" err="1">
                <a:solidFill>
                  <a:srgbClr val="222222"/>
                </a:solidFill>
                <a:latin typeface="Arial" panose="020B0604020202020204" pitchFamily="34" charset="0"/>
              </a:rPr>
              <a:t>ChartType</a:t>
            </a:r>
            <a:endParaRPr lang="en-US" sz="1600" dirty="0">
              <a:solidFill>
                <a:srgbClr val="222222"/>
              </a:solidFill>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Logical relationships(one bar height&gt;another)</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Possibly creating synthetic relations that can be used on downstream logical reasoning</a:t>
            </a:r>
          </a:p>
          <a:p>
            <a:pPr marL="742950" lvl="1" indent="-285750" rtl="0" fontAlgn="base">
              <a:spcBef>
                <a:spcPts val="0"/>
              </a:spcBef>
              <a:spcAft>
                <a:spcPts val="0"/>
              </a:spcAft>
              <a:buFont typeface="Arial" panose="020B0604020202020204" pitchFamily="34" charset="0"/>
              <a:buChar char="•"/>
            </a:pPr>
            <a:r>
              <a:rPr lang="en-US" sz="1600" dirty="0">
                <a:solidFill>
                  <a:srgbClr val="222222"/>
                </a:solidFill>
                <a:latin typeface="Arial" panose="020B0604020202020204" pitchFamily="34" charset="0"/>
              </a:rPr>
              <a:t>Overall stats for chart</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Could possibly add nodes and relationships </a:t>
            </a:r>
            <a:r>
              <a:rPr lang="en-US" sz="1600" dirty="0">
                <a:solidFill>
                  <a:srgbClr val="222222"/>
                </a:solidFill>
                <a:latin typeface="Arial" panose="020B0604020202020204" pitchFamily="34" charset="0"/>
              </a:rPr>
              <a:t>to KG </a:t>
            </a:r>
            <a:r>
              <a:rPr lang="en-US" sz="1600" b="0" i="0" u="none" strike="noStrike" dirty="0">
                <a:solidFill>
                  <a:srgbClr val="222222"/>
                </a:solidFill>
                <a:effectLst/>
                <a:latin typeface="Arial" panose="020B0604020202020204" pitchFamily="34" charset="0"/>
              </a:rPr>
              <a:t>based on information in the question</a:t>
            </a:r>
          </a:p>
          <a:p>
            <a:pPr marL="742950" lvl="1" indent="-285750" rtl="0" fontAlgn="base">
              <a:spcBef>
                <a:spcPts val="0"/>
              </a:spcBef>
              <a:spcAft>
                <a:spcPts val="0"/>
              </a:spcAft>
              <a:buFont typeface="Arial" panose="020B0604020202020204" pitchFamily="34" charset="0"/>
              <a:buChar char="•"/>
            </a:pPr>
            <a:endParaRPr lang="en-US" sz="16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14384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E7D-83D2-4281-9362-B2282668AAF7}"/>
              </a:ext>
            </a:extLst>
          </p:cNvPr>
          <p:cNvSpPr>
            <a:spLocks noGrp="1"/>
          </p:cNvSpPr>
          <p:nvPr>
            <p:ph type="title"/>
          </p:nvPr>
        </p:nvSpPr>
        <p:spPr/>
        <p:txBody>
          <a:bodyPr/>
          <a:lstStyle/>
          <a:p>
            <a:r>
              <a:rPr lang="en-IN" dirty="0"/>
              <a:t>Possible Relations</a:t>
            </a:r>
            <a:endParaRPr lang="en-US" dirty="0"/>
          </a:p>
        </p:txBody>
      </p:sp>
      <p:sp>
        <p:nvSpPr>
          <p:cNvPr id="3" name="Content Placeholder 2">
            <a:extLst>
              <a:ext uri="{FF2B5EF4-FFF2-40B4-BE49-F238E27FC236}">
                <a16:creationId xmlns:a16="http://schemas.microsoft.com/office/drawing/2014/main" id="{53F5AE37-FCF4-4D2F-A0A2-028CC7C7442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600" b="0" i="0" u="none" strike="noStrike" dirty="0">
                <a:solidFill>
                  <a:srgbClr val="222222"/>
                </a:solidFill>
                <a:effectLst/>
                <a:latin typeface="Arial" panose="020B0604020202020204" pitchFamily="34" charset="0"/>
              </a:rPr>
              <a:t>General Stats:</a:t>
            </a:r>
          </a:p>
          <a:p>
            <a:pPr lvl="1" fontAlgn="base">
              <a:spcBef>
                <a:spcPts val="0"/>
              </a:spcBef>
            </a:pPr>
            <a:r>
              <a:rPr lang="en-US" sz="1200" dirty="0">
                <a:solidFill>
                  <a:srgbClr val="222222"/>
                </a:solidFill>
                <a:latin typeface="Arial" panose="020B0604020202020204" pitchFamily="34" charset="0"/>
              </a:rPr>
              <a:t>Median, Average</a:t>
            </a:r>
          </a:p>
          <a:p>
            <a:pPr lvl="1" fontAlgn="base">
              <a:spcBef>
                <a:spcPts val="0"/>
              </a:spcBef>
            </a:pPr>
            <a:r>
              <a:rPr lang="en-US" sz="1200" b="0" i="0" u="none" strike="noStrike" dirty="0">
                <a:solidFill>
                  <a:srgbClr val="222222"/>
                </a:solidFill>
                <a:effectLst/>
                <a:latin typeface="Arial" panose="020B0604020202020204" pitchFamily="34" charset="0"/>
              </a:rPr>
              <a:t>Min/max values of magnitude channel</a:t>
            </a:r>
          </a:p>
          <a:p>
            <a:pPr lvl="1" fontAlgn="base">
              <a:spcBef>
                <a:spcPts val="0"/>
              </a:spcBef>
            </a:pPr>
            <a:r>
              <a:rPr lang="en-US" sz="1200" dirty="0">
                <a:solidFill>
                  <a:srgbClr val="222222"/>
                </a:solidFill>
                <a:latin typeface="Arial" panose="020B0604020202020204" pitchFamily="34" charset="0"/>
              </a:rPr>
              <a:t>Number of fields</a:t>
            </a:r>
          </a:p>
          <a:p>
            <a:pPr lvl="1" fontAlgn="base">
              <a:spcBef>
                <a:spcPts val="0"/>
              </a:spcBef>
            </a:pPr>
            <a:r>
              <a:rPr lang="en-US" sz="1200" b="0" i="0" u="none" strike="noStrike" dirty="0">
                <a:solidFill>
                  <a:srgbClr val="222222"/>
                </a:solidFill>
                <a:effectLst/>
                <a:latin typeface="Arial" panose="020B0604020202020204" pitchFamily="34" charset="0"/>
              </a:rPr>
              <a:t>Number of </a:t>
            </a:r>
            <a:r>
              <a:rPr lang="en-US" sz="1200" dirty="0">
                <a:solidFill>
                  <a:srgbClr val="222222"/>
                </a:solidFill>
                <a:latin typeface="Arial" panose="020B0604020202020204" pitchFamily="34" charset="0"/>
              </a:rPr>
              <a:t>axis labels for categorical field</a:t>
            </a:r>
            <a:endParaRPr lang="en-US" sz="1200" b="0" i="0" u="none" strike="noStrike" dirty="0">
              <a:solidFill>
                <a:srgbClr val="222222"/>
              </a:solidFill>
              <a:effectLst/>
              <a:latin typeface="Arial" panose="020B0604020202020204" pitchFamily="34" charset="0"/>
            </a:endParaRPr>
          </a:p>
          <a:p>
            <a:pPr marL="285750" indent="-285750" fontAlgn="base">
              <a:spcBef>
                <a:spcPts val="0"/>
              </a:spcBef>
            </a:pPr>
            <a:r>
              <a:rPr lang="en-US" sz="2000" dirty="0">
                <a:solidFill>
                  <a:srgbClr val="222222"/>
                </a:solidFill>
                <a:latin typeface="Arial" panose="020B0604020202020204" pitchFamily="34" charset="0"/>
              </a:rPr>
              <a:t>Derived from Chart</a:t>
            </a:r>
          </a:p>
          <a:p>
            <a:pPr marL="742950" lvl="1" indent="-285750" fontAlgn="base">
              <a:spcBef>
                <a:spcPts val="0"/>
              </a:spcBef>
            </a:pPr>
            <a:r>
              <a:rPr lang="en-US" sz="1600" dirty="0">
                <a:solidFill>
                  <a:srgbClr val="222222"/>
                </a:solidFill>
                <a:latin typeface="Arial" panose="020B0604020202020204" pitchFamily="34" charset="0"/>
              </a:rPr>
              <a:t>Highest numerical values</a:t>
            </a:r>
          </a:p>
          <a:p>
            <a:pPr marL="742950" lvl="1" indent="-285750" fontAlgn="base">
              <a:spcBef>
                <a:spcPts val="0"/>
              </a:spcBef>
            </a:pPr>
            <a:endParaRPr lang="en-US" sz="1600" dirty="0">
              <a:solidFill>
                <a:srgbClr val="222222"/>
              </a:solidFill>
              <a:latin typeface="Arial" panose="020B0604020202020204" pitchFamily="34" charset="0"/>
            </a:endParaRPr>
          </a:p>
          <a:p>
            <a:pPr marL="742950" lvl="1" indent="-285750" fontAlgn="base">
              <a:spcBef>
                <a:spcPts val="0"/>
              </a:spcBef>
            </a:pPr>
            <a:endParaRPr lang="en-US" sz="1600" dirty="0">
              <a:solidFill>
                <a:srgbClr val="222222"/>
              </a:solidFill>
              <a:latin typeface="Arial" panose="020B0604020202020204" pitchFamily="34" charset="0"/>
            </a:endParaRPr>
          </a:p>
          <a:p>
            <a:pPr marL="285750" indent="-285750" fontAlgn="base">
              <a:spcBef>
                <a:spcPts val="0"/>
              </a:spcBef>
            </a:pPr>
            <a:r>
              <a:rPr lang="en-US" sz="2000" b="0" i="0" u="none" strike="noStrike" dirty="0">
                <a:solidFill>
                  <a:srgbClr val="222222"/>
                </a:solidFill>
                <a:effectLst/>
                <a:latin typeface="Arial" panose="020B0604020202020204" pitchFamily="34" charset="0"/>
              </a:rPr>
              <a:t>Der</a:t>
            </a:r>
            <a:r>
              <a:rPr lang="en-US" sz="2000" dirty="0">
                <a:solidFill>
                  <a:srgbClr val="222222"/>
                </a:solidFill>
                <a:latin typeface="Arial" panose="020B0604020202020204" pitchFamily="34" charset="0"/>
              </a:rPr>
              <a:t>ived from Summary</a:t>
            </a:r>
            <a:endParaRPr lang="en-US" sz="2000" b="0" i="0" u="none" strike="noStrike"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6276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How has social media affected teenage dating?</a:t>
            </a:r>
          </a:p>
          <a:p>
            <a:r>
              <a:rPr lang="en-US" sz="20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When it comes to meeting romantic partners, most teens do this offline. Only 8% of teens say they have met a romantic partner online.</a:t>
            </a:r>
          </a:p>
          <a:p>
            <a:endParaRPr lang="en-US" sz="1800" dirty="0">
              <a:solidFill>
                <a:srgbClr val="000000"/>
              </a:solidFill>
              <a:latin typeface="Times New Roman" panose="02020603050405020304" pitchFamily="18" charset="0"/>
            </a:endParaRP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When it comes to meeting romantic partners, most teens do this offline. </a:t>
            </a:r>
            <a:r>
              <a:rPr lang="en-CA" sz="1600" b="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Only 8% of teens say they have met a romantic partner online</a:t>
            </a:r>
            <a:r>
              <a:rPr lang="en-CA" sz="1600" b="1"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a:t>
            </a:r>
            <a:r>
              <a:rPr lang="en-CA" sz="1600" dirty="0">
                <a:solidFill>
                  <a:srgbClr val="00B050"/>
                </a:solidFill>
                <a:effectLst/>
                <a:latin typeface="Georgia" panose="02040502050405020303" pitchFamily="18" charset="0"/>
                <a:ea typeface="Calibri" panose="020F0502020204030204" pitchFamily="34" charset="0"/>
                <a:cs typeface="Times New Roman" panose="02020603050405020304" pitchFamily="18" charset="0"/>
              </a:rPr>
              <a:t> </a:t>
            </a:r>
            <a:r>
              <a:rPr lang="en-CA" sz="16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For the small share of teen daters who have met a romantic partner over the internet, Facebook was cited more than any other social media site as a way that teens connect with potential partners.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09614FA-1477-48E1-8C03-E74B60C6765C}"/>
              </a:ext>
            </a:extLst>
          </p:cNvPr>
          <p:cNvPicPr>
            <a:picLocks noChangeAspect="1"/>
          </p:cNvPicPr>
          <p:nvPr/>
        </p:nvPicPr>
        <p:blipFill>
          <a:blip r:embed="rId2"/>
          <a:stretch>
            <a:fillRect/>
          </a:stretch>
        </p:blipFill>
        <p:spPr>
          <a:xfrm>
            <a:off x="390011" y="2263877"/>
            <a:ext cx="3966908" cy="3824262"/>
          </a:xfrm>
          <a:prstGeom prst="rect">
            <a:avLst/>
          </a:prstGeom>
        </p:spPr>
      </p:pic>
      <p:sp>
        <p:nvSpPr>
          <p:cNvPr id="4" name="Rectangle 3">
            <a:extLst>
              <a:ext uri="{FF2B5EF4-FFF2-40B4-BE49-F238E27FC236}">
                <a16:creationId xmlns:a16="http://schemas.microsoft.com/office/drawing/2014/main" id="{D078E06E-9144-4894-98F3-96A90A1A6ABB}"/>
              </a:ext>
            </a:extLst>
          </p:cNvPr>
          <p:cNvSpPr/>
          <p:nvPr/>
        </p:nvSpPr>
        <p:spPr>
          <a:xfrm>
            <a:off x="1140903" y="2701255"/>
            <a:ext cx="436227" cy="192947"/>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61A666-22AF-46AE-8A8C-08749522B934}"/>
              </a:ext>
            </a:extLst>
          </p:cNvPr>
          <p:cNvSpPr/>
          <p:nvPr/>
        </p:nvSpPr>
        <p:spPr>
          <a:xfrm>
            <a:off x="9597548" y="2263877"/>
            <a:ext cx="90872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40ADD72-2B10-4601-81B1-1E5955837E5D}"/>
              </a:ext>
            </a:extLst>
          </p:cNvPr>
          <p:cNvCxnSpPr>
            <a:stCxn id="4" idx="0"/>
          </p:cNvCxnSpPr>
          <p:nvPr/>
        </p:nvCxnSpPr>
        <p:spPr>
          <a:xfrm flipH="1" flipV="1">
            <a:off x="1352939" y="1996751"/>
            <a:ext cx="6078" cy="70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A71B88-E213-4A19-B20E-0B2A2F5BA139}"/>
              </a:ext>
            </a:extLst>
          </p:cNvPr>
          <p:cNvCxnSpPr>
            <a:cxnSpLocks/>
          </p:cNvCxnSpPr>
          <p:nvPr/>
        </p:nvCxnSpPr>
        <p:spPr>
          <a:xfrm flipV="1">
            <a:off x="10045274" y="1624916"/>
            <a:ext cx="142" cy="657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7097F8-0EE0-4C20-AC2E-B597E4CE932C}"/>
              </a:ext>
            </a:extLst>
          </p:cNvPr>
          <p:cNvSpPr txBox="1"/>
          <p:nvPr/>
        </p:nvSpPr>
        <p:spPr>
          <a:xfrm>
            <a:off x="1140903" y="1724689"/>
            <a:ext cx="1319207"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3" name="TextBox 12">
            <a:extLst>
              <a:ext uri="{FF2B5EF4-FFF2-40B4-BE49-F238E27FC236}">
                <a16:creationId xmlns:a16="http://schemas.microsoft.com/office/drawing/2014/main" id="{006D107E-D94B-442A-AD23-8FCA6E2D368E}"/>
              </a:ext>
            </a:extLst>
          </p:cNvPr>
          <p:cNvSpPr txBox="1"/>
          <p:nvPr/>
        </p:nvSpPr>
        <p:spPr>
          <a:xfrm>
            <a:off x="9703383" y="1292190"/>
            <a:ext cx="1307859" cy="276999"/>
          </a:xfrm>
          <a:prstGeom prst="rect">
            <a:avLst/>
          </a:prstGeom>
          <a:noFill/>
        </p:spPr>
        <p:txBody>
          <a:bodyPr wrap="none" rtlCol="0">
            <a:spAutoFit/>
          </a:bodyPr>
          <a:lstStyle/>
          <a:p>
            <a:r>
              <a:rPr lang="en-IN" sz="1200" b="1" i="1" dirty="0" err="1">
                <a:solidFill>
                  <a:srgbClr val="FF0000"/>
                </a:solidFill>
              </a:rPr>
              <a:t>Synonym:Internet</a:t>
            </a:r>
            <a:endParaRPr lang="en-US" sz="1200" b="1" i="1" dirty="0">
              <a:solidFill>
                <a:srgbClr val="FF0000"/>
              </a:solidFill>
            </a:endParaRPr>
          </a:p>
        </p:txBody>
      </p:sp>
      <p:sp>
        <p:nvSpPr>
          <p:cNvPr id="14" name="Rectangle 13">
            <a:extLst>
              <a:ext uri="{FF2B5EF4-FFF2-40B4-BE49-F238E27FC236}">
                <a16:creationId xmlns:a16="http://schemas.microsoft.com/office/drawing/2014/main" id="{3D6D9DCA-5FB6-4D14-ACC5-0BFB778C5144}"/>
              </a:ext>
            </a:extLst>
          </p:cNvPr>
          <p:cNvSpPr/>
          <p:nvPr/>
        </p:nvSpPr>
        <p:spPr>
          <a:xfrm>
            <a:off x="1837160" y="3782946"/>
            <a:ext cx="346203" cy="16390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EB1116-E1FD-4F5C-B769-0A39D3C74A69}"/>
              </a:ext>
            </a:extLst>
          </p:cNvPr>
          <p:cNvSpPr/>
          <p:nvPr/>
        </p:nvSpPr>
        <p:spPr>
          <a:xfrm>
            <a:off x="2561539" y="4241323"/>
            <a:ext cx="326925" cy="172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914F511-37D0-442B-8339-EBFE7096AF37}"/>
              </a:ext>
            </a:extLst>
          </p:cNvPr>
          <p:cNvCxnSpPr>
            <a:cxnSpLocks/>
          </p:cNvCxnSpPr>
          <p:nvPr/>
        </p:nvCxnSpPr>
        <p:spPr>
          <a:xfrm flipH="1" flipV="1">
            <a:off x="1500982" y="2021237"/>
            <a:ext cx="515363" cy="171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1F6AFBA-4883-4721-8B30-3EFB89D9B726}"/>
              </a:ext>
            </a:extLst>
          </p:cNvPr>
          <p:cNvCxnSpPr>
            <a:cxnSpLocks/>
          </p:cNvCxnSpPr>
          <p:nvPr/>
        </p:nvCxnSpPr>
        <p:spPr>
          <a:xfrm flipH="1" flipV="1">
            <a:off x="1653147" y="1996751"/>
            <a:ext cx="1102281" cy="218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8DD2E5A-EA8C-4289-8707-D52A8C00BE0B}"/>
              </a:ext>
            </a:extLst>
          </p:cNvPr>
          <p:cNvSpPr/>
          <p:nvPr/>
        </p:nvSpPr>
        <p:spPr>
          <a:xfrm>
            <a:off x="11131420" y="2263877"/>
            <a:ext cx="670569"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A75DCE9-52EB-4FE6-8638-1C1E46656473}"/>
              </a:ext>
            </a:extLst>
          </p:cNvPr>
          <p:cNvCxnSpPr>
            <a:cxnSpLocks/>
          </p:cNvCxnSpPr>
          <p:nvPr/>
        </p:nvCxnSpPr>
        <p:spPr>
          <a:xfrm flipV="1">
            <a:off x="11457124" y="1953727"/>
            <a:ext cx="0" cy="29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ED4249-9397-4B50-9875-A9864F73D3C3}"/>
              </a:ext>
            </a:extLst>
          </p:cNvPr>
          <p:cNvSpPr txBox="1"/>
          <p:nvPr/>
        </p:nvSpPr>
        <p:spPr>
          <a:xfrm>
            <a:off x="11080539" y="1624916"/>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25" name="Rectangle 24">
            <a:extLst>
              <a:ext uri="{FF2B5EF4-FFF2-40B4-BE49-F238E27FC236}">
                <a16:creationId xmlns:a16="http://schemas.microsoft.com/office/drawing/2014/main" id="{CDD05112-A4DC-4411-9982-1C098ED5E48D}"/>
              </a:ext>
            </a:extLst>
          </p:cNvPr>
          <p:cNvSpPr/>
          <p:nvPr/>
        </p:nvSpPr>
        <p:spPr>
          <a:xfrm>
            <a:off x="1871260" y="2520104"/>
            <a:ext cx="439214" cy="1811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0933AD6-065C-4007-8071-E962078C4729}"/>
              </a:ext>
            </a:extLst>
          </p:cNvPr>
          <p:cNvCxnSpPr>
            <a:cxnSpLocks/>
          </p:cNvCxnSpPr>
          <p:nvPr/>
        </p:nvCxnSpPr>
        <p:spPr>
          <a:xfrm flipV="1">
            <a:off x="2146584" y="1953727"/>
            <a:ext cx="608844" cy="5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E0F91A0-1892-44B8-B83C-9EB6A4DEFE4C}"/>
              </a:ext>
            </a:extLst>
          </p:cNvPr>
          <p:cNvSpPr txBox="1"/>
          <p:nvPr/>
        </p:nvSpPr>
        <p:spPr>
          <a:xfrm>
            <a:off x="2646302" y="1656329"/>
            <a:ext cx="1039323" cy="276999"/>
          </a:xfrm>
          <a:prstGeom prst="rect">
            <a:avLst/>
          </a:prstGeom>
          <a:noFill/>
        </p:spPr>
        <p:txBody>
          <a:bodyPr wrap="none" rtlCol="0">
            <a:spAutoFit/>
          </a:bodyPr>
          <a:lstStyle/>
          <a:p>
            <a:r>
              <a:rPr lang="en-IN" sz="1200" b="1" i="1" dirty="0" err="1">
                <a:solidFill>
                  <a:srgbClr val="FF0000"/>
                </a:solidFill>
              </a:rPr>
              <a:t>Subject:teens</a:t>
            </a:r>
            <a:endParaRPr lang="en-US" sz="1200" b="1" i="1" dirty="0">
              <a:solidFill>
                <a:srgbClr val="FF0000"/>
              </a:solidFill>
            </a:endParaRPr>
          </a:p>
        </p:txBody>
      </p:sp>
      <p:sp>
        <p:nvSpPr>
          <p:cNvPr id="30" name="Rectangle 29">
            <a:extLst>
              <a:ext uri="{FF2B5EF4-FFF2-40B4-BE49-F238E27FC236}">
                <a16:creationId xmlns:a16="http://schemas.microsoft.com/office/drawing/2014/main" id="{6E7D4832-C673-49B3-BD35-4B5933C0BF0F}"/>
              </a:ext>
            </a:extLst>
          </p:cNvPr>
          <p:cNvSpPr/>
          <p:nvPr/>
        </p:nvSpPr>
        <p:spPr>
          <a:xfrm>
            <a:off x="8892073" y="2476019"/>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97484F92-06F7-45B5-BF0D-531DE691FE96}"/>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C3BC243-74AF-48EE-8C20-6390C69F32EB}"/>
              </a:ext>
            </a:extLst>
          </p:cNvPr>
          <p:cNvSpPr txBox="1"/>
          <p:nvPr/>
        </p:nvSpPr>
        <p:spPr>
          <a:xfrm>
            <a:off x="8589258" y="1267979"/>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4" name="TextBox 33">
            <a:extLst>
              <a:ext uri="{FF2B5EF4-FFF2-40B4-BE49-F238E27FC236}">
                <a16:creationId xmlns:a16="http://schemas.microsoft.com/office/drawing/2014/main" id="{20C78CD2-719B-410A-92E0-18F13652F0CD}"/>
              </a:ext>
            </a:extLst>
          </p:cNvPr>
          <p:cNvSpPr txBox="1"/>
          <p:nvPr/>
        </p:nvSpPr>
        <p:spPr>
          <a:xfrm>
            <a:off x="3939061" y="1396510"/>
            <a:ext cx="1128835" cy="276999"/>
          </a:xfrm>
          <a:prstGeom prst="rect">
            <a:avLst/>
          </a:prstGeom>
          <a:noFill/>
        </p:spPr>
        <p:txBody>
          <a:bodyPr wrap="none" rtlCol="0">
            <a:spAutoFit/>
          </a:bodyPr>
          <a:lstStyle/>
          <a:p>
            <a:r>
              <a:rPr lang="en-IN" sz="1200" b="1" i="1" dirty="0" err="1">
                <a:solidFill>
                  <a:srgbClr val="FF0000"/>
                </a:solidFill>
              </a:rPr>
              <a:t>Activity:dating</a:t>
            </a:r>
            <a:endParaRPr lang="en-US" sz="1200" b="1" i="1" dirty="0">
              <a:solidFill>
                <a:srgbClr val="FF0000"/>
              </a:solidFill>
            </a:endParaRPr>
          </a:p>
        </p:txBody>
      </p:sp>
      <p:sp>
        <p:nvSpPr>
          <p:cNvPr id="35" name="Rectangle 34">
            <a:extLst>
              <a:ext uri="{FF2B5EF4-FFF2-40B4-BE49-F238E27FC236}">
                <a16:creationId xmlns:a16="http://schemas.microsoft.com/office/drawing/2014/main" id="{BAA87DD7-827A-42E1-9F46-98ED2D44E1A0}"/>
              </a:ext>
            </a:extLst>
          </p:cNvPr>
          <p:cNvSpPr/>
          <p:nvPr/>
        </p:nvSpPr>
        <p:spPr>
          <a:xfrm>
            <a:off x="2968805" y="3615004"/>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5FBDFD4-A3D5-41F8-8DC5-DDDB0CE20D85}"/>
              </a:ext>
            </a:extLst>
          </p:cNvPr>
          <p:cNvCxnSpPr>
            <a:cxnSpLocks/>
          </p:cNvCxnSpPr>
          <p:nvPr/>
        </p:nvCxnSpPr>
        <p:spPr>
          <a:xfrm flipV="1">
            <a:off x="3301166" y="1794828"/>
            <a:ext cx="1045441" cy="176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84A3616-4726-4361-BA72-9CA65336B936}"/>
              </a:ext>
            </a:extLst>
          </p:cNvPr>
          <p:cNvSpPr/>
          <p:nvPr/>
        </p:nvSpPr>
        <p:spPr>
          <a:xfrm>
            <a:off x="1871261" y="3572378"/>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D8DC38C5-AA60-48A5-8E6E-23EF085147B5}"/>
              </a:ext>
            </a:extLst>
          </p:cNvPr>
          <p:cNvCxnSpPr>
            <a:cxnSpLocks/>
          </p:cNvCxnSpPr>
          <p:nvPr/>
        </p:nvCxnSpPr>
        <p:spPr>
          <a:xfrm flipV="1">
            <a:off x="2101411" y="1794828"/>
            <a:ext cx="2052411" cy="169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0CD029E-CD08-4911-B4C9-613D7C2C9C43}"/>
              </a:ext>
            </a:extLst>
          </p:cNvPr>
          <p:cNvSpPr/>
          <p:nvPr/>
        </p:nvSpPr>
        <p:spPr>
          <a:xfrm>
            <a:off x="2212052" y="4133995"/>
            <a:ext cx="496116" cy="22068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C7DF5A6A-DC13-401B-BDCC-F7B2E67AD0D5}"/>
              </a:ext>
            </a:extLst>
          </p:cNvPr>
          <p:cNvCxnSpPr>
            <a:cxnSpLocks/>
          </p:cNvCxnSpPr>
          <p:nvPr/>
        </p:nvCxnSpPr>
        <p:spPr>
          <a:xfrm flipV="1">
            <a:off x="2464733" y="1794828"/>
            <a:ext cx="1824347" cy="228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A81CE7-C589-497A-A845-87B3B166C774}"/>
              </a:ext>
            </a:extLst>
          </p:cNvPr>
          <p:cNvSpPr/>
          <p:nvPr/>
        </p:nvSpPr>
        <p:spPr>
          <a:xfrm>
            <a:off x="3112393" y="2489398"/>
            <a:ext cx="621215" cy="331845"/>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7E9B250-28A1-44D2-87B5-6501BE5CA2F8}"/>
              </a:ext>
            </a:extLst>
          </p:cNvPr>
          <p:cNvCxnSpPr>
            <a:cxnSpLocks/>
          </p:cNvCxnSpPr>
          <p:nvPr/>
        </p:nvCxnSpPr>
        <p:spPr>
          <a:xfrm flipV="1">
            <a:off x="3465834" y="1794828"/>
            <a:ext cx="785344" cy="67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0A3F054-5A2D-4F84-87E4-977B821C406C}"/>
              </a:ext>
            </a:extLst>
          </p:cNvPr>
          <p:cNvSpPr/>
          <p:nvPr/>
        </p:nvSpPr>
        <p:spPr>
          <a:xfrm>
            <a:off x="4855529" y="2476015"/>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3BFE697-13D8-43CA-8395-2ABB9681A88D}"/>
              </a:ext>
            </a:extLst>
          </p:cNvPr>
          <p:cNvCxnSpPr>
            <a:cxnSpLocks/>
          </p:cNvCxnSpPr>
          <p:nvPr/>
        </p:nvCxnSpPr>
        <p:spPr>
          <a:xfrm flipH="1">
            <a:off x="4790046" y="3490093"/>
            <a:ext cx="397027" cy="229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FC358B6-3C8A-4F45-9626-665DDDE9143E}"/>
              </a:ext>
            </a:extLst>
          </p:cNvPr>
          <p:cNvCxnSpPr>
            <a:cxnSpLocks/>
            <a:stCxn id="46" idx="2"/>
            <a:endCxn id="52" idx="0"/>
          </p:cNvCxnSpPr>
          <p:nvPr/>
        </p:nvCxnSpPr>
        <p:spPr>
          <a:xfrm flipH="1">
            <a:off x="6713809" y="2737353"/>
            <a:ext cx="670084" cy="308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C3510D-0732-4883-B679-2D0591845F69}"/>
              </a:ext>
            </a:extLst>
          </p:cNvPr>
          <p:cNvSpPr/>
          <p:nvPr/>
        </p:nvSpPr>
        <p:spPr>
          <a:xfrm>
            <a:off x="7080994" y="2491295"/>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59C46EC-A882-42AB-A476-402651CB547E}"/>
              </a:ext>
            </a:extLst>
          </p:cNvPr>
          <p:cNvSpPr/>
          <p:nvPr/>
        </p:nvSpPr>
        <p:spPr>
          <a:xfrm>
            <a:off x="4821147" y="3244679"/>
            <a:ext cx="1628741"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59A8110-AF93-4B75-A102-FA384B0BFD71}"/>
              </a:ext>
            </a:extLst>
          </p:cNvPr>
          <p:cNvSpPr/>
          <p:nvPr/>
        </p:nvSpPr>
        <p:spPr>
          <a:xfrm>
            <a:off x="4769977" y="2966971"/>
            <a:ext cx="605798" cy="24605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808BA850-D7E9-46C6-BDBE-3D38C5491405}"/>
              </a:ext>
            </a:extLst>
          </p:cNvPr>
          <p:cNvCxnSpPr>
            <a:cxnSpLocks/>
          </p:cNvCxnSpPr>
          <p:nvPr/>
        </p:nvCxnSpPr>
        <p:spPr>
          <a:xfrm>
            <a:off x="5375775" y="3244679"/>
            <a:ext cx="1093029" cy="253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BB55FF5-9920-4407-BE54-D18AED0B6452}"/>
              </a:ext>
            </a:extLst>
          </p:cNvPr>
          <p:cNvCxnSpPr>
            <a:cxnSpLocks/>
          </p:cNvCxnSpPr>
          <p:nvPr/>
        </p:nvCxnSpPr>
        <p:spPr>
          <a:xfrm flipH="1">
            <a:off x="4629788" y="2777960"/>
            <a:ext cx="438108" cy="304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6D042F7-7FD3-49F8-96ED-2910CDB9312A}"/>
              </a:ext>
            </a:extLst>
          </p:cNvPr>
          <p:cNvSpPr txBox="1"/>
          <p:nvPr/>
        </p:nvSpPr>
        <p:spPr>
          <a:xfrm>
            <a:off x="4382453" y="5810611"/>
            <a:ext cx="1128835" cy="276999"/>
          </a:xfrm>
          <a:prstGeom prst="rect">
            <a:avLst/>
          </a:prstGeom>
          <a:noFill/>
        </p:spPr>
        <p:txBody>
          <a:bodyPr wrap="none" rtlCol="0">
            <a:spAutoFit/>
          </a:bodyPr>
          <a:lstStyle/>
          <a:p>
            <a:r>
              <a:rPr lang="en-IN" sz="1200" b="1" i="1" dirty="0" err="1">
                <a:solidFill>
                  <a:srgbClr val="7030A0"/>
                </a:solidFill>
              </a:rPr>
              <a:t>Activity:dating</a:t>
            </a:r>
            <a:endParaRPr lang="en-US" sz="1200" b="1" i="1" dirty="0">
              <a:solidFill>
                <a:srgbClr val="7030A0"/>
              </a:solidFill>
            </a:endParaRPr>
          </a:p>
        </p:txBody>
      </p:sp>
      <p:sp>
        <p:nvSpPr>
          <p:cNvPr id="52" name="TextBox 51">
            <a:extLst>
              <a:ext uri="{FF2B5EF4-FFF2-40B4-BE49-F238E27FC236}">
                <a16:creationId xmlns:a16="http://schemas.microsoft.com/office/drawing/2014/main" id="{8D43232B-8B19-4419-ABC6-A8009C86E3B3}"/>
              </a:ext>
            </a:extLst>
          </p:cNvPr>
          <p:cNvSpPr txBox="1"/>
          <p:nvPr/>
        </p:nvSpPr>
        <p:spPr>
          <a:xfrm>
            <a:off x="6194147" y="5820652"/>
            <a:ext cx="1039323" cy="276999"/>
          </a:xfrm>
          <a:prstGeom prst="rect">
            <a:avLst/>
          </a:prstGeom>
          <a:noFill/>
        </p:spPr>
        <p:txBody>
          <a:bodyPr wrap="none" rtlCol="0">
            <a:spAutoFit/>
          </a:bodyPr>
          <a:lstStyle/>
          <a:p>
            <a:r>
              <a:rPr lang="en-IN" sz="1200" b="1" i="1" dirty="0" err="1">
                <a:solidFill>
                  <a:srgbClr val="7030A0"/>
                </a:solidFill>
              </a:rPr>
              <a:t>Subject:teens</a:t>
            </a:r>
            <a:endParaRPr lang="en-US" sz="1200" b="1" i="1" dirty="0">
              <a:solidFill>
                <a:srgbClr val="7030A0"/>
              </a:solidFill>
            </a:endParaRPr>
          </a:p>
        </p:txBody>
      </p:sp>
      <p:sp>
        <p:nvSpPr>
          <p:cNvPr id="44" name="Rectangle 43">
            <a:extLst>
              <a:ext uri="{FF2B5EF4-FFF2-40B4-BE49-F238E27FC236}">
                <a16:creationId xmlns:a16="http://schemas.microsoft.com/office/drawing/2014/main" id="{CAB34D93-F98D-479F-8042-FBB0D48100E9}"/>
              </a:ext>
            </a:extLst>
          </p:cNvPr>
          <p:cNvSpPr/>
          <p:nvPr/>
        </p:nvSpPr>
        <p:spPr>
          <a:xfrm>
            <a:off x="595165" y="2479930"/>
            <a:ext cx="237860" cy="25742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C187656-C9CA-40B1-95B7-9E92B1AAD357}"/>
              </a:ext>
            </a:extLst>
          </p:cNvPr>
          <p:cNvSpPr/>
          <p:nvPr/>
        </p:nvSpPr>
        <p:spPr>
          <a:xfrm>
            <a:off x="2207212" y="3865357"/>
            <a:ext cx="237860" cy="1639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88AD1459-F614-4C82-BB8E-3C9C03B13663}"/>
              </a:ext>
            </a:extLst>
          </p:cNvPr>
          <p:cNvCxnSpPr>
            <a:cxnSpLocks/>
          </p:cNvCxnSpPr>
          <p:nvPr/>
        </p:nvCxnSpPr>
        <p:spPr>
          <a:xfrm>
            <a:off x="739694" y="2783338"/>
            <a:ext cx="390897" cy="321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BA0158E-EAC1-48E0-B18F-9453AD60BA95}"/>
              </a:ext>
            </a:extLst>
          </p:cNvPr>
          <p:cNvSpPr txBox="1"/>
          <p:nvPr/>
        </p:nvSpPr>
        <p:spPr>
          <a:xfrm>
            <a:off x="815064" y="5995726"/>
            <a:ext cx="934871" cy="276999"/>
          </a:xfrm>
          <a:prstGeom prst="rect">
            <a:avLst/>
          </a:prstGeom>
          <a:noFill/>
        </p:spPr>
        <p:txBody>
          <a:bodyPr wrap="none" rtlCol="0">
            <a:spAutoFit/>
          </a:bodyPr>
          <a:lstStyle/>
          <a:p>
            <a:r>
              <a:rPr lang="en-IN" sz="1200" b="1" i="1" dirty="0">
                <a:solidFill>
                  <a:srgbClr val="FF0000"/>
                </a:solidFill>
              </a:rPr>
              <a:t>Number:8%</a:t>
            </a:r>
            <a:endParaRPr lang="en-US" sz="1200" b="1" i="1" dirty="0">
              <a:solidFill>
                <a:srgbClr val="FF0000"/>
              </a:solidFill>
            </a:endParaRPr>
          </a:p>
        </p:txBody>
      </p:sp>
      <p:sp>
        <p:nvSpPr>
          <p:cNvPr id="57" name="Rectangle 56">
            <a:extLst>
              <a:ext uri="{FF2B5EF4-FFF2-40B4-BE49-F238E27FC236}">
                <a16:creationId xmlns:a16="http://schemas.microsoft.com/office/drawing/2014/main" id="{8A300FCF-1BB8-4058-8333-F7899670A28A}"/>
              </a:ext>
            </a:extLst>
          </p:cNvPr>
          <p:cNvSpPr/>
          <p:nvPr/>
        </p:nvSpPr>
        <p:spPr>
          <a:xfrm>
            <a:off x="1887334" y="3276907"/>
            <a:ext cx="164234" cy="18469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343AFEC6-5EBF-4DD7-9471-2098189F7839}"/>
              </a:ext>
            </a:extLst>
          </p:cNvPr>
          <p:cNvCxnSpPr>
            <a:cxnSpLocks/>
          </p:cNvCxnSpPr>
          <p:nvPr/>
        </p:nvCxnSpPr>
        <p:spPr>
          <a:xfrm>
            <a:off x="2402818" y="3869962"/>
            <a:ext cx="543219" cy="212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B8D64DD-BCAD-42FA-A050-213EDF9EC884}"/>
              </a:ext>
            </a:extLst>
          </p:cNvPr>
          <p:cNvSpPr txBox="1"/>
          <p:nvPr/>
        </p:nvSpPr>
        <p:spPr>
          <a:xfrm>
            <a:off x="2371929" y="5982760"/>
            <a:ext cx="1013419" cy="276999"/>
          </a:xfrm>
          <a:prstGeom prst="rect">
            <a:avLst/>
          </a:prstGeom>
          <a:noFill/>
        </p:spPr>
        <p:txBody>
          <a:bodyPr wrap="none" rtlCol="0">
            <a:spAutoFit/>
          </a:bodyPr>
          <a:lstStyle/>
          <a:p>
            <a:r>
              <a:rPr lang="en-IN" sz="1200" b="1" i="1" dirty="0">
                <a:solidFill>
                  <a:srgbClr val="FF0000"/>
                </a:solidFill>
              </a:rPr>
              <a:t>Number:26%</a:t>
            </a:r>
            <a:endParaRPr lang="en-US" sz="1200" b="1" i="1" dirty="0">
              <a:solidFill>
                <a:srgbClr val="FF0000"/>
              </a:solidFill>
            </a:endParaRPr>
          </a:p>
        </p:txBody>
      </p:sp>
      <p:cxnSp>
        <p:nvCxnSpPr>
          <p:cNvPr id="61" name="Straight Arrow Connector 60">
            <a:extLst>
              <a:ext uri="{FF2B5EF4-FFF2-40B4-BE49-F238E27FC236}">
                <a16:creationId xmlns:a16="http://schemas.microsoft.com/office/drawing/2014/main" id="{35B895B8-7782-4DF2-8680-66DE6533D0FE}"/>
              </a:ext>
            </a:extLst>
          </p:cNvPr>
          <p:cNvCxnSpPr>
            <a:cxnSpLocks/>
          </p:cNvCxnSpPr>
          <p:nvPr/>
        </p:nvCxnSpPr>
        <p:spPr>
          <a:xfrm flipH="1">
            <a:off x="1386369" y="3451247"/>
            <a:ext cx="581696" cy="263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9A9D38B-87E9-45E9-9902-9CE0B6164FE9}"/>
              </a:ext>
            </a:extLst>
          </p:cNvPr>
          <p:cNvCxnSpPr>
            <a:cxnSpLocks/>
          </p:cNvCxnSpPr>
          <p:nvPr/>
        </p:nvCxnSpPr>
        <p:spPr>
          <a:xfrm>
            <a:off x="1634856" y="6151562"/>
            <a:ext cx="308210" cy="138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65EAAE-F2FD-43CB-99D7-203229480493}"/>
              </a:ext>
            </a:extLst>
          </p:cNvPr>
          <p:cNvCxnSpPr>
            <a:cxnSpLocks/>
          </p:cNvCxnSpPr>
          <p:nvPr/>
        </p:nvCxnSpPr>
        <p:spPr>
          <a:xfrm flipH="1">
            <a:off x="2111886" y="6153012"/>
            <a:ext cx="284724" cy="16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57513FE-81AF-4817-BD2D-99DADE79C6F8}"/>
              </a:ext>
            </a:extLst>
          </p:cNvPr>
          <p:cNvSpPr txBox="1"/>
          <p:nvPr/>
        </p:nvSpPr>
        <p:spPr>
          <a:xfrm>
            <a:off x="1623431" y="6334131"/>
            <a:ext cx="721672" cy="276999"/>
          </a:xfrm>
          <a:prstGeom prst="rect">
            <a:avLst/>
          </a:prstGeom>
          <a:noFill/>
        </p:spPr>
        <p:txBody>
          <a:bodyPr wrap="none" rtlCol="0">
            <a:spAutoFit/>
          </a:bodyPr>
          <a:lstStyle/>
          <a:p>
            <a:r>
              <a:rPr lang="en-IN" sz="1200" b="1" i="1" dirty="0">
                <a:solidFill>
                  <a:srgbClr val="FF0000"/>
                </a:solidFill>
              </a:rPr>
              <a:t>8%&lt;26%</a:t>
            </a:r>
            <a:endParaRPr lang="en-US" sz="1200" b="1" i="1" dirty="0">
              <a:solidFill>
                <a:srgbClr val="FF0000"/>
              </a:solidFill>
            </a:endParaRPr>
          </a:p>
        </p:txBody>
      </p:sp>
    </p:spTree>
    <p:extLst>
      <p:ext uri="{BB962C8B-B14F-4D97-AF65-F5344CB8AC3E}">
        <p14:creationId xmlns:p14="http://schemas.microsoft.com/office/powerpoint/2010/main" val="68332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solidFill>
                  <a:srgbClr val="000000"/>
                </a:solidFill>
                <a:effectLst/>
                <a:latin typeface="Times New Roman" panose="02020603050405020304" pitchFamily="18" charset="0"/>
              </a:rPr>
              <a:t>What was the voters opinions about Trump’s presidency ?</a:t>
            </a:r>
          </a:p>
          <a:p>
            <a:r>
              <a:rPr lang="en-US" sz="2400" dirty="0">
                <a:solidFill>
                  <a:srgbClr val="000000"/>
                </a:solidFill>
                <a:latin typeface="Times New Roman" panose="02020603050405020304" pitchFamily="18" charset="0"/>
              </a:rPr>
              <a:t>Answer1:</a:t>
            </a:r>
          </a:p>
          <a:p>
            <a:pPr lvl="1"/>
            <a:r>
              <a:rPr lang="en-US" sz="1400" b="0" i="0" dirty="0">
                <a:solidFill>
                  <a:srgbClr val="000000"/>
                </a:solidFill>
                <a:effectLst/>
                <a:latin typeface="Times New Roman" panose="02020603050405020304" pitchFamily="18" charset="0"/>
              </a:rPr>
              <a:t>Very few voters – just 9 % – say Trump is an average president ; 37 % say he is a good or great president ; and a much larger share ( 53 % ) say he is poor or terrible , including 42 % who think he is a terrible president . </a:t>
            </a:r>
          </a:p>
          <a:p>
            <a:r>
              <a:rPr lang="en-US" sz="1800" b="0" i="0" dirty="0">
                <a:solidFill>
                  <a:srgbClr val="FF0000"/>
                </a:solidFill>
                <a:effectLst/>
                <a:latin typeface="Times New Roman" panose="02020603050405020304" pitchFamily="18" charset="0"/>
              </a:rPr>
              <a:t>Red: Question-to-Chart Relationships</a:t>
            </a:r>
          </a:p>
          <a:p>
            <a:r>
              <a:rPr lang="en-US" sz="1800" dirty="0">
                <a:solidFill>
                  <a:srgbClr val="7030A0"/>
                </a:solidFill>
                <a:latin typeface="Times New Roman" panose="02020603050405020304" pitchFamily="18" charset="0"/>
              </a:rPr>
              <a:t>Purple: Summary-to-Chart Relationship</a:t>
            </a:r>
            <a:endParaRPr lang="en-US" sz="1800" b="0" i="0" dirty="0">
              <a:solidFill>
                <a:srgbClr val="7030A0"/>
              </a:solidFill>
              <a:effectLst/>
              <a:latin typeface="Times New Roman" panose="02020603050405020304" pitchFamily="18" charset="0"/>
            </a:endParaRPr>
          </a:p>
          <a:p>
            <a:endParaRPr lang="en-US" sz="1800" b="0" i="0"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100" b="0" i="0" dirty="0">
                <a:effectLst/>
                <a:latin typeface="Lato" panose="020F0502020204030203" pitchFamily="34" charset="0"/>
              </a:rPr>
              <a:t>The new national survey by Pew Research Center , conducted June 16 - 22 among 4,708 adults , including 3,577 registered voters , finds sharp differences in how voters evaluate Trump ’s presidency compared with Biden ’s presidency , if he is elected .</a:t>
            </a:r>
            <a:r>
              <a:rPr lang="en-US" sz="1100" dirty="0"/>
              <a:t> </a:t>
            </a:r>
            <a:r>
              <a:rPr lang="en-US" sz="1100" dirty="0">
                <a:solidFill>
                  <a:srgbClr val="00B050"/>
                </a:solidFill>
              </a:rPr>
              <a:t>Very few voters – just 9 % – say Trump is an average president ; 37 % say he is a good or great president ; and a much larger share ( 53 % ) say he is poor or terrible , including 42 % who think he is a terrible president </a:t>
            </a:r>
            <a:r>
              <a:rPr lang="en-US" sz="1100" b="0" i="0" dirty="0">
                <a:solidFill>
                  <a:srgbClr val="00B050"/>
                </a:solidFill>
                <a:effectLst/>
                <a:latin typeface="Lato" panose="020F0502020204030203" pitchFamily="34" charset="0"/>
              </a:rPr>
              <a:t>.</a:t>
            </a:r>
            <a:r>
              <a:rPr lang="en-US" sz="1100" b="0" i="0" dirty="0">
                <a:effectLst/>
                <a:latin typeface="Lato" panose="020F0502020204030203" pitchFamily="34" charset="0"/>
              </a:rPr>
              <a:t> Fewer voters ( 28 % ) say Biden would be a good or great president than say that about Trump as president . And compared with Trump , many more say Biden would be average ; 29 % say he would be an average president . However , 43 % say Biden would be poor or terrible , which is 10 percentage points lower than the share expressing such negative views about Trump as president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BF4C7DF-49DA-4EB7-9DD9-06964362BF5A}"/>
              </a:ext>
            </a:extLst>
          </p:cNvPr>
          <p:cNvPicPr>
            <a:picLocks noChangeAspect="1"/>
          </p:cNvPicPr>
          <p:nvPr/>
        </p:nvPicPr>
        <p:blipFill>
          <a:blip r:embed="rId2"/>
          <a:stretch>
            <a:fillRect/>
          </a:stretch>
        </p:blipFill>
        <p:spPr>
          <a:xfrm>
            <a:off x="0" y="2013154"/>
            <a:ext cx="4090985" cy="3310816"/>
          </a:xfrm>
          <a:prstGeom prst="rect">
            <a:avLst/>
          </a:prstGeom>
        </p:spPr>
      </p:pic>
      <p:sp>
        <p:nvSpPr>
          <p:cNvPr id="7" name="Rectangle 6">
            <a:extLst>
              <a:ext uri="{FF2B5EF4-FFF2-40B4-BE49-F238E27FC236}">
                <a16:creationId xmlns:a16="http://schemas.microsoft.com/office/drawing/2014/main" id="{DF3D3E2F-009D-4031-A189-9772253D6E7B}"/>
              </a:ext>
            </a:extLst>
          </p:cNvPr>
          <p:cNvSpPr/>
          <p:nvPr/>
        </p:nvSpPr>
        <p:spPr>
          <a:xfrm>
            <a:off x="8875295" y="2459241"/>
            <a:ext cx="57021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294F6FA-C707-47E6-902D-8C0D89788A6C}"/>
              </a:ext>
            </a:extLst>
          </p:cNvPr>
          <p:cNvCxnSpPr>
            <a:cxnSpLocks/>
          </p:cNvCxnSpPr>
          <p:nvPr/>
        </p:nvCxnSpPr>
        <p:spPr>
          <a:xfrm flipV="1">
            <a:off x="9108920" y="1569189"/>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2244D0-F0D4-4133-84E6-A4C79B7B13B3}"/>
              </a:ext>
            </a:extLst>
          </p:cNvPr>
          <p:cNvSpPr txBox="1"/>
          <p:nvPr/>
        </p:nvSpPr>
        <p:spPr>
          <a:xfrm>
            <a:off x="8589258" y="1267979"/>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sp>
        <p:nvSpPr>
          <p:cNvPr id="11" name="Rectangle 10">
            <a:extLst>
              <a:ext uri="{FF2B5EF4-FFF2-40B4-BE49-F238E27FC236}">
                <a16:creationId xmlns:a16="http://schemas.microsoft.com/office/drawing/2014/main" id="{029DB599-A8F6-463C-B613-A33DF0707165}"/>
              </a:ext>
            </a:extLst>
          </p:cNvPr>
          <p:cNvSpPr/>
          <p:nvPr/>
        </p:nvSpPr>
        <p:spPr>
          <a:xfrm>
            <a:off x="9926077" y="2213183"/>
            <a:ext cx="500315"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2EC5C19-3D6E-49D9-A6D9-8226D15F5A3A}"/>
              </a:ext>
            </a:extLst>
          </p:cNvPr>
          <p:cNvCxnSpPr>
            <a:cxnSpLocks/>
          </p:cNvCxnSpPr>
          <p:nvPr/>
        </p:nvCxnSpPr>
        <p:spPr>
          <a:xfrm flipV="1">
            <a:off x="10181842" y="1354774"/>
            <a:ext cx="0" cy="85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928814C-D557-4F9A-AEE2-EE00C8BE23A1}"/>
              </a:ext>
            </a:extLst>
          </p:cNvPr>
          <p:cNvSpPr txBox="1"/>
          <p:nvPr/>
        </p:nvSpPr>
        <p:spPr>
          <a:xfrm>
            <a:off x="9662180" y="1053564"/>
            <a:ext cx="1078821" cy="276999"/>
          </a:xfrm>
          <a:prstGeom prst="rect">
            <a:avLst/>
          </a:prstGeom>
          <a:noFill/>
        </p:spPr>
        <p:txBody>
          <a:bodyPr wrap="none" rtlCol="0">
            <a:spAutoFit/>
          </a:bodyPr>
          <a:lstStyle/>
          <a:p>
            <a:r>
              <a:rPr lang="en-IN" sz="1200" b="1" i="1" dirty="0" err="1">
                <a:solidFill>
                  <a:srgbClr val="FF0000"/>
                </a:solidFill>
              </a:rPr>
              <a:t>subject:voters</a:t>
            </a:r>
            <a:endParaRPr lang="en-US" sz="1200" b="1" i="1" dirty="0">
              <a:solidFill>
                <a:srgbClr val="FF0000"/>
              </a:solidFill>
            </a:endParaRPr>
          </a:p>
        </p:txBody>
      </p:sp>
      <p:sp>
        <p:nvSpPr>
          <p:cNvPr id="14" name="Rectangle 13">
            <a:extLst>
              <a:ext uri="{FF2B5EF4-FFF2-40B4-BE49-F238E27FC236}">
                <a16:creationId xmlns:a16="http://schemas.microsoft.com/office/drawing/2014/main" id="{CD541703-3E49-4959-A0F9-3A4647FFE171}"/>
              </a:ext>
            </a:extLst>
          </p:cNvPr>
          <p:cNvSpPr/>
          <p:nvPr/>
        </p:nvSpPr>
        <p:spPr>
          <a:xfrm>
            <a:off x="10426392" y="2256098"/>
            <a:ext cx="647076"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3D7CAA4D-DDB7-45DA-BAF3-AD69A8DEACAA}"/>
              </a:ext>
            </a:extLst>
          </p:cNvPr>
          <p:cNvCxnSpPr>
            <a:cxnSpLocks/>
          </p:cNvCxnSpPr>
          <p:nvPr/>
        </p:nvCxnSpPr>
        <p:spPr>
          <a:xfrm flipV="1">
            <a:off x="10767820" y="1918583"/>
            <a:ext cx="0" cy="33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46F65E-E3B6-4F4E-9686-1977779CF344}"/>
              </a:ext>
            </a:extLst>
          </p:cNvPr>
          <p:cNvSpPr txBox="1"/>
          <p:nvPr/>
        </p:nvSpPr>
        <p:spPr>
          <a:xfrm>
            <a:off x="10245189" y="1606957"/>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7" name="Rectangle 16">
            <a:extLst>
              <a:ext uri="{FF2B5EF4-FFF2-40B4-BE49-F238E27FC236}">
                <a16:creationId xmlns:a16="http://schemas.microsoft.com/office/drawing/2014/main" id="{313F5268-7F40-4BE3-AC49-23A8E94144DE}"/>
              </a:ext>
            </a:extLst>
          </p:cNvPr>
          <p:cNvSpPr/>
          <p:nvPr/>
        </p:nvSpPr>
        <p:spPr>
          <a:xfrm>
            <a:off x="9569301" y="2470513"/>
            <a:ext cx="95888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C4EA06D-D110-47D6-BABD-B650010D57A7}"/>
              </a:ext>
            </a:extLst>
          </p:cNvPr>
          <p:cNvCxnSpPr>
            <a:cxnSpLocks/>
          </p:cNvCxnSpPr>
          <p:nvPr/>
        </p:nvCxnSpPr>
        <p:spPr>
          <a:xfrm flipH="1" flipV="1">
            <a:off x="8279934" y="1267979"/>
            <a:ext cx="1524550" cy="115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01E916-7C41-4F6A-98E6-AF7AFF9D1A38}"/>
              </a:ext>
            </a:extLst>
          </p:cNvPr>
          <p:cNvSpPr txBox="1"/>
          <p:nvPr/>
        </p:nvSpPr>
        <p:spPr>
          <a:xfrm>
            <a:off x="7677901" y="843878"/>
            <a:ext cx="1197394" cy="461665"/>
          </a:xfrm>
          <a:prstGeom prst="rect">
            <a:avLst/>
          </a:prstGeom>
          <a:noFill/>
        </p:spPr>
        <p:txBody>
          <a:bodyPr wrap="square" rtlCol="0">
            <a:spAutoFit/>
          </a:bodyPr>
          <a:lstStyle/>
          <a:p>
            <a:r>
              <a:rPr lang="en-IN" sz="1200" b="1" i="1" dirty="0">
                <a:solidFill>
                  <a:srgbClr val="FF0000"/>
                </a:solidFill>
              </a:rPr>
              <a:t>Synonymous noun: president</a:t>
            </a:r>
            <a:endParaRPr lang="en-US" sz="1200" b="1" i="1" dirty="0">
              <a:solidFill>
                <a:srgbClr val="FF0000"/>
              </a:solidFill>
            </a:endParaRPr>
          </a:p>
        </p:txBody>
      </p:sp>
      <p:sp>
        <p:nvSpPr>
          <p:cNvPr id="20" name="Rectangle 19">
            <a:extLst>
              <a:ext uri="{FF2B5EF4-FFF2-40B4-BE49-F238E27FC236}">
                <a16:creationId xmlns:a16="http://schemas.microsoft.com/office/drawing/2014/main" id="{2F95CA7A-D42A-4B44-92B1-0D146F96D915}"/>
              </a:ext>
            </a:extLst>
          </p:cNvPr>
          <p:cNvSpPr/>
          <p:nvPr/>
        </p:nvSpPr>
        <p:spPr>
          <a:xfrm>
            <a:off x="1190167" y="2379127"/>
            <a:ext cx="473651"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4B7B6F-3FAA-494B-9E5B-9D6F60EDA561}"/>
              </a:ext>
            </a:extLst>
          </p:cNvPr>
          <p:cNvSpPr/>
          <p:nvPr/>
        </p:nvSpPr>
        <p:spPr>
          <a:xfrm>
            <a:off x="153695" y="3545533"/>
            <a:ext cx="74392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85300CA-A4C2-4F46-B602-455D862211A0}"/>
              </a:ext>
            </a:extLst>
          </p:cNvPr>
          <p:cNvSpPr/>
          <p:nvPr/>
        </p:nvSpPr>
        <p:spPr>
          <a:xfrm>
            <a:off x="2675028" y="2427534"/>
            <a:ext cx="761468"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144A64D-239D-42CA-A7A1-69105923DE61}"/>
              </a:ext>
            </a:extLst>
          </p:cNvPr>
          <p:cNvCxnSpPr>
            <a:cxnSpLocks/>
          </p:cNvCxnSpPr>
          <p:nvPr/>
        </p:nvCxnSpPr>
        <p:spPr>
          <a:xfrm flipV="1">
            <a:off x="1476336" y="2013154"/>
            <a:ext cx="0" cy="334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DCD1D85-EF59-41D5-A321-5B864A07F818}"/>
              </a:ext>
            </a:extLst>
          </p:cNvPr>
          <p:cNvSpPr txBox="1"/>
          <p:nvPr/>
        </p:nvSpPr>
        <p:spPr>
          <a:xfrm>
            <a:off x="934697" y="1726528"/>
            <a:ext cx="1072922" cy="276999"/>
          </a:xfrm>
          <a:prstGeom prst="rect">
            <a:avLst/>
          </a:prstGeom>
          <a:noFill/>
        </p:spPr>
        <p:txBody>
          <a:bodyPr wrap="none" rtlCol="0">
            <a:spAutoFit/>
          </a:bodyPr>
          <a:lstStyle/>
          <a:p>
            <a:r>
              <a:rPr lang="en-IN" sz="1200" b="1" i="1" dirty="0" err="1">
                <a:solidFill>
                  <a:srgbClr val="FF0000"/>
                </a:solidFill>
              </a:rPr>
              <a:t>Person:Trump</a:t>
            </a:r>
            <a:endParaRPr lang="en-US" sz="1200" b="1" i="1" dirty="0">
              <a:solidFill>
                <a:srgbClr val="FF0000"/>
              </a:solidFill>
            </a:endParaRPr>
          </a:p>
        </p:txBody>
      </p:sp>
      <p:cxnSp>
        <p:nvCxnSpPr>
          <p:cNvPr id="26" name="Straight Arrow Connector 25">
            <a:extLst>
              <a:ext uri="{FF2B5EF4-FFF2-40B4-BE49-F238E27FC236}">
                <a16:creationId xmlns:a16="http://schemas.microsoft.com/office/drawing/2014/main" id="{3E12949A-67D3-4C81-8EB3-C3EF9D7EADBC}"/>
              </a:ext>
            </a:extLst>
          </p:cNvPr>
          <p:cNvCxnSpPr>
            <a:cxnSpLocks/>
          </p:cNvCxnSpPr>
          <p:nvPr/>
        </p:nvCxnSpPr>
        <p:spPr>
          <a:xfrm flipV="1">
            <a:off x="525658" y="2086665"/>
            <a:ext cx="816581" cy="134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33D765-7654-4694-BCA7-452A44A03271}"/>
              </a:ext>
            </a:extLst>
          </p:cNvPr>
          <p:cNvCxnSpPr>
            <a:cxnSpLocks/>
          </p:cNvCxnSpPr>
          <p:nvPr/>
        </p:nvCxnSpPr>
        <p:spPr>
          <a:xfrm flipV="1">
            <a:off x="3055762" y="2013154"/>
            <a:ext cx="0" cy="36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16DCFF4-9FCA-4414-A8F5-2D860B1CBA0A}"/>
              </a:ext>
            </a:extLst>
          </p:cNvPr>
          <p:cNvSpPr txBox="1"/>
          <p:nvPr/>
        </p:nvSpPr>
        <p:spPr>
          <a:xfrm>
            <a:off x="2290627" y="1544978"/>
            <a:ext cx="1438407" cy="461665"/>
          </a:xfrm>
          <a:prstGeom prst="rect">
            <a:avLst/>
          </a:prstGeom>
          <a:noFill/>
        </p:spPr>
        <p:txBody>
          <a:bodyPr wrap="none" rtlCol="0">
            <a:spAutoFit/>
          </a:bodyPr>
          <a:lstStyle/>
          <a:p>
            <a:r>
              <a:rPr lang="en-IN" sz="1200" b="1" i="1" dirty="0">
                <a:solidFill>
                  <a:srgbClr val="FF0000"/>
                </a:solidFill>
              </a:rPr>
              <a:t>Noun/Synonymous </a:t>
            </a:r>
          </a:p>
          <a:p>
            <a:r>
              <a:rPr lang="en-IN" sz="1200" b="1" i="1" dirty="0">
                <a:solidFill>
                  <a:srgbClr val="FF0000"/>
                </a:solidFill>
              </a:rPr>
              <a:t>noun: president</a:t>
            </a:r>
            <a:endParaRPr lang="en-US" sz="1200" b="1" i="1" dirty="0">
              <a:solidFill>
                <a:srgbClr val="FF0000"/>
              </a:solidFill>
            </a:endParaRPr>
          </a:p>
        </p:txBody>
      </p:sp>
      <p:sp>
        <p:nvSpPr>
          <p:cNvPr id="31" name="Rectangle 30">
            <a:extLst>
              <a:ext uri="{FF2B5EF4-FFF2-40B4-BE49-F238E27FC236}">
                <a16:creationId xmlns:a16="http://schemas.microsoft.com/office/drawing/2014/main" id="{08466970-185E-4C27-8C1F-52CE5C9C8C59}"/>
              </a:ext>
            </a:extLst>
          </p:cNvPr>
          <p:cNvSpPr/>
          <p:nvPr/>
        </p:nvSpPr>
        <p:spPr>
          <a:xfrm>
            <a:off x="2355320" y="2652345"/>
            <a:ext cx="72258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EAFB5CE-E1CC-4673-90C5-7AA1944AE854}"/>
              </a:ext>
            </a:extLst>
          </p:cNvPr>
          <p:cNvCxnSpPr>
            <a:cxnSpLocks/>
          </p:cNvCxnSpPr>
          <p:nvPr/>
        </p:nvCxnSpPr>
        <p:spPr>
          <a:xfrm flipV="1">
            <a:off x="2540247" y="2086665"/>
            <a:ext cx="303621" cy="5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B09A54C-9CCE-47CC-B79E-81F6C15615B7}"/>
              </a:ext>
            </a:extLst>
          </p:cNvPr>
          <p:cNvSpPr/>
          <p:nvPr/>
        </p:nvSpPr>
        <p:spPr>
          <a:xfrm>
            <a:off x="2703021" y="2913682"/>
            <a:ext cx="583762" cy="197651"/>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7062E37-A589-4919-BBE6-E914D8D5E37E}"/>
              </a:ext>
            </a:extLst>
          </p:cNvPr>
          <p:cNvCxnSpPr>
            <a:cxnSpLocks/>
          </p:cNvCxnSpPr>
          <p:nvPr/>
        </p:nvCxnSpPr>
        <p:spPr>
          <a:xfrm flipV="1">
            <a:off x="3136234" y="2055049"/>
            <a:ext cx="46263" cy="88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5822A92-60C4-4B58-AA4C-E534551DC86D}"/>
              </a:ext>
            </a:extLst>
          </p:cNvPr>
          <p:cNvSpPr/>
          <p:nvPr/>
        </p:nvSpPr>
        <p:spPr>
          <a:xfrm>
            <a:off x="934697" y="2946465"/>
            <a:ext cx="255470" cy="14437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FE596ADC-353B-4986-AF74-556403F818DC}"/>
              </a:ext>
            </a:extLst>
          </p:cNvPr>
          <p:cNvCxnSpPr>
            <a:cxnSpLocks/>
          </p:cNvCxnSpPr>
          <p:nvPr/>
        </p:nvCxnSpPr>
        <p:spPr>
          <a:xfrm flipH="1" flipV="1">
            <a:off x="692858" y="2213183"/>
            <a:ext cx="362458" cy="68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A9E70CB-6F06-4029-93AC-516CF0392701}"/>
              </a:ext>
            </a:extLst>
          </p:cNvPr>
          <p:cNvSpPr txBox="1"/>
          <p:nvPr/>
        </p:nvSpPr>
        <p:spPr>
          <a:xfrm>
            <a:off x="55633" y="1921094"/>
            <a:ext cx="1191801" cy="276999"/>
          </a:xfrm>
          <a:prstGeom prst="rect">
            <a:avLst/>
          </a:prstGeom>
          <a:noFill/>
        </p:spPr>
        <p:txBody>
          <a:bodyPr wrap="none" rtlCol="0">
            <a:spAutoFit/>
          </a:bodyPr>
          <a:lstStyle/>
          <a:p>
            <a:r>
              <a:rPr lang="en-IN" sz="1200" b="1" i="1" dirty="0">
                <a:solidFill>
                  <a:srgbClr val="FF0000"/>
                </a:solidFill>
              </a:rPr>
              <a:t>synonym: views</a:t>
            </a:r>
            <a:endParaRPr lang="en-US" sz="1200" b="1" i="1" dirty="0">
              <a:solidFill>
                <a:srgbClr val="FF0000"/>
              </a:solidFill>
            </a:endParaRPr>
          </a:p>
        </p:txBody>
      </p:sp>
      <p:sp>
        <p:nvSpPr>
          <p:cNvPr id="42" name="Rectangle 41">
            <a:extLst>
              <a:ext uri="{FF2B5EF4-FFF2-40B4-BE49-F238E27FC236}">
                <a16:creationId xmlns:a16="http://schemas.microsoft.com/office/drawing/2014/main" id="{9AF7CFFB-3975-4DD3-8692-A61BFAD52D51}"/>
              </a:ext>
            </a:extLst>
          </p:cNvPr>
          <p:cNvSpPr/>
          <p:nvPr/>
        </p:nvSpPr>
        <p:spPr>
          <a:xfrm>
            <a:off x="1174945" y="2912300"/>
            <a:ext cx="377174" cy="178543"/>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66CA358-B466-4444-B88F-C3054DA97C61}"/>
              </a:ext>
            </a:extLst>
          </p:cNvPr>
          <p:cNvCxnSpPr>
            <a:cxnSpLocks/>
          </p:cNvCxnSpPr>
          <p:nvPr/>
        </p:nvCxnSpPr>
        <p:spPr>
          <a:xfrm flipV="1">
            <a:off x="1469219" y="2086665"/>
            <a:ext cx="82900" cy="81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C0A7C41-EFCA-4806-BD4C-6E5174282036}"/>
              </a:ext>
            </a:extLst>
          </p:cNvPr>
          <p:cNvSpPr/>
          <p:nvPr/>
        </p:nvSpPr>
        <p:spPr>
          <a:xfrm>
            <a:off x="934697" y="3220870"/>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9352941-1156-4FA7-A1CC-535A026E804C}"/>
              </a:ext>
            </a:extLst>
          </p:cNvPr>
          <p:cNvSpPr/>
          <p:nvPr/>
        </p:nvSpPr>
        <p:spPr>
          <a:xfrm>
            <a:off x="1532965"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D38328E-BD06-4821-B70B-8A5B79E4B80D}"/>
              </a:ext>
            </a:extLst>
          </p:cNvPr>
          <p:cNvSpPr/>
          <p:nvPr/>
        </p:nvSpPr>
        <p:spPr>
          <a:xfrm>
            <a:off x="2117993" y="3232734"/>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B547D5-152E-4DD1-BE32-2696E237EBD8}"/>
              </a:ext>
            </a:extLst>
          </p:cNvPr>
          <p:cNvSpPr/>
          <p:nvPr/>
        </p:nvSpPr>
        <p:spPr>
          <a:xfrm>
            <a:off x="2702570" y="3220869"/>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089FEB3-1509-4B7B-9C57-DB95FE755DC1}"/>
              </a:ext>
            </a:extLst>
          </p:cNvPr>
          <p:cNvSpPr/>
          <p:nvPr/>
        </p:nvSpPr>
        <p:spPr>
          <a:xfrm>
            <a:off x="3289087" y="3248878"/>
            <a:ext cx="474654" cy="17050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74E5FC-1704-4751-9D73-044859AF88F0}"/>
              </a:ext>
            </a:extLst>
          </p:cNvPr>
          <p:cNvSpPr/>
          <p:nvPr/>
        </p:nvSpPr>
        <p:spPr>
          <a:xfrm>
            <a:off x="1143273" y="360430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18C761D-C23F-4673-AA3E-FC8537ABE5AA}"/>
              </a:ext>
            </a:extLst>
          </p:cNvPr>
          <p:cNvSpPr/>
          <p:nvPr/>
        </p:nvSpPr>
        <p:spPr>
          <a:xfrm>
            <a:off x="1672858" y="3601701"/>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C97CC2F-98C7-49D2-9F7C-C49CEF9FB926}"/>
              </a:ext>
            </a:extLst>
          </p:cNvPr>
          <p:cNvSpPr/>
          <p:nvPr/>
        </p:nvSpPr>
        <p:spPr>
          <a:xfrm>
            <a:off x="2025619" y="3616168"/>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6A74492-8E9A-48DA-9194-5EAC338CFD27}"/>
              </a:ext>
            </a:extLst>
          </p:cNvPr>
          <p:cNvSpPr/>
          <p:nvPr/>
        </p:nvSpPr>
        <p:spPr>
          <a:xfrm>
            <a:off x="2336387" y="3598152"/>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1F549B2-00AE-49DC-95C3-F18B9A8D32D8}"/>
              </a:ext>
            </a:extLst>
          </p:cNvPr>
          <p:cNvSpPr/>
          <p:nvPr/>
        </p:nvSpPr>
        <p:spPr>
          <a:xfrm>
            <a:off x="3134293" y="3580944"/>
            <a:ext cx="265008" cy="168156"/>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E86876EB-068E-4098-A12E-11B0374537EA}"/>
              </a:ext>
            </a:extLst>
          </p:cNvPr>
          <p:cNvCxnSpPr>
            <a:cxnSpLocks/>
          </p:cNvCxnSpPr>
          <p:nvPr/>
        </p:nvCxnSpPr>
        <p:spPr>
          <a:xfrm flipH="1">
            <a:off x="770379" y="3453031"/>
            <a:ext cx="310037"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57CA00-2F2C-4592-B2B7-23E25605B8A4}"/>
              </a:ext>
            </a:extLst>
          </p:cNvPr>
          <p:cNvCxnSpPr>
            <a:cxnSpLocks/>
          </p:cNvCxnSpPr>
          <p:nvPr/>
        </p:nvCxnSpPr>
        <p:spPr>
          <a:xfrm flipH="1">
            <a:off x="897426" y="3453031"/>
            <a:ext cx="932323" cy="245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C88A9-8A3F-4742-B560-5652D86037EB}"/>
              </a:ext>
            </a:extLst>
          </p:cNvPr>
          <p:cNvCxnSpPr>
            <a:cxnSpLocks/>
          </p:cNvCxnSpPr>
          <p:nvPr/>
        </p:nvCxnSpPr>
        <p:spPr>
          <a:xfrm flipH="1">
            <a:off x="1057686" y="3429000"/>
            <a:ext cx="1276423" cy="247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37A605-844C-4D60-BB97-CD700004FAE9}"/>
              </a:ext>
            </a:extLst>
          </p:cNvPr>
          <p:cNvCxnSpPr>
            <a:cxnSpLocks/>
          </p:cNvCxnSpPr>
          <p:nvPr/>
        </p:nvCxnSpPr>
        <p:spPr>
          <a:xfrm flipH="1">
            <a:off x="1238538" y="3429000"/>
            <a:ext cx="1715253" cy="2574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3CCCAB-64D5-4E0E-9857-31CC0AF39C54}"/>
              </a:ext>
            </a:extLst>
          </p:cNvPr>
          <p:cNvCxnSpPr>
            <a:cxnSpLocks/>
          </p:cNvCxnSpPr>
          <p:nvPr/>
        </p:nvCxnSpPr>
        <p:spPr>
          <a:xfrm flipH="1">
            <a:off x="1062432" y="3447653"/>
            <a:ext cx="2510943" cy="250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F7C6ABA-C8CD-4766-B2E5-E4519C023A9D}"/>
              </a:ext>
            </a:extLst>
          </p:cNvPr>
          <p:cNvCxnSpPr>
            <a:cxnSpLocks/>
          </p:cNvCxnSpPr>
          <p:nvPr/>
        </p:nvCxnSpPr>
        <p:spPr>
          <a:xfrm>
            <a:off x="1311055" y="3822709"/>
            <a:ext cx="1087699"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B7C18D-8C73-4755-8FD1-5F84943F0502}"/>
              </a:ext>
            </a:extLst>
          </p:cNvPr>
          <p:cNvCxnSpPr>
            <a:cxnSpLocks/>
          </p:cNvCxnSpPr>
          <p:nvPr/>
        </p:nvCxnSpPr>
        <p:spPr>
          <a:xfrm>
            <a:off x="1772667" y="3808170"/>
            <a:ext cx="819980" cy="2046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BA3CE69-D5DE-4AE4-A8C2-0C46C6C9AD49}"/>
              </a:ext>
            </a:extLst>
          </p:cNvPr>
          <p:cNvCxnSpPr>
            <a:cxnSpLocks/>
          </p:cNvCxnSpPr>
          <p:nvPr/>
        </p:nvCxnSpPr>
        <p:spPr>
          <a:xfrm>
            <a:off x="2167735" y="3822709"/>
            <a:ext cx="533208" cy="19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1F8C473-9C03-48B8-A6AB-C2A1C09B7EA4}"/>
              </a:ext>
            </a:extLst>
          </p:cNvPr>
          <p:cNvCxnSpPr>
            <a:cxnSpLocks/>
          </p:cNvCxnSpPr>
          <p:nvPr/>
        </p:nvCxnSpPr>
        <p:spPr>
          <a:xfrm>
            <a:off x="2448249" y="3845797"/>
            <a:ext cx="320504" cy="200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A1FBF34-3463-47E2-8C1D-0CFCE0952852}"/>
              </a:ext>
            </a:extLst>
          </p:cNvPr>
          <p:cNvCxnSpPr>
            <a:cxnSpLocks/>
          </p:cNvCxnSpPr>
          <p:nvPr/>
        </p:nvCxnSpPr>
        <p:spPr>
          <a:xfrm flipH="1">
            <a:off x="2860366" y="3808169"/>
            <a:ext cx="424550" cy="204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1F3681C2-AAD0-400F-A3A0-12EE02261043}"/>
              </a:ext>
            </a:extLst>
          </p:cNvPr>
          <p:cNvSpPr txBox="1"/>
          <p:nvPr/>
        </p:nvSpPr>
        <p:spPr>
          <a:xfrm>
            <a:off x="463723" y="6119259"/>
            <a:ext cx="1019831" cy="276999"/>
          </a:xfrm>
          <a:prstGeom prst="rect">
            <a:avLst/>
          </a:prstGeom>
          <a:noFill/>
        </p:spPr>
        <p:txBody>
          <a:bodyPr wrap="none" rtlCol="0">
            <a:spAutoFit/>
          </a:bodyPr>
          <a:lstStyle/>
          <a:p>
            <a:r>
              <a:rPr lang="en-IN" sz="1200" b="1" i="1" dirty="0">
                <a:solidFill>
                  <a:srgbClr val="FF0000"/>
                </a:solidFill>
              </a:rPr>
              <a:t>Rating labels</a:t>
            </a:r>
            <a:endParaRPr lang="en-US" sz="1200" b="1" i="1" dirty="0">
              <a:solidFill>
                <a:srgbClr val="FF0000"/>
              </a:solidFill>
            </a:endParaRPr>
          </a:p>
        </p:txBody>
      </p:sp>
      <p:sp>
        <p:nvSpPr>
          <p:cNvPr id="78" name="TextBox 77">
            <a:extLst>
              <a:ext uri="{FF2B5EF4-FFF2-40B4-BE49-F238E27FC236}">
                <a16:creationId xmlns:a16="http://schemas.microsoft.com/office/drawing/2014/main" id="{534CD94C-0E15-4C04-A972-6270AD1409DD}"/>
              </a:ext>
            </a:extLst>
          </p:cNvPr>
          <p:cNvSpPr txBox="1"/>
          <p:nvPr/>
        </p:nvSpPr>
        <p:spPr>
          <a:xfrm>
            <a:off x="2375269" y="5924512"/>
            <a:ext cx="668773" cy="276999"/>
          </a:xfrm>
          <a:prstGeom prst="rect">
            <a:avLst/>
          </a:prstGeom>
          <a:noFill/>
        </p:spPr>
        <p:txBody>
          <a:bodyPr wrap="none" rtlCol="0">
            <a:spAutoFit/>
          </a:bodyPr>
          <a:lstStyle/>
          <a:p>
            <a:r>
              <a:rPr lang="en-IN" sz="1200" b="1" i="1" dirty="0">
                <a:solidFill>
                  <a:srgbClr val="FF0000"/>
                </a:solidFill>
              </a:rPr>
              <a:t>Ratings</a:t>
            </a:r>
            <a:endParaRPr lang="en-US" sz="1200" b="1" i="1" dirty="0">
              <a:solidFill>
                <a:srgbClr val="FF0000"/>
              </a:solidFill>
            </a:endParaRPr>
          </a:p>
        </p:txBody>
      </p:sp>
      <p:sp>
        <p:nvSpPr>
          <p:cNvPr id="79" name="Rectangle 78">
            <a:extLst>
              <a:ext uri="{FF2B5EF4-FFF2-40B4-BE49-F238E27FC236}">
                <a16:creationId xmlns:a16="http://schemas.microsoft.com/office/drawing/2014/main" id="{7BFE9002-C790-4B8B-B089-74D8D24AD081}"/>
              </a:ext>
            </a:extLst>
          </p:cNvPr>
          <p:cNvSpPr/>
          <p:nvPr/>
        </p:nvSpPr>
        <p:spPr>
          <a:xfrm>
            <a:off x="5610673" y="3248878"/>
            <a:ext cx="439260" cy="231962"/>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B5320169-A82A-4936-94BB-4A2B3D3AE305}"/>
              </a:ext>
            </a:extLst>
          </p:cNvPr>
          <p:cNvCxnSpPr>
            <a:cxnSpLocks/>
          </p:cNvCxnSpPr>
          <p:nvPr/>
        </p:nvCxnSpPr>
        <p:spPr>
          <a:xfrm>
            <a:off x="5801794" y="3530789"/>
            <a:ext cx="46067" cy="2393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27D48F4-32BB-4374-A7E6-71012304B62E}"/>
              </a:ext>
            </a:extLst>
          </p:cNvPr>
          <p:cNvSpPr txBox="1"/>
          <p:nvPr/>
        </p:nvSpPr>
        <p:spPr>
          <a:xfrm>
            <a:off x="5288091" y="5924512"/>
            <a:ext cx="1072922" cy="276999"/>
          </a:xfrm>
          <a:prstGeom prst="rect">
            <a:avLst/>
          </a:prstGeom>
          <a:noFill/>
        </p:spPr>
        <p:txBody>
          <a:bodyPr wrap="none" rtlCol="0">
            <a:spAutoFit/>
          </a:bodyPr>
          <a:lstStyle/>
          <a:p>
            <a:r>
              <a:rPr lang="en-IN" sz="1200" b="1" i="1" dirty="0" err="1">
                <a:solidFill>
                  <a:srgbClr val="7030A0"/>
                </a:solidFill>
              </a:rPr>
              <a:t>Person:Trump</a:t>
            </a:r>
            <a:endParaRPr lang="en-US" sz="1200" b="1" i="1" dirty="0">
              <a:solidFill>
                <a:srgbClr val="7030A0"/>
              </a:solidFill>
            </a:endParaRPr>
          </a:p>
        </p:txBody>
      </p:sp>
      <p:sp>
        <p:nvSpPr>
          <p:cNvPr id="83" name="Rectangle 82">
            <a:extLst>
              <a:ext uri="{FF2B5EF4-FFF2-40B4-BE49-F238E27FC236}">
                <a16:creationId xmlns:a16="http://schemas.microsoft.com/office/drawing/2014/main" id="{934CB6AD-D009-4CE3-9FC5-BC55E4122316}"/>
              </a:ext>
            </a:extLst>
          </p:cNvPr>
          <p:cNvSpPr/>
          <p:nvPr/>
        </p:nvSpPr>
        <p:spPr>
          <a:xfrm>
            <a:off x="6347913" y="32766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20DAB29B-D208-4F5F-A7E9-2F5ADF2054B3}"/>
              </a:ext>
            </a:extLst>
          </p:cNvPr>
          <p:cNvCxnSpPr>
            <a:cxnSpLocks/>
          </p:cNvCxnSpPr>
          <p:nvPr/>
        </p:nvCxnSpPr>
        <p:spPr>
          <a:xfrm>
            <a:off x="6557310" y="3480840"/>
            <a:ext cx="91916" cy="226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2B45B0F-D016-45B8-9B5E-0E67B6882682}"/>
              </a:ext>
            </a:extLst>
          </p:cNvPr>
          <p:cNvSpPr txBox="1"/>
          <p:nvPr/>
        </p:nvSpPr>
        <p:spPr>
          <a:xfrm>
            <a:off x="6156327" y="5742339"/>
            <a:ext cx="1611147" cy="276999"/>
          </a:xfrm>
          <a:prstGeom prst="rect">
            <a:avLst/>
          </a:prstGeom>
          <a:noFill/>
        </p:spPr>
        <p:txBody>
          <a:bodyPr wrap="none" rtlCol="0">
            <a:spAutoFit/>
          </a:bodyPr>
          <a:lstStyle/>
          <a:p>
            <a:r>
              <a:rPr lang="en-IN" sz="1200" b="1" i="1" dirty="0">
                <a:solidFill>
                  <a:srgbClr val="7030A0"/>
                </a:solidFill>
              </a:rPr>
              <a:t>Subset of rating labels</a:t>
            </a:r>
            <a:endParaRPr lang="en-US" sz="1200" b="1" i="1" dirty="0">
              <a:solidFill>
                <a:srgbClr val="7030A0"/>
              </a:solidFill>
            </a:endParaRPr>
          </a:p>
        </p:txBody>
      </p:sp>
      <p:sp>
        <p:nvSpPr>
          <p:cNvPr id="90" name="Rectangle 89">
            <a:extLst>
              <a:ext uri="{FF2B5EF4-FFF2-40B4-BE49-F238E27FC236}">
                <a16:creationId xmlns:a16="http://schemas.microsoft.com/office/drawing/2014/main" id="{B2AAF2A0-F252-4F62-84EC-1C25B4BFD6B8}"/>
              </a:ext>
            </a:extLst>
          </p:cNvPr>
          <p:cNvSpPr/>
          <p:nvPr/>
        </p:nvSpPr>
        <p:spPr>
          <a:xfrm>
            <a:off x="6845903" y="3276676"/>
            <a:ext cx="528020"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E65CC5C1-0776-4990-8801-14A0E4C77299}"/>
              </a:ext>
            </a:extLst>
          </p:cNvPr>
          <p:cNvCxnSpPr>
            <a:cxnSpLocks/>
          </p:cNvCxnSpPr>
          <p:nvPr/>
        </p:nvCxnSpPr>
        <p:spPr>
          <a:xfrm>
            <a:off x="7120878" y="3456709"/>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6A6E838-45CA-4B28-9A73-320607368B51}"/>
              </a:ext>
            </a:extLst>
          </p:cNvPr>
          <p:cNvSpPr txBox="1"/>
          <p:nvPr/>
        </p:nvSpPr>
        <p:spPr>
          <a:xfrm>
            <a:off x="7686099" y="5759784"/>
            <a:ext cx="858962" cy="830997"/>
          </a:xfrm>
          <a:prstGeom prst="rect">
            <a:avLst/>
          </a:prstGeom>
          <a:noFill/>
        </p:spPr>
        <p:txBody>
          <a:bodyPr wrap="square" rtlCol="0">
            <a:spAutoFit/>
          </a:bodyPr>
          <a:lstStyle/>
          <a:p>
            <a:r>
              <a:rPr lang="en-IN" sz="1200" b="1" i="1" dirty="0">
                <a:solidFill>
                  <a:srgbClr val="7030A0"/>
                </a:solidFill>
              </a:rPr>
              <a:t>Noun/Synonymous </a:t>
            </a:r>
          </a:p>
          <a:p>
            <a:r>
              <a:rPr lang="en-IN" sz="1200" b="1" i="1" dirty="0">
                <a:solidFill>
                  <a:srgbClr val="7030A0"/>
                </a:solidFill>
              </a:rPr>
              <a:t>noun: president</a:t>
            </a:r>
            <a:endParaRPr lang="en-US" sz="1200" b="1" i="1" dirty="0">
              <a:solidFill>
                <a:srgbClr val="7030A0"/>
              </a:solidFill>
            </a:endParaRPr>
          </a:p>
        </p:txBody>
      </p:sp>
      <p:sp>
        <p:nvSpPr>
          <p:cNvPr id="94" name="Rectangle 93">
            <a:extLst>
              <a:ext uri="{FF2B5EF4-FFF2-40B4-BE49-F238E27FC236}">
                <a16:creationId xmlns:a16="http://schemas.microsoft.com/office/drawing/2014/main" id="{B2DD90DE-EA9D-4539-800D-B075883E3609}"/>
              </a:ext>
            </a:extLst>
          </p:cNvPr>
          <p:cNvSpPr/>
          <p:nvPr/>
        </p:nvSpPr>
        <p:spPr>
          <a:xfrm>
            <a:off x="7444405" y="3269832"/>
            <a:ext cx="233496" cy="17097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59520F2-78EF-4A1C-BFED-45A2FA3C1CBF}"/>
              </a:ext>
            </a:extLst>
          </p:cNvPr>
          <p:cNvSpPr/>
          <p:nvPr/>
        </p:nvSpPr>
        <p:spPr>
          <a:xfrm>
            <a:off x="5899564" y="3639452"/>
            <a:ext cx="459462" cy="18325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20BFF7F-05E6-4A2A-92DE-C58DC616BF03}"/>
              </a:ext>
            </a:extLst>
          </p:cNvPr>
          <p:cNvSpPr txBox="1"/>
          <p:nvPr/>
        </p:nvSpPr>
        <p:spPr>
          <a:xfrm>
            <a:off x="8372257" y="5805456"/>
            <a:ext cx="1232595" cy="461665"/>
          </a:xfrm>
          <a:prstGeom prst="rect">
            <a:avLst/>
          </a:prstGeom>
          <a:noFill/>
        </p:spPr>
        <p:txBody>
          <a:bodyPr wrap="square" rtlCol="0">
            <a:spAutoFit/>
          </a:bodyPr>
          <a:lstStyle/>
          <a:p>
            <a:r>
              <a:rPr lang="en-IN" sz="1200" b="1" i="1" dirty="0">
                <a:solidFill>
                  <a:srgbClr val="7030A0"/>
                </a:solidFill>
              </a:rPr>
              <a:t>Subset of ratings</a:t>
            </a:r>
            <a:endParaRPr lang="en-US" sz="1200" b="1" i="1" dirty="0">
              <a:solidFill>
                <a:srgbClr val="7030A0"/>
              </a:solidFill>
            </a:endParaRPr>
          </a:p>
        </p:txBody>
      </p:sp>
      <p:cxnSp>
        <p:nvCxnSpPr>
          <p:cNvPr id="97" name="Straight Arrow Connector 96">
            <a:extLst>
              <a:ext uri="{FF2B5EF4-FFF2-40B4-BE49-F238E27FC236}">
                <a16:creationId xmlns:a16="http://schemas.microsoft.com/office/drawing/2014/main" id="{CC05C8B3-A0E0-48CB-A78F-80DB391D7C6F}"/>
              </a:ext>
            </a:extLst>
          </p:cNvPr>
          <p:cNvCxnSpPr>
            <a:cxnSpLocks/>
          </p:cNvCxnSpPr>
          <p:nvPr/>
        </p:nvCxnSpPr>
        <p:spPr>
          <a:xfrm>
            <a:off x="7601264" y="3475356"/>
            <a:ext cx="868855" cy="2285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22537ED-2E18-457F-A1AA-29EBD2EFAAAE}"/>
              </a:ext>
            </a:extLst>
          </p:cNvPr>
          <p:cNvCxnSpPr>
            <a:cxnSpLocks/>
          </p:cNvCxnSpPr>
          <p:nvPr/>
        </p:nvCxnSpPr>
        <p:spPr>
          <a:xfrm>
            <a:off x="6229877" y="3749100"/>
            <a:ext cx="93192" cy="203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B1F0206-B7C9-4CEB-B891-EAE93A505160}"/>
              </a:ext>
            </a:extLst>
          </p:cNvPr>
          <p:cNvSpPr/>
          <p:nvPr/>
        </p:nvSpPr>
        <p:spPr>
          <a:xfrm>
            <a:off x="6039700" y="3447654"/>
            <a:ext cx="365210" cy="15049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0A125B5-979F-4EAF-B12A-78D0B9A39166}"/>
              </a:ext>
            </a:extLst>
          </p:cNvPr>
          <p:cNvSpPr/>
          <p:nvPr/>
        </p:nvSpPr>
        <p:spPr>
          <a:xfrm>
            <a:off x="5560431" y="3463484"/>
            <a:ext cx="326869" cy="150499"/>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77ABB5B7-79FA-491F-8EC4-2621106EB1E9}"/>
              </a:ext>
            </a:extLst>
          </p:cNvPr>
          <p:cNvCxnSpPr>
            <a:cxnSpLocks/>
          </p:cNvCxnSpPr>
          <p:nvPr/>
        </p:nvCxnSpPr>
        <p:spPr>
          <a:xfrm>
            <a:off x="5871789" y="3651130"/>
            <a:ext cx="380120" cy="210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3EB2AAF-FE53-488C-9FFE-986CE20459C7}"/>
              </a:ext>
            </a:extLst>
          </p:cNvPr>
          <p:cNvCxnSpPr>
            <a:cxnSpLocks/>
          </p:cNvCxnSpPr>
          <p:nvPr/>
        </p:nvCxnSpPr>
        <p:spPr>
          <a:xfrm>
            <a:off x="6336744" y="3833629"/>
            <a:ext cx="2069691" cy="1908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149F1688-652B-4777-AB8D-49433A0DDEBC}"/>
              </a:ext>
            </a:extLst>
          </p:cNvPr>
          <p:cNvSpPr/>
          <p:nvPr/>
        </p:nvSpPr>
        <p:spPr>
          <a:xfrm>
            <a:off x="6877599" y="3647538"/>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8E94C2E-7E2A-46F4-AC9D-37DC54901344}"/>
              </a:ext>
            </a:extLst>
          </p:cNvPr>
          <p:cNvSpPr/>
          <p:nvPr/>
        </p:nvSpPr>
        <p:spPr>
          <a:xfrm>
            <a:off x="485757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E136BA24-944A-4F26-83C2-5A7AE890B8B0}"/>
              </a:ext>
            </a:extLst>
          </p:cNvPr>
          <p:cNvCxnSpPr>
            <a:cxnSpLocks/>
          </p:cNvCxnSpPr>
          <p:nvPr/>
        </p:nvCxnSpPr>
        <p:spPr>
          <a:xfrm flipH="1">
            <a:off x="7032518" y="3851886"/>
            <a:ext cx="8576" cy="189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CDCF06C-F4AF-446A-A048-87CDFF58BF2C}"/>
              </a:ext>
            </a:extLst>
          </p:cNvPr>
          <p:cNvCxnSpPr>
            <a:cxnSpLocks/>
          </p:cNvCxnSpPr>
          <p:nvPr/>
        </p:nvCxnSpPr>
        <p:spPr>
          <a:xfrm>
            <a:off x="5088964" y="4034059"/>
            <a:ext cx="1655116" cy="170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4C88C917-CD24-4F87-93B1-F99E8D62BD0D}"/>
              </a:ext>
            </a:extLst>
          </p:cNvPr>
          <p:cNvSpPr/>
          <p:nvPr/>
        </p:nvSpPr>
        <p:spPr>
          <a:xfrm>
            <a:off x="7233798" y="3827276"/>
            <a:ext cx="439260"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741342B1-8BBF-4C3C-BF14-CC10EC09E39A}"/>
              </a:ext>
            </a:extLst>
          </p:cNvPr>
          <p:cNvCxnSpPr>
            <a:cxnSpLocks/>
          </p:cNvCxnSpPr>
          <p:nvPr/>
        </p:nvCxnSpPr>
        <p:spPr>
          <a:xfrm flipH="1">
            <a:off x="6902516" y="4034059"/>
            <a:ext cx="558497" cy="169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1092D4DF-9DAC-48F3-92FE-9CF80D1F5A05}"/>
              </a:ext>
            </a:extLst>
          </p:cNvPr>
          <p:cNvSpPr/>
          <p:nvPr/>
        </p:nvSpPr>
        <p:spPr>
          <a:xfrm>
            <a:off x="4849755" y="4019241"/>
            <a:ext cx="638741" cy="160491"/>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4CF81FA9-F052-48C6-B7D1-0F43CD6BC1AA}"/>
              </a:ext>
            </a:extLst>
          </p:cNvPr>
          <p:cNvCxnSpPr>
            <a:cxnSpLocks/>
          </p:cNvCxnSpPr>
          <p:nvPr/>
        </p:nvCxnSpPr>
        <p:spPr>
          <a:xfrm>
            <a:off x="5015517" y="4197058"/>
            <a:ext cx="2829779" cy="1528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64A0581A-6CDC-4C7E-B9E3-6C8CA50B69AD}"/>
              </a:ext>
            </a:extLst>
          </p:cNvPr>
          <p:cNvSpPr/>
          <p:nvPr/>
        </p:nvSpPr>
        <p:spPr>
          <a:xfrm>
            <a:off x="7149124" y="3076791"/>
            <a:ext cx="395296" cy="21264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9117D36F-28B7-401C-B61E-BAE31C397D55}"/>
              </a:ext>
            </a:extLst>
          </p:cNvPr>
          <p:cNvCxnSpPr>
            <a:cxnSpLocks/>
          </p:cNvCxnSpPr>
          <p:nvPr/>
        </p:nvCxnSpPr>
        <p:spPr>
          <a:xfrm flipH="1" flipV="1">
            <a:off x="7120878" y="1918583"/>
            <a:ext cx="112920" cy="110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423F497C-C57A-4187-B1CF-AD0B56413748}"/>
              </a:ext>
            </a:extLst>
          </p:cNvPr>
          <p:cNvSpPr txBox="1"/>
          <p:nvPr/>
        </p:nvSpPr>
        <p:spPr>
          <a:xfrm>
            <a:off x="6538904" y="1580961"/>
            <a:ext cx="1090042" cy="276999"/>
          </a:xfrm>
          <a:prstGeom prst="rect">
            <a:avLst/>
          </a:prstGeom>
          <a:noFill/>
        </p:spPr>
        <p:txBody>
          <a:bodyPr wrap="none" rtlCol="0">
            <a:spAutoFit/>
          </a:bodyPr>
          <a:lstStyle/>
          <a:p>
            <a:r>
              <a:rPr lang="en-IN" sz="1200" b="1" i="1" dirty="0" err="1">
                <a:solidFill>
                  <a:srgbClr val="7030A0"/>
                </a:solidFill>
              </a:rPr>
              <a:t>Subject:voters</a:t>
            </a:r>
            <a:endParaRPr lang="en-US" sz="1200" b="1" i="1" dirty="0">
              <a:solidFill>
                <a:srgbClr val="7030A0"/>
              </a:solidFill>
            </a:endParaRPr>
          </a:p>
        </p:txBody>
      </p:sp>
      <p:sp>
        <p:nvSpPr>
          <p:cNvPr id="122" name="Rectangle 121">
            <a:extLst>
              <a:ext uri="{FF2B5EF4-FFF2-40B4-BE49-F238E27FC236}">
                <a16:creationId xmlns:a16="http://schemas.microsoft.com/office/drawing/2014/main" id="{FE27362F-C85E-4B60-A611-8B9EC54383B7}"/>
              </a:ext>
            </a:extLst>
          </p:cNvPr>
          <p:cNvSpPr/>
          <p:nvPr/>
        </p:nvSpPr>
        <p:spPr>
          <a:xfrm>
            <a:off x="5065758" y="3276676"/>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246CD487-FFD2-449C-A658-866EDFC6E3CC}"/>
              </a:ext>
            </a:extLst>
          </p:cNvPr>
          <p:cNvCxnSpPr>
            <a:cxnSpLocks/>
          </p:cNvCxnSpPr>
          <p:nvPr/>
        </p:nvCxnSpPr>
        <p:spPr>
          <a:xfrm>
            <a:off x="5259960" y="3500643"/>
            <a:ext cx="3210159" cy="232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590831-95F0-4DF0-9A6D-2817AA51FF78}"/>
              </a:ext>
            </a:extLst>
          </p:cNvPr>
          <p:cNvSpPr/>
          <p:nvPr/>
        </p:nvSpPr>
        <p:spPr>
          <a:xfrm>
            <a:off x="5921734" y="3789494"/>
            <a:ext cx="280229" cy="20713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93675DAF-2151-4656-9B83-86465B1001BE}"/>
              </a:ext>
            </a:extLst>
          </p:cNvPr>
          <p:cNvCxnSpPr>
            <a:cxnSpLocks/>
          </p:cNvCxnSpPr>
          <p:nvPr/>
        </p:nvCxnSpPr>
        <p:spPr>
          <a:xfrm>
            <a:off x="6166193" y="4031701"/>
            <a:ext cx="2576109" cy="177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051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8537-7E7B-4D93-BF60-9119A28F2A27}"/>
              </a:ext>
            </a:extLst>
          </p:cNvPr>
          <p:cNvSpPr>
            <a:spLocks noGrp="1"/>
          </p:cNvSpPr>
          <p:nvPr>
            <p:ph type="title"/>
          </p:nvPr>
        </p:nvSpPr>
        <p:spPr/>
        <p:txBody>
          <a:bodyPr/>
          <a:lstStyle/>
          <a:p>
            <a:r>
              <a:rPr lang="en-IN" dirty="0"/>
              <a:t>Example KG relationships</a:t>
            </a:r>
            <a:endParaRPr lang="en-US" dirty="0"/>
          </a:p>
        </p:txBody>
      </p:sp>
      <p:sp>
        <p:nvSpPr>
          <p:cNvPr id="3" name="Content Placeholder 2">
            <a:extLst>
              <a:ext uri="{FF2B5EF4-FFF2-40B4-BE49-F238E27FC236}">
                <a16:creationId xmlns:a16="http://schemas.microsoft.com/office/drawing/2014/main" id="{849963F3-EC46-4A99-B2E5-C42A60D79DFB}"/>
              </a:ext>
            </a:extLst>
          </p:cNvPr>
          <p:cNvSpPr>
            <a:spLocks noGrp="1"/>
          </p:cNvSpPr>
          <p:nvPr>
            <p:ph idx="1"/>
          </p:nvPr>
        </p:nvSpPr>
        <p:spPr>
          <a:xfrm>
            <a:off x="8153400" y="1895475"/>
            <a:ext cx="4000498" cy="4351338"/>
          </a:xfrm>
        </p:spPr>
        <p:txBody>
          <a:bodyPr>
            <a:normAutofit/>
          </a:bodyPr>
          <a:lstStyle/>
          <a:p>
            <a:r>
              <a:rPr lang="en-IN" sz="2000" dirty="0"/>
              <a:t>User question:</a:t>
            </a:r>
          </a:p>
          <a:p>
            <a:pPr lvl="1"/>
            <a:r>
              <a:rPr lang="en-US" sz="1400" b="0" i="0" dirty="0">
                <a:effectLst/>
                <a:latin typeface="Lato" panose="020F0502020204030203" pitchFamily="34" charset="0"/>
              </a:rPr>
              <a:t>What position do Americans hold on abortion?</a:t>
            </a:r>
            <a:endParaRPr lang="en-US" sz="1100" b="0" i="0" dirty="0">
              <a:effectLst/>
              <a:latin typeface="Lato" panose="020F0502020204030203" pitchFamily="34" charset="0"/>
            </a:endParaRPr>
          </a:p>
          <a:p>
            <a:r>
              <a:rPr lang="en-US" sz="1800" dirty="0">
                <a:solidFill>
                  <a:srgbClr val="000000"/>
                </a:solidFill>
                <a:latin typeface="Times New Roman" panose="02020603050405020304" pitchFamily="18" charset="0"/>
              </a:rPr>
              <a:t>Answer1:</a:t>
            </a:r>
          </a:p>
          <a:p>
            <a:pPr lvl="1">
              <a:lnSpc>
                <a:spcPct val="107000"/>
              </a:lnSpc>
              <a:spcAft>
                <a:spcPts val="800"/>
              </a:spcAft>
            </a:pPr>
            <a:r>
              <a:rPr lang="en-US" sz="14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C8374A4-18CB-4F92-9A26-0A1C62D6A84D}"/>
              </a:ext>
            </a:extLst>
          </p:cNvPr>
          <p:cNvSpPr txBox="1">
            <a:spLocks/>
          </p:cNvSpPr>
          <p:nvPr/>
        </p:nvSpPr>
        <p:spPr>
          <a:xfrm>
            <a:off x="4090985" y="1800224"/>
            <a:ext cx="37004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Summary</a:t>
            </a:r>
          </a:p>
          <a:p>
            <a:pPr lvl="1">
              <a:lnSpc>
                <a:spcPct val="107000"/>
              </a:lnSpc>
              <a:spcAft>
                <a:spcPts val="800"/>
              </a:spcAft>
            </a:pPr>
            <a:r>
              <a:rPr lang="en-US" sz="1000" b="0" i="0" dirty="0">
                <a:solidFill>
                  <a:srgbClr val="00B050"/>
                </a:solidFill>
                <a:effectLst/>
                <a:latin typeface="Lato" panose="020F0502020204030203" pitchFamily="34" charset="0"/>
              </a:rPr>
              <a:t>Though abortion is a divisive issue, more than half of U.S. adults take a non-absolutist position, saying that in most – but not all – cases, abortion should be legal (34%) or illegal (26%). Fewer take the position that in all cases abortion should be either legal (27%) or illegal (12%).</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DAEFE998-3584-4078-ACE1-9969AD25DD0C}"/>
              </a:ext>
            </a:extLst>
          </p:cNvPr>
          <p:cNvSpPr/>
          <p:nvPr/>
        </p:nvSpPr>
        <p:spPr>
          <a:xfrm>
            <a:off x="8908851" y="2442463"/>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C62D3D4-0959-441A-9C15-A9F6D953FAC0}"/>
              </a:ext>
            </a:extLst>
          </p:cNvPr>
          <p:cNvSpPr/>
          <p:nvPr/>
        </p:nvSpPr>
        <p:spPr>
          <a:xfrm>
            <a:off x="9370245" y="2256987"/>
            <a:ext cx="696543"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FA580C-A14C-4A8E-86DD-2919D44EC5D4}"/>
              </a:ext>
            </a:extLst>
          </p:cNvPr>
          <p:cNvSpPr/>
          <p:nvPr/>
        </p:nvSpPr>
        <p:spPr>
          <a:xfrm>
            <a:off x="10302122" y="2256987"/>
            <a:ext cx="873097"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EE3F628-BADB-4FEC-A46B-D18142FF1E90}"/>
              </a:ext>
            </a:extLst>
          </p:cNvPr>
          <p:cNvCxnSpPr>
            <a:cxnSpLocks/>
          </p:cNvCxnSpPr>
          <p:nvPr/>
        </p:nvCxnSpPr>
        <p:spPr>
          <a:xfrm flipV="1">
            <a:off x="10701959" y="1829187"/>
            <a:ext cx="0" cy="42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6B9FFE-3BA4-43EE-815F-1FF90E5C9151}"/>
              </a:ext>
            </a:extLst>
          </p:cNvPr>
          <p:cNvCxnSpPr>
            <a:cxnSpLocks/>
          </p:cNvCxnSpPr>
          <p:nvPr/>
        </p:nvCxnSpPr>
        <p:spPr>
          <a:xfrm flipV="1">
            <a:off x="9696678" y="1776794"/>
            <a:ext cx="0" cy="48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197440-E6FA-4EF8-BE4F-CFD9E3DFF615}"/>
              </a:ext>
            </a:extLst>
          </p:cNvPr>
          <p:cNvCxnSpPr>
            <a:cxnSpLocks/>
          </p:cNvCxnSpPr>
          <p:nvPr/>
        </p:nvCxnSpPr>
        <p:spPr>
          <a:xfrm flipV="1">
            <a:off x="9226895" y="1209459"/>
            <a:ext cx="0" cy="123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B0AC5C-80F3-4244-A33B-0CC7F3D07F1B}"/>
              </a:ext>
            </a:extLst>
          </p:cNvPr>
          <p:cNvSpPr txBox="1"/>
          <p:nvPr/>
        </p:nvSpPr>
        <p:spPr>
          <a:xfrm>
            <a:off x="8658425" y="93246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17" name="TextBox 16">
            <a:extLst>
              <a:ext uri="{FF2B5EF4-FFF2-40B4-BE49-F238E27FC236}">
                <a16:creationId xmlns:a16="http://schemas.microsoft.com/office/drawing/2014/main" id="{6291AD5B-C4DA-4478-AC61-A995DF26BA8C}"/>
              </a:ext>
            </a:extLst>
          </p:cNvPr>
          <p:cNvSpPr txBox="1"/>
          <p:nvPr/>
        </p:nvSpPr>
        <p:spPr>
          <a:xfrm>
            <a:off x="9226895" y="149979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sp>
        <p:nvSpPr>
          <p:cNvPr id="19" name="TextBox 18">
            <a:extLst>
              <a:ext uri="{FF2B5EF4-FFF2-40B4-BE49-F238E27FC236}">
                <a16:creationId xmlns:a16="http://schemas.microsoft.com/office/drawing/2014/main" id="{A50FE9C5-87B2-49FB-BA7F-960ED4EF667D}"/>
              </a:ext>
            </a:extLst>
          </p:cNvPr>
          <p:cNvSpPr txBox="1"/>
          <p:nvPr/>
        </p:nvSpPr>
        <p:spPr>
          <a:xfrm>
            <a:off x="10399054" y="1552188"/>
            <a:ext cx="1345465"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pic>
        <p:nvPicPr>
          <p:cNvPr id="24" name="Picture 23">
            <a:extLst>
              <a:ext uri="{FF2B5EF4-FFF2-40B4-BE49-F238E27FC236}">
                <a16:creationId xmlns:a16="http://schemas.microsoft.com/office/drawing/2014/main" id="{6BC69A40-A1DC-41FD-9259-1E5744B01FAD}"/>
              </a:ext>
            </a:extLst>
          </p:cNvPr>
          <p:cNvPicPr>
            <a:picLocks noChangeAspect="1"/>
          </p:cNvPicPr>
          <p:nvPr/>
        </p:nvPicPr>
        <p:blipFill>
          <a:blip r:embed="rId2"/>
          <a:stretch>
            <a:fillRect/>
          </a:stretch>
        </p:blipFill>
        <p:spPr>
          <a:xfrm>
            <a:off x="218284" y="3254797"/>
            <a:ext cx="5169427" cy="3081322"/>
          </a:xfrm>
          <a:prstGeom prst="rect">
            <a:avLst/>
          </a:prstGeom>
        </p:spPr>
      </p:pic>
      <p:sp>
        <p:nvSpPr>
          <p:cNvPr id="25" name="Rectangle 24">
            <a:extLst>
              <a:ext uri="{FF2B5EF4-FFF2-40B4-BE49-F238E27FC236}">
                <a16:creationId xmlns:a16="http://schemas.microsoft.com/office/drawing/2014/main" id="{579B7D74-2375-4CE7-854F-24F1226818BB}"/>
              </a:ext>
            </a:extLst>
          </p:cNvPr>
          <p:cNvSpPr/>
          <p:nvPr/>
        </p:nvSpPr>
        <p:spPr>
          <a:xfrm>
            <a:off x="525995" y="3613558"/>
            <a:ext cx="648464" cy="246058"/>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E9ABA7-134E-40E6-99E6-C1FD2DAE4DAC}"/>
              </a:ext>
            </a:extLst>
          </p:cNvPr>
          <p:cNvSpPr/>
          <p:nvPr/>
        </p:nvSpPr>
        <p:spPr>
          <a:xfrm>
            <a:off x="714550" y="6040071"/>
            <a:ext cx="7759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F192FE-DB34-4234-8ED1-CC1B1AF60518}"/>
              </a:ext>
            </a:extLst>
          </p:cNvPr>
          <p:cNvSpPr/>
          <p:nvPr/>
        </p:nvSpPr>
        <p:spPr>
          <a:xfrm>
            <a:off x="1592624" y="6040072"/>
            <a:ext cx="824384"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A5B249-F829-4149-99B4-6461DEDCB3DA}"/>
              </a:ext>
            </a:extLst>
          </p:cNvPr>
          <p:cNvSpPr/>
          <p:nvPr/>
        </p:nvSpPr>
        <p:spPr>
          <a:xfrm>
            <a:off x="2478765" y="6040073"/>
            <a:ext cx="901998"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4F5713-6AB8-4AF8-A98A-5A31F1943A5B}"/>
              </a:ext>
            </a:extLst>
          </p:cNvPr>
          <p:cNvSpPr/>
          <p:nvPr/>
        </p:nvSpPr>
        <p:spPr>
          <a:xfrm>
            <a:off x="3442520" y="6040073"/>
            <a:ext cx="775917" cy="111490"/>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CFED7F-C1B2-4594-AB61-0A0F49B0189C}"/>
              </a:ext>
            </a:extLst>
          </p:cNvPr>
          <p:cNvSpPr/>
          <p:nvPr/>
        </p:nvSpPr>
        <p:spPr>
          <a:xfrm>
            <a:off x="4580389" y="6040073"/>
            <a:ext cx="369116" cy="11148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17AFE1F-5679-45BC-B840-AFB23A59523E}"/>
              </a:ext>
            </a:extLst>
          </p:cNvPr>
          <p:cNvSpPr/>
          <p:nvPr/>
        </p:nvSpPr>
        <p:spPr>
          <a:xfrm>
            <a:off x="2142262" y="3613557"/>
            <a:ext cx="513277" cy="246059"/>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77E1DAA-4C99-43E6-AA46-CE5754C0A6AC}"/>
              </a:ext>
            </a:extLst>
          </p:cNvPr>
          <p:cNvCxnSpPr>
            <a:cxnSpLocks/>
          </p:cNvCxnSpPr>
          <p:nvPr/>
        </p:nvCxnSpPr>
        <p:spPr>
          <a:xfrm flipV="1">
            <a:off x="838200" y="2852257"/>
            <a:ext cx="0" cy="76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768FE5-328A-4AF6-B45D-465F4DAD0B0C}"/>
              </a:ext>
            </a:extLst>
          </p:cNvPr>
          <p:cNvCxnSpPr>
            <a:cxnSpLocks/>
          </p:cNvCxnSpPr>
          <p:nvPr/>
        </p:nvCxnSpPr>
        <p:spPr>
          <a:xfrm flipV="1">
            <a:off x="2417008" y="2969703"/>
            <a:ext cx="0" cy="6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16DCF4-303A-43E0-9AB6-3AE21BA5A75F}"/>
              </a:ext>
            </a:extLst>
          </p:cNvPr>
          <p:cNvSpPr txBox="1"/>
          <p:nvPr/>
        </p:nvSpPr>
        <p:spPr>
          <a:xfrm>
            <a:off x="395229" y="2503045"/>
            <a:ext cx="1430437" cy="276999"/>
          </a:xfrm>
          <a:prstGeom prst="rect">
            <a:avLst/>
          </a:prstGeom>
          <a:noFill/>
        </p:spPr>
        <p:txBody>
          <a:bodyPr wrap="square" rtlCol="0">
            <a:spAutoFit/>
          </a:bodyPr>
          <a:lstStyle/>
          <a:p>
            <a:r>
              <a:rPr lang="en-IN" sz="1200" b="1" i="1" dirty="0" err="1">
                <a:solidFill>
                  <a:srgbClr val="FF0000"/>
                </a:solidFill>
              </a:rPr>
              <a:t>subject:Americans</a:t>
            </a:r>
            <a:endParaRPr lang="en-US" sz="1200" b="1" i="1" dirty="0">
              <a:solidFill>
                <a:srgbClr val="FF0000"/>
              </a:solidFill>
            </a:endParaRPr>
          </a:p>
        </p:txBody>
      </p:sp>
      <p:sp>
        <p:nvSpPr>
          <p:cNvPr id="37" name="TextBox 36">
            <a:extLst>
              <a:ext uri="{FF2B5EF4-FFF2-40B4-BE49-F238E27FC236}">
                <a16:creationId xmlns:a16="http://schemas.microsoft.com/office/drawing/2014/main" id="{FA97CD7F-5F84-4DBC-8152-8035680206D8}"/>
              </a:ext>
            </a:extLst>
          </p:cNvPr>
          <p:cNvSpPr txBox="1"/>
          <p:nvPr/>
        </p:nvSpPr>
        <p:spPr>
          <a:xfrm>
            <a:off x="2064197" y="2515720"/>
            <a:ext cx="1197394" cy="276999"/>
          </a:xfrm>
          <a:prstGeom prst="rect">
            <a:avLst/>
          </a:prstGeom>
          <a:noFill/>
        </p:spPr>
        <p:txBody>
          <a:bodyPr wrap="square" rtlCol="0">
            <a:spAutoFit/>
          </a:bodyPr>
          <a:lstStyle/>
          <a:p>
            <a:r>
              <a:rPr lang="en-IN" sz="1200" b="1" i="1" dirty="0">
                <a:solidFill>
                  <a:srgbClr val="FF0000"/>
                </a:solidFill>
              </a:rPr>
              <a:t>noun: abortion</a:t>
            </a:r>
            <a:endParaRPr lang="en-US" sz="1200" b="1" i="1" dirty="0">
              <a:solidFill>
                <a:srgbClr val="FF0000"/>
              </a:solidFill>
            </a:endParaRPr>
          </a:p>
        </p:txBody>
      </p:sp>
      <p:sp>
        <p:nvSpPr>
          <p:cNvPr id="38" name="Rectangle 37">
            <a:extLst>
              <a:ext uri="{FF2B5EF4-FFF2-40B4-BE49-F238E27FC236}">
                <a16:creationId xmlns:a16="http://schemas.microsoft.com/office/drawing/2014/main" id="{811C34E3-C31C-4DB4-872E-AD0F3484F6AD}"/>
              </a:ext>
            </a:extLst>
          </p:cNvPr>
          <p:cNvSpPr/>
          <p:nvPr/>
        </p:nvSpPr>
        <p:spPr>
          <a:xfrm>
            <a:off x="1898927" y="3661883"/>
            <a:ext cx="243335" cy="197734"/>
          </a:xfrm>
          <a:prstGeom prst="rect">
            <a:avLst/>
          </a:prstGeom>
          <a:no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826A02D-5E2A-4613-819F-FCEAF9F016BA}"/>
              </a:ext>
            </a:extLst>
          </p:cNvPr>
          <p:cNvCxnSpPr>
            <a:cxnSpLocks/>
          </p:cNvCxnSpPr>
          <p:nvPr/>
        </p:nvCxnSpPr>
        <p:spPr>
          <a:xfrm flipV="1">
            <a:off x="2064197" y="3254797"/>
            <a:ext cx="0" cy="40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00D2F0E-FF62-4B88-8C31-9F4E341A49E6}"/>
              </a:ext>
            </a:extLst>
          </p:cNvPr>
          <p:cNvSpPr txBox="1"/>
          <p:nvPr/>
        </p:nvSpPr>
        <p:spPr>
          <a:xfrm>
            <a:off x="1314783" y="2970285"/>
            <a:ext cx="1197394" cy="276999"/>
          </a:xfrm>
          <a:prstGeom prst="rect">
            <a:avLst/>
          </a:prstGeom>
          <a:noFill/>
        </p:spPr>
        <p:txBody>
          <a:bodyPr wrap="square" rtlCol="0">
            <a:spAutoFit/>
          </a:bodyPr>
          <a:lstStyle/>
          <a:p>
            <a:r>
              <a:rPr lang="en-IN" sz="1200" b="1" i="1" dirty="0">
                <a:solidFill>
                  <a:srgbClr val="FF0000"/>
                </a:solidFill>
              </a:rPr>
              <a:t>synonym: views</a:t>
            </a:r>
            <a:endParaRPr lang="en-US" sz="1200" b="1" i="1" dirty="0">
              <a:solidFill>
                <a:srgbClr val="FF0000"/>
              </a:solidFill>
            </a:endParaRPr>
          </a:p>
        </p:txBody>
      </p:sp>
      <p:cxnSp>
        <p:nvCxnSpPr>
          <p:cNvPr id="42" name="Straight Arrow Connector 41">
            <a:extLst>
              <a:ext uri="{FF2B5EF4-FFF2-40B4-BE49-F238E27FC236}">
                <a16:creationId xmlns:a16="http://schemas.microsoft.com/office/drawing/2014/main" id="{19EEFE42-92B4-413A-8FB7-5ADAF9D36401}"/>
              </a:ext>
            </a:extLst>
          </p:cNvPr>
          <p:cNvCxnSpPr>
            <a:cxnSpLocks/>
          </p:cNvCxnSpPr>
          <p:nvPr/>
        </p:nvCxnSpPr>
        <p:spPr>
          <a:xfrm>
            <a:off x="1091268" y="6246814"/>
            <a:ext cx="929326" cy="24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EE7409D-8E4E-468E-815F-5773C028DB70}"/>
              </a:ext>
            </a:extLst>
          </p:cNvPr>
          <p:cNvCxnSpPr>
            <a:cxnSpLocks/>
          </p:cNvCxnSpPr>
          <p:nvPr/>
        </p:nvCxnSpPr>
        <p:spPr>
          <a:xfrm>
            <a:off x="1857938" y="6210279"/>
            <a:ext cx="330940" cy="2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4CD79C9-2ABA-4EF3-AD4C-32EDE7508E2B}"/>
              </a:ext>
            </a:extLst>
          </p:cNvPr>
          <p:cNvCxnSpPr>
            <a:cxnSpLocks/>
          </p:cNvCxnSpPr>
          <p:nvPr/>
        </p:nvCxnSpPr>
        <p:spPr>
          <a:xfrm flipH="1">
            <a:off x="2543815" y="6210279"/>
            <a:ext cx="312339" cy="19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8A4C7E-2600-497F-827C-BEC0887F0703}"/>
              </a:ext>
            </a:extLst>
          </p:cNvPr>
          <p:cNvCxnSpPr>
            <a:cxnSpLocks/>
          </p:cNvCxnSpPr>
          <p:nvPr/>
        </p:nvCxnSpPr>
        <p:spPr>
          <a:xfrm flipH="1">
            <a:off x="2721245" y="6192011"/>
            <a:ext cx="1086101" cy="30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B724F1-F846-40BE-BC14-BB06CAA3EF9A}"/>
              </a:ext>
            </a:extLst>
          </p:cNvPr>
          <p:cNvCxnSpPr>
            <a:cxnSpLocks/>
          </p:cNvCxnSpPr>
          <p:nvPr/>
        </p:nvCxnSpPr>
        <p:spPr>
          <a:xfrm flipH="1">
            <a:off x="2929764" y="6173744"/>
            <a:ext cx="1835184" cy="3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48B635F-08BC-4DA7-90CE-9A3625A9E563}"/>
              </a:ext>
            </a:extLst>
          </p:cNvPr>
          <p:cNvSpPr txBox="1"/>
          <p:nvPr/>
        </p:nvSpPr>
        <p:spPr>
          <a:xfrm>
            <a:off x="2034732" y="6474319"/>
            <a:ext cx="929326" cy="276999"/>
          </a:xfrm>
          <a:prstGeom prst="rect">
            <a:avLst/>
          </a:prstGeom>
          <a:noFill/>
        </p:spPr>
        <p:txBody>
          <a:bodyPr wrap="square" rtlCol="0">
            <a:spAutoFit/>
          </a:bodyPr>
          <a:lstStyle/>
          <a:p>
            <a:r>
              <a:rPr lang="en-IN" sz="1200" b="1" i="1" dirty="0">
                <a:solidFill>
                  <a:srgbClr val="FF0000"/>
                </a:solidFill>
              </a:rPr>
              <a:t>categories</a:t>
            </a:r>
            <a:endParaRPr lang="en-US" sz="1200" b="1" i="1" dirty="0">
              <a:solidFill>
                <a:srgbClr val="FF0000"/>
              </a:solidFill>
            </a:endParaRPr>
          </a:p>
        </p:txBody>
      </p:sp>
      <p:sp>
        <p:nvSpPr>
          <p:cNvPr id="54" name="Rectangle 53">
            <a:extLst>
              <a:ext uri="{FF2B5EF4-FFF2-40B4-BE49-F238E27FC236}">
                <a16:creationId xmlns:a16="http://schemas.microsoft.com/office/drawing/2014/main" id="{AC0A8E63-0FAC-45BB-82AE-2BA6565A6B52}"/>
              </a:ext>
            </a:extLst>
          </p:cNvPr>
          <p:cNvSpPr/>
          <p:nvPr/>
        </p:nvSpPr>
        <p:spPr>
          <a:xfrm>
            <a:off x="5325817" y="2223259"/>
            <a:ext cx="479365" cy="8368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593E63B-02A6-4137-BEEC-B1091869546D}"/>
              </a:ext>
            </a:extLst>
          </p:cNvPr>
          <p:cNvSpPr/>
          <p:nvPr/>
        </p:nvSpPr>
        <p:spPr>
          <a:xfrm>
            <a:off x="5014460" y="2380015"/>
            <a:ext cx="590436" cy="109537"/>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7451FB7-4744-4BF4-BD53-A737B5107884}"/>
              </a:ext>
            </a:extLst>
          </p:cNvPr>
          <p:cNvSpPr/>
          <p:nvPr/>
        </p:nvSpPr>
        <p:spPr>
          <a:xfrm>
            <a:off x="5587681" y="2515721"/>
            <a:ext cx="1484238"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710F584-62F4-492C-89AB-AE503E35FFBD}"/>
              </a:ext>
            </a:extLst>
          </p:cNvPr>
          <p:cNvSpPr/>
          <p:nvPr/>
        </p:nvSpPr>
        <p:spPr>
          <a:xfrm>
            <a:off x="7134292" y="2515721"/>
            <a:ext cx="474524" cy="1381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8CA58AA-2BF7-4C10-9CE7-7FDB6D84DD0D}"/>
              </a:ext>
            </a:extLst>
          </p:cNvPr>
          <p:cNvSpPr/>
          <p:nvPr/>
        </p:nvSpPr>
        <p:spPr>
          <a:xfrm>
            <a:off x="5387712" y="2677067"/>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3101611-0EE6-4CD0-A14E-2568268410F0}"/>
              </a:ext>
            </a:extLst>
          </p:cNvPr>
          <p:cNvSpPr/>
          <p:nvPr/>
        </p:nvSpPr>
        <p:spPr>
          <a:xfrm>
            <a:off x="6190463" y="2655255"/>
            <a:ext cx="708288" cy="175190"/>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76CED8B-6064-49BE-9CB4-C88EDB2AABB6}"/>
              </a:ext>
            </a:extLst>
          </p:cNvPr>
          <p:cNvSpPr/>
          <p:nvPr/>
        </p:nvSpPr>
        <p:spPr>
          <a:xfrm>
            <a:off x="5922832" y="2852257"/>
            <a:ext cx="535119"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1AA8E34-9027-4EA3-AE5D-3916B8C9BD90}"/>
              </a:ext>
            </a:extLst>
          </p:cNvPr>
          <p:cNvSpPr/>
          <p:nvPr/>
        </p:nvSpPr>
        <p:spPr>
          <a:xfrm>
            <a:off x="6476906" y="2845146"/>
            <a:ext cx="421846" cy="165703"/>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CFD1D2A-0188-451A-8B2A-36E0941031F7}"/>
              </a:ext>
            </a:extLst>
          </p:cNvPr>
          <p:cNvSpPr/>
          <p:nvPr/>
        </p:nvSpPr>
        <p:spPr>
          <a:xfrm>
            <a:off x="5161143" y="2986491"/>
            <a:ext cx="644039" cy="195236"/>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5F3B830-2E6A-4463-AE9E-4AEE812E31D5}"/>
              </a:ext>
            </a:extLst>
          </p:cNvPr>
          <p:cNvSpPr/>
          <p:nvPr/>
        </p:nvSpPr>
        <p:spPr>
          <a:xfrm>
            <a:off x="5994887" y="3004842"/>
            <a:ext cx="708288" cy="188308"/>
          </a:xfrm>
          <a:prstGeom prst="rect">
            <a:avLst/>
          </a:prstGeom>
          <a:noFill/>
          <a:ln w="22225">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1F970F03-9C00-4773-8B43-619D5904C147}"/>
              </a:ext>
            </a:extLst>
          </p:cNvPr>
          <p:cNvCxnSpPr>
            <a:cxnSpLocks/>
          </p:cNvCxnSpPr>
          <p:nvPr/>
        </p:nvCxnSpPr>
        <p:spPr>
          <a:xfrm flipV="1">
            <a:off x="5587681" y="1776794"/>
            <a:ext cx="0" cy="42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5967952-DB4F-4EED-80DA-29D31D751262}"/>
              </a:ext>
            </a:extLst>
          </p:cNvPr>
          <p:cNvSpPr txBox="1"/>
          <p:nvPr/>
        </p:nvSpPr>
        <p:spPr>
          <a:xfrm>
            <a:off x="5089061" y="1497056"/>
            <a:ext cx="1127232" cy="276999"/>
          </a:xfrm>
          <a:prstGeom prst="rect">
            <a:avLst/>
          </a:prstGeom>
          <a:noFill/>
        </p:spPr>
        <p:txBody>
          <a:bodyPr wrap="none" rtlCol="0">
            <a:spAutoFit/>
          </a:bodyPr>
          <a:lstStyle/>
          <a:p>
            <a:r>
              <a:rPr lang="en-IN" sz="1200" b="1" i="1" dirty="0" err="1">
                <a:solidFill>
                  <a:srgbClr val="7030A0"/>
                </a:solidFill>
              </a:rPr>
              <a:t>Noun:abortion</a:t>
            </a:r>
            <a:endParaRPr lang="en-US" sz="1200" b="1" i="1" dirty="0">
              <a:solidFill>
                <a:srgbClr val="7030A0"/>
              </a:solidFill>
            </a:endParaRPr>
          </a:p>
        </p:txBody>
      </p:sp>
      <p:cxnSp>
        <p:nvCxnSpPr>
          <p:cNvPr id="68" name="Straight Arrow Connector 67">
            <a:extLst>
              <a:ext uri="{FF2B5EF4-FFF2-40B4-BE49-F238E27FC236}">
                <a16:creationId xmlns:a16="http://schemas.microsoft.com/office/drawing/2014/main" id="{2BAD4AFD-C04E-48EF-BA77-EFF75FFD828E}"/>
              </a:ext>
            </a:extLst>
          </p:cNvPr>
          <p:cNvCxnSpPr>
            <a:cxnSpLocks/>
          </p:cNvCxnSpPr>
          <p:nvPr/>
        </p:nvCxnSpPr>
        <p:spPr>
          <a:xfrm flipH="1" flipV="1">
            <a:off x="4218437" y="1774055"/>
            <a:ext cx="847468" cy="54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2DA90E3-FEFE-4AA3-A525-103A30F80CBB}"/>
              </a:ext>
            </a:extLst>
          </p:cNvPr>
          <p:cNvSpPr txBox="1"/>
          <p:nvPr/>
        </p:nvSpPr>
        <p:spPr>
          <a:xfrm>
            <a:off x="3595934" y="1424348"/>
            <a:ext cx="1355243" cy="276999"/>
          </a:xfrm>
          <a:prstGeom prst="rect">
            <a:avLst/>
          </a:prstGeom>
          <a:noFill/>
        </p:spPr>
        <p:txBody>
          <a:bodyPr wrap="none" rtlCol="0">
            <a:spAutoFit/>
          </a:bodyPr>
          <a:lstStyle/>
          <a:p>
            <a:r>
              <a:rPr lang="en-IN" sz="1200" b="1" i="1" dirty="0" err="1">
                <a:solidFill>
                  <a:srgbClr val="7030A0"/>
                </a:solidFill>
              </a:rPr>
              <a:t>subject:Americans</a:t>
            </a:r>
            <a:endParaRPr lang="en-US" sz="1200" b="1" i="1" dirty="0">
              <a:solidFill>
                <a:srgbClr val="7030A0"/>
              </a:solidFill>
            </a:endParaRPr>
          </a:p>
        </p:txBody>
      </p:sp>
      <p:cxnSp>
        <p:nvCxnSpPr>
          <p:cNvPr id="71" name="Straight Arrow Connector 70">
            <a:extLst>
              <a:ext uri="{FF2B5EF4-FFF2-40B4-BE49-F238E27FC236}">
                <a16:creationId xmlns:a16="http://schemas.microsoft.com/office/drawing/2014/main" id="{DB33792C-2A46-42EB-A44B-9F8D5183003C}"/>
              </a:ext>
            </a:extLst>
          </p:cNvPr>
          <p:cNvCxnSpPr>
            <a:cxnSpLocks/>
          </p:cNvCxnSpPr>
          <p:nvPr/>
        </p:nvCxnSpPr>
        <p:spPr>
          <a:xfrm flipH="1">
            <a:off x="5571426" y="2841372"/>
            <a:ext cx="169095" cy="132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602CA79-5803-46AF-8336-67F3AB5A5310}"/>
              </a:ext>
            </a:extLst>
          </p:cNvPr>
          <p:cNvCxnSpPr>
            <a:cxnSpLocks/>
          </p:cNvCxnSpPr>
          <p:nvPr/>
        </p:nvCxnSpPr>
        <p:spPr>
          <a:xfrm>
            <a:off x="5926369" y="2688521"/>
            <a:ext cx="836713" cy="177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1764DB2-5556-4711-9C56-607A2784E3F9}"/>
              </a:ext>
            </a:extLst>
          </p:cNvPr>
          <p:cNvCxnSpPr>
            <a:cxnSpLocks/>
          </p:cNvCxnSpPr>
          <p:nvPr/>
        </p:nvCxnSpPr>
        <p:spPr>
          <a:xfrm flipH="1">
            <a:off x="5418456" y="3103850"/>
            <a:ext cx="13266" cy="93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9A9C8A-616B-4F19-8D1A-179D8C903C7B}"/>
              </a:ext>
            </a:extLst>
          </p:cNvPr>
          <p:cNvCxnSpPr>
            <a:cxnSpLocks/>
          </p:cNvCxnSpPr>
          <p:nvPr/>
        </p:nvCxnSpPr>
        <p:spPr>
          <a:xfrm>
            <a:off x="6114192" y="3006125"/>
            <a:ext cx="1018461" cy="1478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046B7D-81F7-49E0-8C98-B26E60198BFD}"/>
              </a:ext>
            </a:extLst>
          </p:cNvPr>
          <p:cNvCxnSpPr>
            <a:cxnSpLocks/>
          </p:cNvCxnSpPr>
          <p:nvPr/>
        </p:nvCxnSpPr>
        <p:spPr>
          <a:xfrm flipH="1">
            <a:off x="5740521" y="3216360"/>
            <a:ext cx="628141" cy="81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5AC8F53-3D34-48D1-9F83-164FE18536D3}"/>
              </a:ext>
            </a:extLst>
          </p:cNvPr>
          <p:cNvCxnSpPr>
            <a:cxnSpLocks/>
            <a:endCxn id="6" idx="0"/>
          </p:cNvCxnSpPr>
          <p:nvPr/>
        </p:nvCxnSpPr>
        <p:spPr>
          <a:xfrm flipH="1" flipV="1">
            <a:off x="5941217" y="1800224"/>
            <a:ext cx="790754" cy="98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4B3F5-5897-4D44-9F86-8C19EFF9B84D}"/>
              </a:ext>
            </a:extLst>
          </p:cNvPr>
          <p:cNvCxnSpPr>
            <a:cxnSpLocks/>
          </p:cNvCxnSpPr>
          <p:nvPr/>
        </p:nvCxnSpPr>
        <p:spPr>
          <a:xfrm flipH="1">
            <a:off x="5862925" y="2852257"/>
            <a:ext cx="821673" cy="126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4B9676-3C38-4112-B252-C08E12E84B2A}"/>
              </a:ext>
            </a:extLst>
          </p:cNvPr>
          <p:cNvCxnSpPr>
            <a:cxnSpLocks/>
          </p:cNvCxnSpPr>
          <p:nvPr/>
        </p:nvCxnSpPr>
        <p:spPr>
          <a:xfrm flipH="1" flipV="1">
            <a:off x="6143162" y="1825961"/>
            <a:ext cx="1267021" cy="64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225246A-5A9C-4F6B-B6C9-C9D3E9E40C93}"/>
              </a:ext>
            </a:extLst>
          </p:cNvPr>
          <p:cNvSpPr txBox="1"/>
          <p:nvPr/>
        </p:nvSpPr>
        <p:spPr>
          <a:xfrm>
            <a:off x="6544607" y="4594291"/>
            <a:ext cx="848950" cy="276999"/>
          </a:xfrm>
          <a:prstGeom prst="rect">
            <a:avLst/>
          </a:prstGeom>
          <a:noFill/>
        </p:spPr>
        <p:txBody>
          <a:bodyPr wrap="none" rtlCol="0">
            <a:spAutoFit/>
          </a:bodyPr>
          <a:lstStyle/>
          <a:p>
            <a:r>
              <a:rPr lang="en-IN" sz="1200" b="1" i="1" dirty="0">
                <a:solidFill>
                  <a:srgbClr val="7030A0"/>
                </a:solidFill>
              </a:rPr>
              <a:t>categories</a:t>
            </a:r>
            <a:endParaRPr lang="en-US" sz="1200" b="1" i="1" dirty="0">
              <a:solidFill>
                <a:srgbClr val="7030A0"/>
              </a:solidFill>
            </a:endParaRPr>
          </a:p>
        </p:txBody>
      </p:sp>
      <p:sp>
        <p:nvSpPr>
          <p:cNvPr id="93" name="TextBox 92">
            <a:extLst>
              <a:ext uri="{FF2B5EF4-FFF2-40B4-BE49-F238E27FC236}">
                <a16:creationId xmlns:a16="http://schemas.microsoft.com/office/drawing/2014/main" id="{74257E7F-96FB-4237-951E-6CD1E8B001F8}"/>
              </a:ext>
            </a:extLst>
          </p:cNvPr>
          <p:cNvSpPr txBox="1"/>
          <p:nvPr/>
        </p:nvSpPr>
        <p:spPr>
          <a:xfrm>
            <a:off x="5000802" y="4259367"/>
            <a:ext cx="1210203" cy="276999"/>
          </a:xfrm>
          <a:prstGeom prst="rect">
            <a:avLst/>
          </a:prstGeom>
          <a:noFill/>
        </p:spPr>
        <p:txBody>
          <a:bodyPr wrap="none" rtlCol="0">
            <a:spAutoFit/>
          </a:bodyPr>
          <a:lstStyle/>
          <a:p>
            <a:r>
              <a:rPr lang="en-IN" sz="1200" b="1" i="1" dirty="0">
                <a:solidFill>
                  <a:srgbClr val="7030A0"/>
                </a:solidFill>
              </a:rPr>
              <a:t>Category values</a:t>
            </a:r>
            <a:endParaRPr lang="en-US" sz="1200" b="1" i="1" dirty="0">
              <a:solidFill>
                <a:srgbClr val="7030A0"/>
              </a:solidFill>
            </a:endParaRPr>
          </a:p>
        </p:txBody>
      </p:sp>
    </p:spTree>
    <p:extLst>
      <p:ext uri="{BB962C8B-B14F-4D97-AF65-F5344CB8AC3E}">
        <p14:creationId xmlns:p14="http://schemas.microsoft.com/office/powerpoint/2010/main" val="2886119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8DB-A732-4364-A26D-7F6D631C199A}"/>
              </a:ext>
            </a:extLst>
          </p:cNvPr>
          <p:cNvSpPr>
            <a:spLocks noGrp="1"/>
          </p:cNvSpPr>
          <p:nvPr>
            <p:ph type="title"/>
          </p:nvPr>
        </p:nvSpPr>
        <p:spPr/>
        <p:txBody>
          <a:bodyPr/>
          <a:lstStyle/>
          <a:p>
            <a:r>
              <a:rPr lang="en-US" dirty="0"/>
              <a:t>Second Order Representation</a:t>
            </a:r>
            <a:endParaRPr lang="en-CA" dirty="0"/>
          </a:p>
        </p:txBody>
      </p:sp>
      <p:sp>
        <p:nvSpPr>
          <p:cNvPr id="4" name="Slide Number Placeholder 3">
            <a:extLst>
              <a:ext uri="{FF2B5EF4-FFF2-40B4-BE49-F238E27FC236}">
                <a16:creationId xmlns:a16="http://schemas.microsoft.com/office/drawing/2014/main" id="{ECC0C644-70AA-46F0-ABD3-8794E83597C9}"/>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6" name="Picture 5">
            <a:extLst>
              <a:ext uri="{FF2B5EF4-FFF2-40B4-BE49-F238E27FC236}">
                <a16:creationId xmlns:a16="http://schemas.microsoft.com/office/drawing/2014/main" id="{89E67A7D-D71E-4858-9E0C-7C4655D36769}"/>
              </a:ext>
            </a:extLst>
          </p:cNvPr>
          <p:cNvPicPr>
            <a:picLocks noChangeAspect="1"/>
          </p:cNvPicPr>
          <p:nvPr/>
        </p:nvPicPr>
        <p:blipFill rotWithShape="1">
          <a:blip r:embed="rId2"/>
          <a:srcRect l="10417" t="20000" r="9028" b="14444"/>
          <a:stretch/>
        </p:blipFill>
        <p:spPr>
          <a:xfrm>
            <a:off x="685800" y="1420570"/>
            <a:ext cx="9347950" cy="4754561"/>
          </a:xfrm>
          <a:prstGeom prst="rect">
            <a:avLst/>
          </a:prstGeom>
        </p:spPr>
      </p:pic>
    </p:spTree>
    <p:extLst>
      <p:ext uri="{BB962C8B-B14F-4D97-AF65-F5344CB8AC3E}">
        <p14:creationId xmlns:p14="http://schemas.microsoft.com/office/powerpoint/2010/main" val="12965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89A0-65C7-41C2-A09F-4EE8E6197E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C4BD62-E0BA-4453-A43A-35C7437EF168}"/>
              </a:ext>
            </a:extLst>
          </p:cNvPr>
          <p:cNvSpPr>
            <a:spLocks noGrp="1"/>
          </p:cNvSpPr>
          <p:nvPr>
            <p:ph idx="1"/>
          </p:nvPr>
        </p:nvSpPr>
        <p:spPr>
          <a:xfrm>
            <a:off x="7734650" y="1842403"/>
            <a:ext cx="3643618" cy="4351338"/>
          </a:xfrm>
        </p:spPr>
        <p:txBody>
          <a:bodyPr>
            <a:normAutofit fontScale="62500" lnSpcReduction="20000"/>
          </a:bodyPr>
          <a:lstStyle/>
          <a:p>
            <a:pPr marL="0" indent="0">
              <a:buNone/>
            </a:pPr>
            <a:r>
              <a:rPr lang="en-US" b="0" i="0" dirty="0">
                <a:solidFill>
                  <a:srgbClr val="000000"/>
                </a:solidFill>
                <a:effectLst/>
                <a:latin typeface="Times New Roman" panose="02020603050405020304" pitchFamily="18" charset="0"/>
              </a:rPr>
              <a:t>We examined a comprehensive database of financial crises from 1970 through 2012 compiled and maintained by two economists for the International Monetary Fund to see just how unusual the current situation in Greece is. The IMF economists defined “systemic banking crises” as those with both “significant signs of financial distress in the banking system,” such as major bank runs, losses and liquidations, and significant policy interventions in response, such as deposit guarantees, nationalizations, recapitalizations, deposit freezes and bank holidays.</a:t>
            </a:r>
          </a:p>
          <a:p>
            <a:pPr marL="0" indent="0">
              <a:buNone/>
            </a:pPr>
            <a:r>
              <a:rPr lang="en-US" b="1" i="0" dirty="0">
                <a:effectLst/>
                <a:latin typeface="Times New Roman" panose="02020603050405020304" pitchFamily="18" charset="0"/>
                <a:cs typeface="Times New Roman" panose="02020603050405020304" pitchFamily="18" charset="0"/>
              </a:rPr>
              <a:t>(too complex since bars have no axis labels and is in unconventional format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C97ADC95-2720-4BF3-8B7C-8F8E10065326}"/>
              </a:ext>
            </a:extLst>
          </p:cNvPr>
          <p:cNvPicPr>
            <a:picLocks noChangeAspect="1"/>
          </p:cNvPicPr>
          <p:nvPr/>
        </p:nvPicPr>
        <p:blipFill>
          <a:blip r:embed="rId2"/>
          <a:stretch>
            <a:fillRect/>
          </a:stretch>
        </p:blipFill>
        <p:spPr>
          <a:xfrm>
            <a:off x="838200" y="2101661"/>
            <a:ext cx="4438650" cy="4181475"/>
          </a:xfrm>
          <a:prstGeom prst="rect">
            <a:avLst/>
          </a:prstGeom>
        </p:spPr>
      </p:pic>
    </p:spTree>
    <p:extLst>
      <p:ext uri="{BB962C8B-B14F-4D97-AF65-F5344CB8AC3E}">
        <p14:creationId xmlns:p14="http://schemas.microsoft.com/office/powerpoint/2010/main" val="387222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271F-BCB3-4A79-A992-B5B2217227BF}"/>
              </a:ext>
            </a:extLst>
          </p:cNvPr>
          <p:cNvSpPr>
            <a:spLocks noGrp="1"/>
          </p:cNvSpPr>
          <p:nvPr>
            <p:ph type="title"/>
          </p:nvPr>
        </p:nvSpPr>
        <p:spPr/>
        <p:txBody>
          <a:bodyPr/>
          <a:lstStyle/>
          <a:p>
            <a:r>
              <a:rPr lang="en-IN" dirty="0"/>
              <a:t>Dataset Updates</a:t>
            </a:r>
            <a:endParaRPr lang="en-US" dirty="0"/>
          </a:p>
        </p:txBody>
      </p:sp>
      <p:sp>
        <p:nvSpPr>
          <p:cNvPr id="3" name="Content Placeholder 2">
            <a:extLst>
              <a:ext uri="{FF2B5EF4-FFF2-40B4-BE49-F238E27FC236}">
                <a16:creationId xmlns:a16="http://schemas.microsoft.com/office/drawing/2014/main" id="{B10E61B7-10CA-456C-9745-2C3258E800FD}"/>
              </a:ext>
            </a:extLst>
          </p:cNvPr>
          <p:cNvSpPr>
            <a:spLocks noGrp="1"/>
          </p:cNvSpPr>
          <p:nvPr>
            <p:ph idx="1"/>
          </p:nvPr>
        </p:nvSpPr>
        <p:spPr/>
        <p:txBody>
          <a:bodyPr/>
          <a:lstStyle/>
          <a:p>
            <a:r>
              <a:rPr lang="en-IN" dirty="0" err="1"/>
              <a:t>Mturk</a:t>
            </a:r>
            <a:r>
              <a:rPr lang="en-IN" dirty="0"/>
              <a:t> Study:</a:t>
            </a:r>
          </a:p>
          <a:p>
            <a:pPr lvl="1"/>
            <a:r>
              <a:rPr lang="en-IN" dirty="0"/>
              <a:t>Samples annotated: 7800</a:t>
            </a:r>
          </a:p>
          <a:p>
            <a:pPr lvl="1"/>
            <a:r>
              <a:rPr lang="en-IN" dirty="0"/>
              <a:t>Samples remaining: 360</a:t>
            </a:r>
          </a:p>
          <a:p>
            <a:pPr lvl="1"/>
            <a:r>
              <a:rPr lang="en-IN" dirty="0"/>
              <a:t>Original Total Number of Charts: 9287</a:t>
            </a:r>
          </a:p>
          <a:p>
            <a:pPr lvl="1"/>
            <a:r>
              <a:rPr lang="en-IN" dirty="0"/>
              <a:t>Total filtered: 1179</a:t>
            </a:r>
          </a:p>
          <a:p>
            <a:pPr lvl="1"/>
            <a:r>
              <a:rPr lang="en-IN" dirty="0"/>
              <a:t>Total Good samples: 7800+308</a:t>
            </a:r>
          </a:p>
          <a:p>
            <a:r>
              <a:rPr lang="en-IN" dirty="0"/>
              <a:t>Disagreement Analysis:</a:t>
            </a:r>
          </a:p>
          <a:p>
            <a:pPr lvl="1"/>
            <a:r>
              <a:rPr lang="en-IN" dirty="0"/>
              <a:t>Samples analysed: 2400</a:t>
            </a:r>
            <a:endParaRPr lang="en-US" dirty="0"/>
          </a:p>
        </p:txBody>
      </p:sp>
    </p:spTree>
    <p:extLst>
      <p:ext uri="{BB962C8B-B14F-4D97-AF65-F5344CB8AC3E}">
        <p14:creationId xmlns:p14="http://schemas.microsoft.com/office/powerpoint/2010/main" val="79834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1547-9723-4BCD-9627-8542B4EF92D5}"/>
              </a:ext>
            </a:extLst>
          </p:cNvPr>
          <p:cNvSpPr>
            <a:spLocks noGrp="1"/>
          </p:cNvSpPr>
          <p:nvPr>
            <p:ph type="title"/>
          </p:nvPr>
        </p:nvSpPr>
        <p:spPr/>
        <p:txBody>
          <a:bodyPr/>
          <a:lstStyle/>
          <a:p>
            <a:r>
              <a:rPr lang="en-IN" dirty="0"/>
              <a:t>Example KG for Charts using </a:t>
            </a:r>
            <a:r>
              <a:rPr lang="en-IN" dirty="0" err="1"/>
              <a:t>chart+table+question+summary</a:t>
            </a:r>
            <a:r>
              <a:rPr lang="en-IN" dirty="0"/>
              <a:t> input</a:t>
            </a:r>
            <a:endParaRPr lang="en-US" dirty="0"/>
          </a:p>
        </p:txBody>
      </p:sp>
      <p:pic>
        <p:nvPicPr>
          <p:cNvPr id="5" name="Content Placeholder 4">
            <a:extLst>
              <a:ext uri="{FF2B5EF4-FFF2-40B4-BE49-F238E27FC236}">
                <a16:creationId xmlns:a16="http://schemas.microsoft.com/office/drawing/2014/main" id="{3FB0E129-0AA1-474F-835C-8C5AA81E03F9}"/>
              </a:ext>
            </a:extLst>
          </p:cNvPr>
          <p:cNvPicPr>
            <a:picLocks noGrp="1" noChangeAspect="1"/>
          </p:cNvPicPr>
          <p:nvPr>
            <p:ph idx="1"/>
          </p:nvPr>
        </p:nvPicPr>
        <p:blipFill>
          <a:blip r:embed="rId2"/>
          <a:stretch>
            <a:fillRect/>
          </a:stretch>
        </p:blipFill>
        <p:spPr>
          <a:xfrm>
            <a:off x="2425959" y="1792793"/>
            <a:ext cx="5505215" cy="4493227"/>
          </a:xfrm>
        </p:spPr>
      </p:pic>
    </p:spTree>
    <p:extLst>
      <p:ext uri="{BB962C8B-B14F-4D97-AF65-F5344CB8AC3E}">
        <p14:creationId xmlns:p14="http://schemas.microsoft.com/office/powerpoint/2010/main" val="239043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394E-27E1-4A7D-95A5-979117F6BC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EC788B-F120-4EFF-A394-15D3B3B6F51E}"/>
              </a:ext>
            </a:extLst>
          </p:cNvPr>
          <p:cNvSpPr>
            <a:spLocks noGrp="1"/>
          </p:cNvSpPr>
          <p:nvPr>
            <p:ph idx="1"/>
          </p:nvPr>
        </p:nvSpPr>
        <p:spPr>
          <a:xfrm>
            <a:off x="7818538" y="1825625"/>
            <a:ext cx="3535261" cy="4351338"/>
          </a:xfrm>
        </p:spPr>
        <p:txBody>
          <a:bodyPr>
            <a:normAutofit fontScale="55000" lnSpcReduction="20000"/>
          </a:bodyPr>
          <a:lstStyle/>
          <a:p>
            <a:pPr marL="0" indent="0">
              <a:buNone/>
            </a:pPr>
            <a:r>
              <a:rPr lang="en-US" sz="2900" b="0" i="0" dirty="0">
                <a:solidFill>
                  <a:srgbClr val="000000"/>
                </a:solidFill>
                <a:effectLst/>
                <a:latin typeface="Times New Roman" panose="02020603050405020304" pitchFamily="18" charset="0"/>
              </a:rPr>
              <a:t>The regions of origin for immigrant populations residing in the U.S. have dramatically shifted since the passage of the 1965 Immigration and Naturalization Act. In 1960, 84% of immigrants living in the U.S. were born in Europe, Canada or other North American countries, while only 6% were from Mexico, 4% from Asia, 3% from the rest of Latin America and 3% from other areas. Immigrant origins now differ drastically, with European, Canadian and other North American immigrants making up only a small share of the foreign-born population (13%) in 2018. Asians (28%), Mexicans (25%) and other Latin Americans (25%) each make up about a quarter of the U.S. immigrant population, followed by 9% who were born in another region.</a:t>
            </a:r>
          </a:p>
          <a:p>
            <a:pPr marL="0" indent="0">
              <a:buNone/>
            </a:pPr>
            <a:r>
              <a:rPr lang="en-US" sz="2900" b="1" i="0" dirty="0">
                <a:effectLst/>
                <a:latin typeface="Times New Roman" panose="02020603050405020304" pitchFamily="18" charset="0"/>
                <a:cs typeface="Times New Roman" panose="02020603050405020304" pitchFamily="18" charset="0"/>
              </a:rPr>
              <a:t>(too complex since area charts are difficult in extracting values for each time period.)</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B6C1866F-26F4-4E5F-9AA3-E0CE646EF996}"/>
              </a:ext>
            </a:extLst>
          </p:cNvPr>
          <p:cNvPicPr>
            <a:picLocks noChangeAspect="1"/>
          </p:cNvPicPr>
          <p:nvPr/>
        </p:nvPicPr>
        <p:blipFill>
          <a:blip r:embed="rId2"/>
          <a:stretch>
            <a:fillRect/>
          </a:stretch>
        </p:blipFill>
        <p:spPr>
          <a:xfrm>
            <a:off x="838200" y="2205650"/>
            <a:ext cx="6124575" cy="4019550"/>
          </a:xfrm>
          <a:prstGeom prst="rect">
            <a:avLst/>
          </a:prstGeom>
        </p:spPr>
      </p:pic>
    </p:spTree>
    <p:extLst>
      <p:ext uri="{BB962C8B-B14F-4D97-AF65-F5344CB8AC3E}">
        <p14:creationId xmlns:p14="http://schemas.microsoft.com/office/powerpoint/2010/main" val="368746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DBC-E76A-42D0-8E07-EBFF399FF6C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2351A-C4B6-4969-8EF8-BDED0B98C96A}"/>
              </a:ext>
            </a:extLst>
          </p:cNvPr>
          <p:cNvSpPr>
            <a:spLocks noGrp="1"/>
          </p:cNvSpPr>
          <p:nvPr>
            <p:ph idx="1"/>
          </p:nvPr>
        </p:nvSpPr>
        <p:spPr>
          <a:xfrm>
            <a:off x="7164198" y="2141537"/>
            <a:ext cx="4189602" cy="4351338"/>
          </a:xfrm>
        </p:spPr>
        <p:txBody>
          <a:bodyPr>
            <a:norm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Historically, there have been modest differences between generational groups in trust in government and that remains the case today. Currently, 19% of Millennials (now ages 23-38) report trusting the government, similar to the shares of older generations who say the same. Trust in government remains at or near historically low levels across generational lines.</a:t>
            </a:r>
          </a:p>
          <a:p>
            <a:pPr marL="0" indent="0">
              <a:buNone/>
            </a:pPr>
            <a:r>
              <a:rPr lang="en-US" sz="1800" b="1" i="0" dirty="0">
                <a:effectLst/>
                <a:latin typeface="Times New Roman" panose="02020603050405020304" pitchFamily="18" charset="0"/>
                <a:cs typeface="Times New Roman" panose="02020603050405020304" pitchFamily="18" charset="0"/>
              </a:rPr>
              <a:t>(too complex since the line charts are difficult to separate.)</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C39BE09D-FB2F-42E6-81D6-FA18ADF3759B}"/>
              </a:ext>
            </a:extLst>
          </p:cNvPr>
          <p:cNvPicPr>
            <a:picLocks noChangeAspect="1"/>
          </p:cNvPicPr>
          <p:nvPr/>
        </p:nvPicPr>
        <p:blipFill>
          <a:blip r:embed="rId2"/>
          <a:stretch>
            <a:fillRect/>
          </a:stretch>
        </p:blipFill>
        <p:spPr>
          <a:xfrm>
            <a:off x="771525" y="1909763"/>
            <a:ext cx="5324475" cy="4467225"/>
          </a:xfrm>
          <a:prstGeom prst="rect">
            <a:avLst/>
          </a:prstGeom>
        </p:spPr>
      </p:pic>
    </p:spTree>
    <p:extLst>
      <p:ext uri="{BB962C8B-B14F-4D97-AF65-F5344CB8AC3E}">
        <p14:creationId xmlns:p14="http://schemas.microsoft.com/office/powerpoint/2010/main" val="401059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5E0B-9100-4E98-B7FE-DDE1644571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FDDF85-2E63-413A-82D5-3EDA7D1B923E}"/>
              </a:ext>
            </a:extLst>
          </p:cNvPr>
          <p:cNvSpPr>
            <a:spLocks noGrp="1"/>
          </p:cNvSpPr>
          <p:nvPr>
            <p:ph idx="1"/>
          </p:nvPr>
        </p:nvSpPr>
        <p:spPr>
          <a:xfrm>
            <a:off x="7617204" y="1825624"/>
            <a:ext cx="3736596" cy="4915643"/>
          </a:xfrm>
        </p:spPr>
        <p:txBody>
          <a:bodyPr>
            <a:normAutofit fontScale="47500" lnSpcReduction="20000"/>
          </a:bodyPr>
          <a:lstStyle/>
          <a:p>
            <a:pPr marL="0" indent="0">
              <a:buNone/>
            </a:pPr>
            <a:r>
              <a:rPr lang="en-US" sz="2900" b="0" i="0" dirty="0">
                <a:solidFill>
                  <a:srgbClr val="000000"/>
                </a:solidFill>
                <a:effectLst/>
                <a:latin typeface="Times New Roman" panose="02020603050405020304" pitchFamily="18" charset="0"/>
                <a:cs typeface="Times New Roman" panose="02020603050405020304" pitchFamily="18" charset="0"/>
              </a:rPr>
              <a:t>Last year’s series of Pew Research Center reports on political polarization used a 10-item scale of ideological consistency to place Americans into five categories: consistently conservative or liberal, mostly conservative or liberal, and mixed. By that metric, 9% of the public overall is consistently conservative, including 20% of Republicans and Republican leaners; most of the remaining Republicans and leaners were “mostly conservative” (33%) or had a mixture of liberal and conservative views (37%).</a:t>
            </a:r>
            <a:br>
              <a:rPr lang="en-US" sz="2900" dirty="0">
                <a:latin typeface="Times New Roman" panose="02020603050405020304" pitchFamily="18" charset="0"/>
                <a:cs typeface="Times New Roman" panose="02020603050405020304" pitchFamily="18" charset="0"/>
              </a:rPr>
            </a:br>
            <a:r>
              <a:rPr lang="en-US" sz="2900" b="0" i="0" dirty="0">
                <a:solidFill>
                  <a:srgbClr val="000000"/>
                </a:solidFill>
                <a:effectLst/>
                <a:latin typeface="Times New Roman" panose="02020603050405020304" pitchFamily="18" charset="0"/>
                <a:cs typeface="Times New Roman" panose="02020603050405020304" pitchFamily="18" charset="0"/>
              </a:rPr>
              <a:t>Consistent conservatives participate in politics at higher rates than most other ideological groups. Political engagement tends to be highest among the most consistent conservatives and liberals, the Pew Research survey found. Half of consistent conservatives, for example, said they had contacted an elected official within the past two years – the highest level of any of our five groups. (The corresponding figure for all Americans, by the way, was 28%.) Consistent conservatives also ranked high on other measurements of political engagement, such as donating money (26%), attending campaign events (24%) and volunteering on a campaign (12%).</a:t>
            </a:r>
          </a:p>
          <a:p>
            <a:pPr marL="0" indent="0">
              <a:buNone/>
            </a:pPr>
            <a:r>
              <a:rPr lang="en-US" sz="2900" b="1" i="0" dirty="0">
                <a:effectLst/>
                <a:latin typeface="Times New Roman" panose="02020603050405020304" pitchFamily="18" charset="0"/>
                <a:cs typeface="Times New Roman" panose="02020603050405020304" pitchFamily="18" charset="0"/>
              </a:rPr>
              <a:t>(This chart is too complex since the labels are not available for all bars and there are no axis labels.)</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F313079-8FB8-482B-9CAC-3609C41011AC}"/>
              </a:ext>
            </a:extLst>
          </p:cNvPr>
          <p:cNvPicPr>
            <a:picLocks noChangeAspect="1"/>
          </p:cNvPicPr>
          <p:nvPr/>
        </p:nvPicPr>
        <p:blipFill>
          <a:blip r:embed="rId2"/>
          <a:stretch>
            <a:fillRect/>
          </a:stretch>
        </p:blipFill>
        <p:spPr>
          <a:xfrm>
            <a:off x="838200" y="2204819"/>
            <a:ext cx="5991225" cy="4210050"/>
          </a:xfrm>
          <a:prstGeom prst="rect">
            <a:avLst/>
          </a:prstGeom>
        </p:spPr>
      </p:pic>
    </p:spTree>
    <p:extLst>
      <p:ext uri="{BB962C8B-B14F-4D97-AF65-F5344CB8AC3E}">
        <p14:creationId xmlns:p14="http://schemas.microsoft.com/office/powerpoint/2010/main" val="202277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A979-8EFB-4233-8DBE-39FF62E6D1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 Complex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7D3B65-F9C1-4C81-8457-122B8E4E7FD5}"/>
              </a:ext>
            </a:extLst>
          </p:cNvPr>
          <p:cNvSpPr>
            <a:spLocks noGrp="1"/>
          </p:cNvSpPr>
          <p:nvPr>
            <p:ph idx="1"/>
          </p:nvPr>
        </p:nvSpPr>
        <p:spPr>
          <a:xfrm>
            <a:off x="7029974" y="1825625"/>
            <a:ext cx="4323826" cy="4351338"/>
          </a:xfrm>
        </p:spPr>
        <p:txBody>
          <a:bodyPr>
            <a:normAutofit fontScale="77500" lnSpcReduction="20000"/>
          </a:bodyPr>
          <a:lstStyle/>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Among the seven nations surveyed, Greeks and Italians express particularly negative views about immigration. Eight-in-ten or more in both countries want less immigration, as do majorities in France and the UK. Public opinion is more closely divided in Spain, Germany and Poland, between those who want fewer immigrants admitted to their countries and those who say current levels should stay about the same. However, there is very little desire for allowing more immigrants in any of these seven nations – the percentage who hold this view ranges from 14% in Germany to only 1% in Greece.</a:t>
            </a:r>
          </a:p>
          <a:p>
            <a:pPr marL="0" indent="0">
              <a:buNone/>
            </a:pPr>
            <a:r>
              <a:rPr lang="en-US" sz="2600" b="1" i="0" dirty="0">
                <a:effectLst/>
                <a:latin typeface="Times New Roman" panose="02020603050405020304" pitchFamily="18" charset="0"/>
                <a:cs typeface="Times New Roman" panose="02020603050405020304" pitchFamily="18" charset="0"/>
              </a:rPr>
              <a:t>(too complex since this chart is a table as opposed to a graph.)</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CBD55D6-973E-4602-B56C-6D6B48105003}"/>
              </a:ext>
            </a:extLst>
          </p:cNvPr>
          <p:cNvPicPr>
            <a:picLocks noChangeAspect="1"/>
          </p:cNvPicPr>
          <p:nvPr/>
        </p:nvPicPr>
        <p:blipFill>
          <a:blip r:embed="rId2"/>
          <a:stretch>
            <a:fillRect/>
          </a:stretch>
        </p:blipFill>
        <p:spPr>
          <a:xfrm>
            <a:off x="838200" y="2220242"/>
            <a:ext cx="3571875" cy="4162425"/>
          </a:xfrm>
          <a:prstGeom prst="rect">
            <a:avLst/>
          </a:prstGeom>
        </p:spPr>
      </p:pic>
    </p:spTree>
    <p:extLst>
      <p:ext uri="{BB962C8B-B14F-4D97-AF65-F5344CB8AC3E}">
        <p14:creationId xmlns:p14="http://schemas.microsoft.com/office/powerpoint/2010/main" val="61241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6B2-DB07-4E13-8F61-F44947CA38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607D2-3E21-420B-B346-EE0EF0DA5C48}"/>
              </a:ext>
            </a:extLst>
          </p:cNvPr>
          <p:cNvSpPr>
            <a:spLocks noGrp="1"/>
          </p:cNvSpPr>
          <p:nvPr>
            <p:ph idx="1"/>
          </p:nvPr>
        </p:nvSpPr>
        <p:spPr>
          <a:xfrm>
            <a:off x="7214532" y="2111375"/>
            <a:ext cx="4139268" cy="3631592"/>
          </a:xfrm>
        </p:spPr>
        <p:txBody>
          <a:bodyPr>
            <a:normAutofit/>
          </a:bodyPr>
          <a:lstStyle/>
          <a:p>
            <a:pPr marL="0" indent="0">
              <a:buNone/>
            </a:pPr>
            <a:r>
              <a:rPr lang="en-US" sz="1800" b="0" i="0" dirty="0">
                <a:solidFill>
                  <a:srgbClr val="000000"/>
                </a:solidFill>
                <a:effectLst/>
                <a:latin typeface="Times New Roman" panose="02020603050405020304" pitchFamily="18" charset="0"/>
              </a:rPr>
              <a:t>About six-in-ten (58%) say food safety is a very big problem, and 54% say the same about health care. Roughly four-in-ten or fewer are troubled by people leaving for jobs in other countries (38%), traffic (33%) and electricity shortages (31%).</a:t>
            </a:r>
            <a:endParaRPr lang="en-US" sz="1800" dirty="0"/>
          </a:p>
        </p:txBody>
      </p:sp>
      <p:pic>
        <p:nvPicPr>
          <p:cNvPr id="5" name="Picture 4">
            <a:extLst>
              <a:ext uri="{FF2B5EF4-FFF2-40B4-BE49-F238E27FC236}">
                <a16:creationId xmlns:a16="http://schemas.microsoft.com/office/drawing/2014/main" id="{9CC963EA-5BC4-44BF-B6B7-BE0B52C60259}"/>
              </a:ext>
            </a:extLst>
          </p:cNvPr>
          <p:cNvPicPr>
            <a:picLocks noChangeAspect="1"/>
          </p:cNvPicPr>
          <p:nvPr/>
        </p:nvPicPr>
        <p:blipFill>
          <a:blip r:embed="rId2"/>
          <a:stretch>
            <a:fillRect/>
          </a:stretch>
        </p:blipFill>
        <p:spPr>
          <a:xfrm>
            <a:off x="838200" y="2111375"/>
            <a:ext cx="3495675" cy="4381500"/>
          </a:xfrm>
          <a:prstGeom prst="rect">
            <a:avLst/>
          </a:prstGeom>
        </p:spPr>
      </p:pic>
    </p:spTree>
    <p:extLst>
      <p:ext uri="{BB962C8B-B14F-4D97-AF65-F5344CB8AC3E}">
        <p14:creationId xmlns:p14="http://schemas.microsoft.com/office/powerpoint/2010/main" val="49836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51926</TotalTime>
  <Words>6337</Words>
  <Application>Microsoft Office PowerPoint</Application>
  <PresentationFormat>Widescreen</PresentationFormat>
  <Paragraphs>353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Georgia</vt:lpstr>
      <vt:lpstr>Lato</vt:lpstr>
      <vt:lpstr>Times New Roman</vt:lpstr>
      <vt:lpstr>Office Theme</vt:lpstr>
      <vt:lpstr>Cannot Create Open Ended Question</vt:lpstr>
      <vt:lpstr>Cannot Create Open Ended Question</vt:lpstr>
      <vt:lpstr>Cannot Create Open Ended Question</vt:lpstr>
      <vt:lpstr>Too Complex</vt:lpstr>
      <vt:lpstr>Too Complex</vt:lpstr>
      <vt:lpstr>Too Complex</vt:lpstr>
      <vt:lpstr>Too Complex</vt:lpstr>
      <vt:lpstr>Too Complex</vt:lpstr>
      <vt:lpstr>Good</vt:lpstr>
      <vt:lpstr>Good</vt:lpstr>
      <vt:lpstr>Sample QA</vt:lpstr>
      <vt:lpstr>Sample QA</vt:lpstr>
      <vt:lpstr>Sample QA</vt:lpstr>
      <vt:lpstr>Baselines</vt:lpstr>
      <vt:lpstr>Annotation Process</vt:lpstr>
      <vt:lpstr>Decontextualization(extractive+abstractive)</vt:lpstr>
      <vt:lpstr>Question(extractive+abstractive) criteria</vt:lpstr>
      <vt:lpstr>Instructions </vt:lpstr>
      <vt:lpstr>Example Question Check</vt:lpstr>
      <vt:lpstr>Example Question Check</vt:lpstr>
      <vt:lpstr>Example Question Check</vt:lpstr>
      <vt:lpstr>Example Question Check</vt:lpstr>
      <vt:lpstr>Example Question Check</vt:lpstr>
      <vt:lpstr>Example Question Check</vt:lpstr>
      <vt:lpstr>Example Disagreement Resolution</vt:lpstr>
      <vt:lpstr>Example Disagreement Resolution</vt:lpstr>
      <vt:lpstr>Example Disagreement Resolution</vt:lpstr>
      <vt:lpstr>Example Decontextualization</vt:lpstr>
      <vt:lpstr>Example Decontextualization</vt:lpstr>
      <vt:lpstr>Example Decontextualization</vt:lpstr>
      <vt:lpstr>Example Decontextualization</vt:lpstr>
      <vt:lpstr>Chart filtering Leak</vt:lpstr>
      <vt:lpstr>Extractive vs Abstractive</vt:lpstr>
      <vt:lpstr>Making KG on Charts</vt:lpstr>
      <vt:lpstr>Possible Relations</vt:lpstr>
      <vt:lpstr>Example KG relationships</vt:lpstr>
      <vt:lpstr>Example KG relationships</vt:lpstr>
      <vt:lpstr>Example KG relationships</vt:lpstr>
      <vt:lpstr>Second Order Representation</vt:lpstr>
      <vt:lpstr>Dataset Updates</vt:lpstr>
      <vt:lpstr>Example KG for Charts using chart+table+question+summary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Kantharaj</dc:creator>
  <cp:lastModifiedBy>Shankar Kantharaj</cp:lastModifiedBy>
  <cp:revision>95</cp:revision>
  <cp:lastPrinted>2021-08-28T16:13:26Z</cp:lastPrinted>
  <dcterms:created xsi:type="dcterms:W3CDTF">2021-08-17T17:48:51Z</dcterms:created>
  <dcterms:modified xsi:type="dcterms:W3CDTF">2021-09-29T19:38:43Z</dcterms:modified>
</cp:coreProperties>
</file>