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82" r:id="rId3"/>
    <p:sldId id="284" r:id="rId4"/>
    <p:sldId id="292" r:id="rId5"/>
    <p:sldId id="272" r:id="rId6"/>
    <p:sldId id="273" r:id="rId7"/>
    <p:sldId id="286" r:id="rId8"/>
    <p:sldId id="274" r:id="rId9"/>
    <p:sldId id="290" r:id="rId10"/>
    <p:sldId id="291" r:id="rId11"/>
    <p:sldId id="280" r:id="rId12"/>
    <p:sldId id="275" r:id="rId13"/>
    <p:sldId id="287" r:id="rId14"/>
    <p:sldId id="276" r:id="rId15"/>
    <p:sldId id="278" r:id="rId16"/>
    <p:sldId id="269" r:id="rId17"/>
    <p:sldId id="277" r:id="rId18"/>
    <p:sldId id="279" r:id="rId19"/>
    <p:sldId id="288" r:id="rId20"/>
    <p:sldId id="257" r:id="rId21"/>
    <p:sldId id="258" r:id="rId22"/>
    <p:sldId id="259" r:id="rId23"/>
    <p:sldId id="260" r:id="rId24"/>
    <p:sldId id="261" r:id="rId25"/>
    <p:sldId id="263" r:id="rId26"/>
    <p:sldId id="264" r:id="rId27"/>
    <p:sldId id="265" r:id="rId28"/>
    <p:sldId id="266" r:id="rId29"/>
    <p:sldId id="28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480D747-0033-42F1-AB2B-172552EAB35D}" type="datetimeFigureOut">
              <a:rPr lang="en-US"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37DDA-EB9D-455D-956B-B30F68B8E2F9}" type="slidenum">
              <a:rPr lang="en-US" smtClean="0"/>
              <a:t>‹#›</a:t>
            </a:fld>
            <a:endParaRPr lang="en-US"/>
          </a:p>
        </p:txBody>
      </p:sp>
    </p:spTree>
    <p:extLst>
      <p:ext uri="{BB962C8B-B14F-4D97-AF65-F5344CB8AC3E}">
        <p14:creationId xmlns:p14="http://schemas.microsoft.com/office/powerpoint/2010/main" val="1635954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80D747-0033-42F1-AB2B-172552EAB35D}" type="datetimeFigureOut">
              <a:rPr lang="en-US"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37DDA-EB9D-455D-956B-B30F68B8E2F9}" type="slidenum">
              <a:rPr lang="en-US" smtClean="0"/>
              <a:t>‹#›</a:t>
            </a:fld>
            <a:endParaRPr lang="en-US"/>
          </a:p>
        </p:txBody>
      </p:sp>
    </p:spTree>
    <p:extLst>
      <p:ext uri="{BB962C8B-B14F-4D97-AF65-F5344CB8AC3E}">
        <p14:creationId xmlns:p14="http://schemas.microsoft.com/office/powerpoint/2010/main" val="180843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80D747-0033-42F1-AB2B-172552EAB35D}" type="datetimeFigureOut">
              <a:rPr lang="en-US"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37DDA-EB9D-455D-956B-B30F68B8E2F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88343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80D747-0033-42F1-AB2B-172552EAB35D}" type="datetimeFigureOut">
              <a:rPr lang="en-US"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37DDA-EB9D-455D-956B-B30F68B8E2F9}" type="slidenum">
              <a:rPr lang="en-US" smtClean="0"/>
              <a:t>‹#›</a:t>
            </a:fld>
            <a:endParaRPr lang="en-US"/>
          </a:p>
        </p:txBody>
      </p:sp>
    </p:spTree>
    <p:extLst>
      <p:ext uri="{BB962C8B-B14F-4D97-AF65-F5344CB8AC3E}">
        <p14:creationId xmlns:p14="http://schemas.microsoft.com/office/powerpoint/2010/main" val="2599514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80D747-0033-42F1-AB2B-172552EAB35D}" type="datetimeFigureOut">
              <a:rPr lang="en-US"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37DDA-EB9D-455D-956B-B30F68B8E2F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5283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80D747-0033-42F1-AB2B-172552EAB35D}" type="datetimeFigureOut">
              <a:rPr lang="en-US"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37DDA-EB9D-455D-956B-B30F68B8E2F9}" type="slidenum">
              <a:rPr lang="en-US" smtClean="0"/>
              <a:t>‹#›</a:t>
            </a:fld>
            <a:endParaRPr lang="en-US"/>
          </a:p>
        </p:txBody>
      </p:sp>
    </p:spTree>
    <p:extLst>
      <p:ext uri="{BB962C8B-B14F-4D97-AF65-F5344CB8AC3E}">
        <p14:creationId xmlns:p14="http://schemas.microsoft.com/office/powerpoint/2010/main" val="4140602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80D747-0033-42F1-AB2B-172552EAB35D}" type="datetimeFigureOut">
              <a:rPr lang="en-US"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37DDA-EB9D-455D-956B-B30F68B8E2F9}" type="slidenum">
              <a:rPr lang="en-US" smtClean="0"/>
              <a:t>‹#›</a:t>
            </a:fld>
            <a:endParaRPr lang="en-US"/>
          </a:p>
        </p:txBody>
      </p:sp>
    </p:spTree>
    <p:extLst>
      <p:ext uri="{BB962C8B-B14F-4D97-AF65-F5344CB8AC3E}">
        <p14:creationId xmlns:p14="http://schemas.microsoft.com/office/powerpoint/2010/main" val="1987086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80D747-0033-42F1-AB2B-172552EAB35D}" type="datetimeFigureOut">
              <a:rPr lang="en-US"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37DDA-EB9D-455D-956B-B30F68B8E2F9}" type="slidenum">
              <a:rPr lang="en-US" smtClean="0"/>
              <a:t>‹#›</a:t>
            </a:fld>
            <a:endParaRPr lang="en-US"/>
          </a:p>
        </p:txBody>
      </p:sp>
    </p:spTree>
    <p:extLst>
      <p:ext uri="{BB962C8B-B14F-4D97-AF65-F5344CB8AC3E}">
        <p14:creationId xmlns:p14="http://schemas.microsoft.com/office/powerpoint/2010/main" val="267224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80D747-0033-42F1-AB2B-172552EAB35D}" type="datetimeFigureOut">
              <a:rPr lang="en-US"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37DDA-EB9D-455D-956B-B30F68B8E2F9}" type="slidenum">
              <a:rPr lang="en-US" smtClean="0"/>
              <a:t>‹#›</a:t>
            </a:fld>
            <a:endParaRPr lang="en-US"/>
          </a:p>
        </p:txBody>
      </p:sp>
    </p:spTree>
    <p:extLst>
      <p:ext uri="{BB962C8B-B14F-4D97-AF65-F5344CB8AC3E}">
        <p14:creationId xmlns:p14="http://schemas.microsoft.com/office/powerpoint/2010/main" val="2482206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80D747-0033-42F1-AB2B-172552EAB35D}" type="datetimeFigureOut">
              <a:rPr lang="en-US"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37DDA-EB9D-455D-956B-B30F68B8E2F9}" type="slidenum">
              <a:rPr lang="en-US" smtClean="0"/>
              <a:t>‹#›</a:t>
            </a:fld>
            <a:endParaRPr lang="en-US"/>
          </a:p>
        </p:txBody>
      </p:sp>
    </p:spTree>
    <p:extLst>
      <p:ext uri="{BB962C8B-B14F-4D97-AF65-F5344CB8AC3E}">
        <p14:creationId xmlns:p14="http://schemas.microsoft.com/office/powerpoint/2010/main" val="3958240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80D747-0033-42F1-AB2B-172552EAB35D}" type="datetimeFigureOut">
              <a:rPr lang="en-US" smtClean="0"/>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37DDA-EB9D-455D-956B-B30F68B8E2F9}" type="slidenum">
              <a:rPr lang="en-US" smtClean="0"/>
              <a:t>‹#›</a:t>
            </a:fld>
            <a:endParaRPr lang="en-US"/>
          </a:p>
        </p:txBody>
      </p:sp>
    </p:spTree>
    <p:extLst>
      <p:ext uri="{BB962C8B-B14F-4D97-AF65-F5344CB8AC3E}">
        <p14:creationId xmlns:p14="http://schemas.microsoft.com/office/powerpoint/2010/main" val="234542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80D747-0033-42F1-AB2B-172552EAB35D}" type="datetimeFigureOut">
              <a:rPr lang="en-US" smtClean="0"/>
              <a:t>8/21/2017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E37DDA-EB9D-455D-956B-B30F68B8E2F9}" type="slidenum">
              <a:rPr lang="en-US" smtClean="0"/>
              <a:t>‹#›</a:t>
            </a:fld>
            <a:endParaRPr lang="en-US"/>
          </a:p>
        </p:txBody>
      </p:sp>
    </p:spTree>
    <p:extLst>
      <p:ext uri="{BB962C8B-B14F-4D97-AF65-F5344CB8AC3E}">
        <p14:creationId xmlns:p14="http://schemas.microsoft.com/office/powerpoint/2010/main" val="3782006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480D747-0033-42F1-AB2B-172552EAB35D}" type="datetimeFigureOut">
              <a:rPr lang="en-US" smtClean="0"/>
              <a:t>8/21/2017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E37DDA-EB9D-455D-956B-B30F68B8E2F9}" type="slidenum">
              <a:rPr lang="en-US" smtClean="0"/>
              <a:t>‹#›</a:t>
            </a:fld>
            <a:endParaRPr lang="en-US"/>
          </a:p>
        </p:txBody>
      </p:sp>
    </p:spTree>
    <p:extLst>
      <p:ext uri="{BB962C8B-B14F-4D97-AF65-F5344CB8AC3E}">
        <p14:creationId xmlns:p14="http://schemas.microsoft.com/office/powerpoint/2010/main" val="866285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80D747-0033-42F1-AB2B-172552EAB35D}" type="datetimeFigureOut">
              <a:rPr lang="en-US" smtClean="0"/>
              <a:t>8/21/2017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E37DDA-EB9D-455D-956B-B30F68B8E2F9}" type="slidenum">
              <a:rPr lang="en-US" smtClean="0"/>
              <a:t>‹#›</a:t>
            </a:fld>
            <a:endParaRPr lang="en-US"/>
          </a:p>
        </p:txBody>
      </p:sp>
    </p:spTree>
    <p:extLst>
      <p:ext uri="{BB962C8B-B14F-4D97-AF65-F5344CB8AC3E}">
        <p14:creationId xmlns:p14="http://schemas.microsoft.com/office/powerpoint/2010/main" val="376975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80D747-0033-42F1-AB2B-172552EAB35D}" type="datetimeFigureOut">
              <a:rPr lang="en-US" smtClean="0"/>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37DDA-EB9D-455D-956B-B30F68B8E2F9}" type="slidenum">
              <a:rPr lang="en-US" smtClean="0"/>
              <a:t>‹#›</a:t>
            </a:fld>
            <a:endParaRPr lang="en-US"/>
          </a:p>
        </p:txBody>
      </p:sp>
    </p:spTree>
    <p:extLst>
      <p:ext uri="{BB962C8B-B14F-4D97-AF65-F5344CB8AC3E}">
        <p14:creationId xmlns:p14="http://schemas.microsoft.com/office/powerpoint/2010/main" val="2721266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80D747-0033-42F1-AB2B-172552EAB35D}" type="datetimeFigureOut">
              <a:rPr lang="en-US" smtClean="0"/>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37DDA-EB9D-455D-956B-B30F68B8E2F9}" type="slidenum">
              <a:rPr lang="en-US" smtClean="0"/>
              <a:t>‹#›</a:t>
            </a:fld>
            <a:endParaRPr lang="en-US"/>
          </a:p>
        </p:txBody>
      </p:sp>
    </p:spTree>
    <p:extLst>
      <p:ext uri="{BB962C8B-B14F-4D97-AF65-F5344CB8AC3E}">
        <p14:creationId xmlns:p14="http://schemas.microsoft.com/office/powerpoint/2010/main" val="1155646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480D747-0033-42F1-AB2B-172552EAB35D}" type="datetimeFigureOut">
              <a:rPr lang="en-US" smtClean="0"/>
              <a:t>8/21/2017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2E37DDA-EB9D-455D-956B-B30F68B8E2F9}" type="slidenum">
              <a:rPr lang="en-US" smtClean="0"/>
              <a:t>‹#›</a:t>
            </a:fld>
            <a:endParaRPr lang="en-US"/>
          </a:p>
        </p:txBody>
      </p:sp>
    </p:spTree>
    <p:extLst>
      <p:ext uri="{BB962C8B-B14F-4D97-AF65-F5344CB8AC3E}">
        <p14:creationId xmlns:p14="http://schemas.microsoft.com/office/powerpoint/2010/main" val="22158721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00" b="1" dirty="0" smtClean="0"/>
              <a:t>Distributed </a:t>
            </a:r>
            <a:r>
              <a:rPr lang="en-US" sz="4000" b="1" dirty="0"/>
              <a:t>Multicast </a:t>
            </a:r>
            <a:r>
              <a:rPr lang="en-US" sz="4000" b="1" dirty="0" smtClean="0"/>
              <a:t>Client-Server Model</a:t>
            </a:r>
            <a:br>
              <a:rPr lang="en-US" sz="4000" b="1" dirty="0" smtClean="0"/>
            </a:br>
            <a:r>
              <a:rPr lang="en-US" dirty="0" smtClean="0"/>
              <a:t> </a:t>
            </a:r>
            <a:r>
              <a:rPr lang="en-US" sz="3200" b="1" dirty="0" smtClean="0"/>
              <a:t>SP15-01 Team</a:t>
            </a:r>
            <a:endParaRPr lang="en-US" sz="3200" b="1" dirty="0"/>
          </a:p>
        </p:txBody>
      </p:sp>
      <p:sp>
        <p:nvSpPr>
          <p:cNvPr id="3" name="Content Placeholder 2"/>
          <p:cNvSpPr>
            <a:spLocks noGrp="1"/>
          </p:cNvSpPr>
          <p:nvPr>
            <p:ph idx="1"/>
          </p:nvPr>
        </p:nvSpPr>
        <p:spPr/>
        <p:txBody>
          <a:bodyPr>
            <a:normAutofit/>
          </a:bodyPr>
          <a:lstStyle/>
          <a:p>
            <a:pPr marL="0" indent="0">
              <a:buNone/>
            </a:pPr>
            <a:r>
              <a:rPr lang="en-US" b="1" dirty="0" smtClean="0"/>
              <a:t>Problem Statement :</a:t>
            </a:r>
          </a:p>
          <a:p>
            <a:pPr marL="0" indent="0">
              <a:buNone/>
            </a:pPr>
            <a:r>
              <a:rPr lang="en-US" dirty="0"/>
              <a:t> </a:t>
            </a:r>
            <a:r>
              <a:rPr lang="en-US" dirty="0" smtClean="0"/>
              <a:t>   </a:t>
            </a:r>
            <a:r>
              <a:rPr lang="en-US" dirty="0"/>
              <a:t>To divide a task across multiple processes/processors on different nodes/same node and then collate the results. </a:t>
            </a:r>
          </a:p>
          <a:p>
            <a:pPr marL="0" indent="0">
              <a:buNone/>
            </a:pPr>
            <a:r>
              <a:rPr lang="en-US" dirty="0" smtClean="0"/>
              <a:t>   </a:t>
            </a:r>
          </a:p>
          <a:p>
            <a:pPr marL="0" indent="0">
              <a:buNone/>
            </a:pPr>
            <a:r>
              <a:rPr lang="en-US" b="1" dirty="0" smtClean="0"/>
              <a:t>Team :</a:t>
            </a:r>
          </a:p>
          <a:p>
            <a:pPr marL="0" indent="0">
              <a:buNone/>
            </a:pPr>
            <a:r>
              <a:rPr lang="en-US" dirty="0"/>
              <a:t> </a:t>
            </a:r>
            <a:r>
              <a:rPr lang="en-US" dirty="0" smtClean="0"/>
              <a:t>    </a:t>
            </a:r>
            <a:r>
              <a:rPr lang="en-US" dirty="0" err="1" smtClean="0"/>
              <a:t>Ravindra</a:t>
            </a:r>
            <a:r>
              <a:rPr lang="en-US" dirty="0" smtClean="0"/>
              <a:t> Kumar</a:t>
            </a:r>
          </a:p>
          <a:p>
            <a:pPr marL="0" indent="0">
              <a:buNone/>
            </a:pPr>
            <a:r>
              <a:rPr lang="en-US" dirty="0"/>
              <a:t> </a:t>
            </a:r>
            <a:r>
              <a:rPr lang="en-US" dirty="0" smtClean="0"/>
              <a:t>    </a:t>
            </a:r>
            <a:r>
              <a:rPr lang="en-US" dirty="0" err="1" smtClean="0"/>
              <a:t>Sanmugavadivu</a:t>
            </a:r>
            <a:endParaRPr lang="en-US" dirty="0" smtClean="0"/>
          </a:p>
          <a:p>
            <a:pPr marL="0" indent="0">
              <a:buNone/>
            </a:pPr>
            <a:r>
              <a:rPr lang="en-US" dirty="0"/>
              <a:t> </a:t>
            </a:r>
            <a:r>
              <a:rPr lang="en-US" dirty="0" smtClean="0"/>
              <a:t>    </a:t>
            </a:r>
            <a:r>
              <a:rPr lang="en-US" dirty="0" err="1" smtClean="0"/>
              <a:t>Shashank</a:t>
            </a:r>
            <a:r>
              <a:rPr lang="en-US" dirty="0" smtClean="0"/>
              <a:t> Gupta</a:t>
            </a:r>
          </a:p>
          <a:p>
            <a:pPr marL="0" indent="0">
              <a:buNone/>
            </a:pPr>
            <a:r>
              <a:rPr lang="en-US" dirty="0"/>
              <a:t> </a:t>
            </a:r>
            <a:r>
              <a:rPr lang="en-US" dirty="0" smtClean="0"/>
              <a:t>    Sameer </a:t>
            </a:r>
            <a:r>
              <a:rPr lang="en-US" dirty="0" err="1" smtClean="0"/>
              <a:t>Tandon</a:t>
            </a:r>
            <a:endParaRPr lang="en-US" dirty="0"/>
          </a:p>
        </p:txBody>
      </p:sp>
    </p:spTree>
    <p:extLst>
      <p:ext uri="{BB962C8B-B14F-4D97-AF65-F5344CB8AC3E}">
        <p14:creationId xmlns:p14="http://schemas.microsoft.com/office/powerpoint/2010/main" val="249934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4458"/>
          </a:xfrm>
        </p:spPr>
        <p:txBody>
          <a:bodyPr/>
          <a:lstStyle/>
          <a:p>
            <a:pPr algn="ctr"/>
            <a:r>
              <a:rPr lang="en-US" b="1" smtClean="0"/>
              <a:t>Implementation-Server (Epoll) </a:t>
            </a:r>
            <a:endParaRPr lang="en-US" b="1" dirty="0"/>
          </a:p>
        </p:txBody>
      </p:sp>
      <p:sp>
        <p:nvSpPr>
          <p:cNvPr id="3" name="Content Placeholder 2"/>
          <p:cNvSpPr>
            <a:spLocks noGrp="1"/>
          </p:cNvSpPr>
          <p:nvPr>
            <p:ph idx="1"/>
          </p:nvPr>
        </p:nvSpPr>
        <p:spPr>
          <a:xfrm>
            <a:off x="677334" y="1598729"/>
            <a:ext cx="8596668" cy="3880773"/>
          </a:xfrm>
        </p:spPr>
        <p:txBody>
          <a:bodyPr>
            <a:normAutofit/>
          </a:bodyPr>
          <a:lstStyle/>
          <a:p>
            <a:r>
              <a:rPr lang="en-US" smtClean="0"/>
              <a:t>Wait infinitely on epoll server; epoll_wait()</a:t>
            </a:r>
          </a:p>
          <a:p>
            <a:r>
              <a:rPr lang="en-US" smtClean="0"/>
              <a:t>It returns in case of event. If new connection, returns socket_fd of server on which it is listening. Thus, we know that a new connecn &amp; we add it epoll to monitor</a:t>
            </a:r>
          </a:p>
          <a:p>
            <a:r>
              <a:rPr lang="en-US" smtClean="0"/>
              <a:t>If returns a i/p sock_fd, we read the data from buffer using read(). We come to know the event msg. </a:t>
            </a:r>
          </a:p>
          <a:p>
            <a:r>
              <a:rPr lang="en-US" smtClean="0"/>
              <a:t>Convert json to msg_struct. Acquire mutex. Push data to q. Broadcast to cond var.</a:t>
            </a:r>
            <a:endParaRPr lang="en-US" dirty="0"/>
          </a:p>
        </p:txBody>
      </p:sp>
    </p:spTree>
    <p:extLst>
      <p:ext uri="{BB962C8B-B14F-4D97-AF65-F5344CB8AC3E}">
        <p14:creationId xmlns:p14="http://schemas.microsoft.com/office/powerpoint/2010/main" val="1983110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9373"/>
          </a:xfrm>
        </p:spPr>
        <p:txBody>
          <a:bodyPr/>
          <a:lstStyle/>
          <a:p>
            <a:pPr algn="ctr"/>
            <a:r>
              <a:rPr lang="en-US" b="1" dirty="0" smtClean="0"/>
              <a:t>Data Structures </a:t>
            </a:r>
            <a:endParaRPr lang="en-US" b="1" dirty="0"/>
          </a:p>
        </p:txBody>
      </p:sp>
      <p:sp>
        <p:nvSpPr>
          <p:cNvPr id="3" name="Content Placeholder 2"/>
          <p:cNvSpPr>
            <a:spLocks noGrp="1"/>
          </p:cNvSpPr>
          <p:nvPr>
            <p:ph idx="1"/>
          </p:nvPr>
        </p:nvSpPr>
        <p:spPr>
          <a:xfrm>
            <a:off x="838200" y="1511300"/>
            <a:ext cx="4229559" cy="4261539"/>
          </a:xfrm>
        </p:spPr>
        <p:txBody>
          <a:bodyPr>
            <a:normAutofit/>
          </a:bodyPr>
          <a:lstStyle/>
          <a:p>
            <a:pPr marL="0" indent="0">
              <a:buNone/>
            </a:pPr>
            <a:r>
              <a:rPr lang="en-US" sz="1800" dirty="0"/>
              <a:t>/*Generic </a:t>
            </a:r>
            <a:r>
              <a:rPr lang="en-US" sz="1800" dirty="0" err="1"/>
              <a:t>Messsage</a:t>
            </a:r>
            <a:r>
              <a:rPr lang="en-US" sz="1800" dirty="0"/>
              <a:t> Structure for </a:t>
            </a:r>
            <a:r>
              <a:rPr lang="en-US" sz="1800"/>
              <a:t>communication </a:t>
            </a:r>
            <a:r>
              <a:rPr lang="en-US" sz="1800" smtClean="0"/>
              <a:t>b/w client &amp; server</a:t>
            </a:r>
            <a:r>
              <a:rPr lang="en-US" sz="1800" dirty="0"/>
              <a:t>*/</a:t>
            </a:r>
          </a:p>
          <a:p>
            <a:pPr marL="0" indent="0">
              <a:buNone/>
            </a:pPr>
            <a:r>
              <a:rPr lang="en-US" sz="1800" dirty="0" err="1"/>
              <a:t>typedef</a:t>
            </a:r>
            <a:r>
              <a:rPr lang="en-US" sz="1800" dirty="0"/>
              <a:t> </a:t>
            </a:r>
            <a:r>
              <a:rPr lang="en-US" sz="1800" dirty="0" err="1"/>
              <a:t>struct</a:t>
            </a:r>
            <a:endParaRPr lang="en-US" sz="1800" dirty="0"/>
          </a:p>
          <a:p>
            <a:pPr marL="0" indent="0">
              <a:buNone/>
            </a:pPr>
            <a:r>
              <a:rPr lang="en-US" sz="1800" dirty="0"/>
              <a:t>{</a:t>
            </a:r>
          </a:p>
          <a:p>
            <a:pPr marL="0" indent="0">
              <a:buNone/>
            </a:pPr>
            <a:r>
              <a:rPr lang="en-US" sz="1800" dirty="0"/>
              <a:t>    Events event;</a:t>
            </a:r>
          </a:p>
          <a:p>
            <a:pPr marL="0" indent="0">
              <a:buNone/>
            </a:pPr>
            <a:r>
              <a:rPr lang="en-US" sz="1800" dirty="0"/>
              <a:t>    Result result;</a:t>
            </a:r>
          </a:p>
          <a:p>
            <a:pPr marL="0" indent="0">
              <a:buNone/>
            </a:pPr>
            <a:r>
              <a:rPr lang="en-US" sz="1800" dirty="0"/>
              <a:t>    </a:t>
            </a:r>
            <a:r>
              <a:rPr lang="en-US" sz="1800" dirty="0" err="1"/>
              <a:t>int</a:t>
            </a:r>
            <a:r>
              <a:rPr lang="en-US" sz="1800" dirty="0"/>
              <a:t> </a:t>
            </a:r>
            <a:r>
              <a:rPr lang="en-US" sz="1800" dirty="0" err="1"/>
              <a:t>client_id</a:t>
            </a:r>
            <a:r>
              <a:rPr lang="en-US" sz="1800" dirty="0"/>
              <a:t>;</a:t>
            </a:r>
          </a:p>
          <a:p>
            <a:pPr marL="0" indent="0">
              <a:buNone/>
            </a:pPr>
            <a:r>
              <a:rPr lang="en-US" sz="1800" dirty="0"/>
              <a:t>    </a:t>
            </a:r>
            <a:r>
              <a:rPr lang="en-US" sz="1800" dirty="0" err="1"/>
              <a:t>int</a:t>
            </a:r>
            <a:r>
              <a:rPr lang="en-US" sz="1800" dirty="0"/>
              <a:t> </a:t>
            </a:r>
            <a:r>
              <a:rPr lang="en-US" sz="1800" dirty="0" err="1"/>
              <a:t>data_len</a:t>
            </a:r>
            <a:r>
              <a:rPr lang="en-US" sz="1800" dirty="0"/>
              <a:t>;</a:t>
            </a:r>
          </a:p>
          <a:p>
            <a:pPr marL="0" indent="0">
              <a:buNone/>
            </a:pPr>
            <a:r>
              <a:rPr lang="en-US" sz="1800" dirty="0"/>
              <a:t>    </a:t>
            </a:r>
            <a:r>
              <a:rPr lang="en-US" sz="1800" dirty="0" err="1"/>
              <a:t>int</a:t>
            </a:r>
            <a:r>
              <a:rPr lang="en-US" sz="1800" dirty="0"/>
              <a:t> *data;</a:t>
            </a:r>
          </a:p>
          <a:p>
            <a:pPr marL="0" indent="0">
              <a:buNone/>
            </a:pPr>
            <a:r>
              <a:rPr lang="en-US" sz="1800" dirty="0"/>
              <a:t>}Message</a:t>
            </a:r>
            <a:r>
              <a:rPr lang="en-US" sz="1800" dirty="0" smtClean="0"/>
              <a:t>;</a:t>
            </a:r>
          </a:p>
          <a:p>
            <a:pPr marL="0" indent="0">
              <a:buNone/>
            </a:pPr>
            <a:endParaRPr lang="en-US" sz="1800" dirty="0"/>
          </a:p>
          <a:p>
            <a:pPr marL="0" indent="0">
              <a:buNone/>
            </a:pPr>
            <a:endParaRPr lang="en-US" sz="1800" dirty="0"/>
          </a:p>
          <a:p>
            <a:pPr marL="0" indent="0">
              <a:buNone/>
            </a:pPr>
            <a:endParaRPr lang="en-US" dirty="0"/>
          </a:p>
        </p:txBody>
      </p:sp>
      <p:cxnSp>
        <p:nvCxnSpPr>
          <p:cNvPr id="9" name="Straight Connector 8"/>
          <p:cNvCxnSpPr/>
          <p:nvPr/>
        </p:nvCxnSpPr>
        <p:spPr>
          <a:xfrm>
            <a:off x="5067759" y="1511300"/>
            <a:ext cx="0" cy="4261539"/>
          </a:xfrm>
          <a:prstGeom prst="line">
            <a:avLst/>
          </a:prstGeom>
        </p:spPr>
        <p:style>
          <a:lnRef idx="1">
            <a:schemeClr val="accent1"/>
          </a:lnRef>
          <a:fillRef idx="0">
            <a:schemeClr val="accent1"/>
          </a:fillRef>
          <a:effectRef idx="0">
            <a:schemeClr val="accent1"/>
          </a:effectRef>
          <a:fontRef idx="minor">
            <a:schemeClr val="tx1"/>
          </a:fontRef>
        </p:style>
      </p:cxnSp>
      <p:sp>
        <p:nvSpPr>
          <p:cNvPr id="10" name="Content Placeholder 2"/>
          <p:cNvSpPr txBox="1">
            <a:spLocks/>
          </p:cNvSpPr>
          <p:nvPr/>
        </p:nvSpPr>
        <p:spPr>
          <a:xfrm>
            <a:off x="5425604" y="1438695"/>
            <a:ext cx="4368391" cy="440674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baseline="30000" smtClean="0"/>
          </a:p>
          <a:p>
            <a:pPr marL="0" indent="0">
              <a:buFont typeface="Wingdings 3" charset="2"/>
              <a:buNone/>
            </a:pPr>
            <a:r>
              <a:rPr lang="en-US" baseline="30000" smtClean="0"/>
              <a:t>/*Currently supported events*/</a:t>
            </a:r>
          </a:p>
          <a:p>
            <a:pPr marL="0" indent="0">
              <a:buFont typeface="Wingdings 3" charset="2"/>
              <a:buNone/>
            </a:pPr>
            <a:r>
              <a:rPr lang="en-US" baseline="30000" smtClean="0"/>
              <a:t>typedef enum events</a:t>
            </a:r>
          </a:p>
          <a:p>
            <a:pPr marL="0" indent="0">
              <a:buFont typeface="Wingdings 3" charset="2"/>
              <a:buNone/>
            </a:pPr>
            <a:r>
              <a:rPr lang="en-US" baseline="30000" smtClean="0"/>
              <a:t>{</a:t>
            </a:r>
          </a:p>
          <a:p>
            <a:pPr marL="0" indent="0">
              <a:buFont typeface="Wingdings 3" charset="2"/>
              <a:buNone/>
            </a:pPr>
            <a:r>
              <a:rPr lang="en-US" baseline="30000" smtClean="0"/>
              <a:t>    //CCLIENT = compute client, JCLIENT = job client</a:t>
            </a:r>
          </a:p>
          <a:p>
            <a:pPr marL="0" indent="0">
              <a:buFont typeface="Wingdings 3" charset="2"/>
              <a:buNone/>
            </a:pPr>
            <a:r>
              <a:rPr lang="en-US" baseline="30000" smtClean="0"/>
              <a:t>    SERVER_CCLIENT_GROUP_IDS_SUPPORTED =0,</a:t>
            </a:r>
          </a:p>
          <a:p>
            <a:pPr marL="0" indent="0">
              <a:buFont typeface="Wingdings 3" charset="2"/>
              <a:buNone/>
            </a:pPr>
            <a:r>
              <a:rPr lang="en-US" baseline="30000" smtClean="0"/>
              <a:t>    SERVER_CCLIENT_CONNECTION_ACCEPTED =1, </a:t>
            </a:r>
          </a:p>
          <a:p>
            <a:pPr marL="0" indent="0">
              <a:buFont typeface="Wingdings 3" charset="2"/>
              <a:buNone/>
            </a:pPr>
            <a:r>
              <a:rPr lang="en-US" baseline="30000" smtClean="0"/>
              <a:t>   SERVER_CCLIENT_DATA_TO_COMPUTE =2,</a:t>
            </a:r>
          </a:p>
          <a:p>
            <a:pPr marL="0" indent="0">
              <a:buFont typeface="Wingdings 3" charset="2"/>
              <a:buNone/>
            </a:pPr>
            <a:r>
              <a:rPr lang="en-US" baseline="30000" smtClean="0"/>
              <a:t>    SERVER_JCLIENT_FINAL_COMPUTE_RESULT =3,</a:t>
            </a:r>
          </a:p>
          <a:p>
            <a:pPr marL="0" indent="0">
              <a:buFont typeface="Wingdings 3" charset="2"/>
              <a:buNone/>
            </a:pPr>
            <a:r>
              <a:rPr lang="en-US" baseline="30000" smtClean="0"/>
              <a:t>    CCLIENT_SERVER_GROUP_ID_TO_JOIN =4,</a:t>
            </a:r>
          </a:p>
          <a:p>
            <a:pPr marL="0" indent="0">
              <a:buFont typeface="Wingdings 3" charset="2"/>
              <a:buNone/>
            </a:pPr>
            <a:r>
              <a:rPr lang="en-US" baseline="30000" smtClean="0"/>
              <a:t>    CCLIENT_SERVER_GROUP_ID_EXIT =5,</a:t>
            </a:r>
          </a:p>
          <a:p>
            <a:pPr marL="0" indent="0">
              <a:buFont typeface="Wingdings 3" charset="2"/>
              <a:buNone/>
            </a:pPr>
            <a:r>
              <a:rPr lang="en-US" baseline="30000" smtClean="0"/>
              <a:t>    CCLIENT_SERVER_COMPUTE_RESULT =6,</a:t>
            </a:r>
          </a:p>
          <a:p>
            <a:pPr marL="0" indent="0">
              <a:buFont typeface="Wingdings 3" charset="2"/>
              <a:buNone/>
            </a:pPr>
            <a:r>
              <a:rPr lang="en-US" baseline="30000" smtClean="0"/>
              <a:t>    JCLIENT_SERVER_COMPUTE_MY_DATA =7,</a:t>
            </a:r>
          </a:p>
          <a:p>
            <a:pPr marL="0" indent="0">
              <a:buFont typeface="Wingdings 3" charset="2"/>
              <a:buNone/>
            </a:pPr>
            <a:r>
              <a:rPr lang="en-US" baseline="30000" smtClean="0"/>
              <a:t>    JCLIENT_SERVER_JOIN,</a:t>
            </a:r>
          </a:p>
          <a:p>
            <a:pPr marL="0" indent="0">
              <a:buFont typeface="Wingdings 3" charset="2"/>
              <a:buNone/>
            </a:pPr>
            <a:r>
              <a:rPr lang="en-US" baseline="30000" smtClean="0"/>
              <a:t>}Events;</a:t>
            </a:r>
          </a:p>
          <a:p>
            <a:pPr marL="0" indent="0">
              <a:buFont typeface="Wingdings 3" charset="2"/>
              <a:buNone/>
            </a:pPr>
            <a:endParaRPr lang="en-US" baseline="30000" dirty="0"/>
          </a:p>
        </p:txBody>
      </p:sp>
    </p:spTree>
    <p:extLst>
      <p:ext uri="{BB962C8B-B14F-4D97-AF65-F5344CB8AC3E}">
        <p14:creationId xmlns:p14="http://schemas.microsoft.com/office/powerpoint/2010/main" val="170597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t>Implementation- Compute Client</a:t>
            </a:r>
            <a:endParaRPr lang="en-US" b="1" dirty="0"/>
          </a:p>
        </p:txBody>
      </p:sp>
      <p:sp>
        <p:nvSpPr>
          <p:cNvPr id="3" name="Content Placeholder 2"/>
          <p:cNvSpPr>
            <a:spLocks noGrp="1"/>
          </p:cNvSpPr>
          <p:nvPr>
            <p:ph idx="1"/>
          </p:nvPr>
        </p:nvSpPr>
        <p:spPr>
          <a:xfrm>
            <a:off x="838200" y="1838325"/>
            <a:ext cx="10515600" cy="4351338"/>
          </a:xfrm>
        </p:spPr>
        <p:txBody>
          <a:bodyPr/>
          <a:lstStyle/>
          <a:p>
            <a:r>
              <a:rPr lang="en-US" smtClean="0"/>
              <a:t>Main thread – Monitors fd(s) &amp; push data into job_queue</a:t>
            </a:r>
          </a:p>
          <a:p>
            <a:r>
              <a:rPr lang="en-US" smtClean="0"/>
              <a:t>2 worker threads to process data</a:t>
            </a:r>
            <a:endParaRPr lang="en-US" dirty="0" smtClean="0"/>
          </a:p>
          <a:p>
            <a:endParaRPr lang="en-US" dirty="0"/>
          </a:p>
        </p:txBody>
      </p:sp>
    </p:spTree>
    <p:extLst>
      <p:ext uri="{BB962C8B-B14F-4D97-AF65-F5344CB8AC3E}">
        <p14:creationId xmlns:p14="http://schemas.microsoft.com/office/powerpoint/2010/main" val="544220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t>Implementation- Job Client</a:t>
            </a:r>
            <a:endParaRPr lang="en-US" b="1" dirty="0"/>
          </a:p>
        </p:txBody>
      </p:sp>
      <p:sp>
        <p:nvSpPr>
          <p:cNvPr id="3" name="Content Placeholder 2"/>
          <p:cNvSpPr>
            <a:spLocks noGrp="1"/>
          </p:cNvSpPr>
          <p:nvPr>
            <p:ph idx="1"/>
          </p:nvPr>
        </p:nvSpPr>
        <p:spPr>
          <a:xfrm>
            <a:off x="838200" y="1838325"/>
            <a:ext cx="10515600" cy="4351338"/>
          </a:xfrm>
        </p:spPr>
        <p:txBody>
          <a:bodyPr/>
          <a:lstStyle/>
          <a:p>
            <a:r>
              <a:rPr lang="en-US" smtClean="0"/>
              <a:t>Main thread : monitor fd for results of submitted jobs</a:t>
            </a:r>
          </a:p>
          <a:p>
            <a:r>
              <a:rPr lang="en-US" smtClean="0"/>
              <a:t>Worker thread : prompt user for job_file. </a:t>
            </a:r>
          </a:p>
          <a:p>
            <a:r>
              <a:rPr lang="en-US" smtClean="0"/>
              <a:t>Send job to server whenever available</a:t>
            </a:r>
          </a:p>
          <a:p>
            <a:r>
              <a:rPr lang="en-US" smtClean="0"/>
              <a:t>Submit multiple jobs simultaneously and display results </a:t>
            </a:r>
            <a:endParaRPr lang="en-US" dirty="0"/>
          </a:p>
        </p:txBody>
      </p:sp>
    </p:spTree>
    <p:extLst>
      <p:ext uri="{BB962C8B-B14F-4D97-AF65-F5344CB8AC3E}">
        <p14:creationId xmlns:p14="http://schemas.microsoft.com/office/powerpoint/2010/main" val="74496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t>Infras/Features</a:t>
            </a:r>
            <a:endParaRPr lang="en-US" b="1" dirty="0"/>
          </a:p>
        </p:txBody>
      </p:sp>
      <p:sp>
        <p:nvSpPr>
          <p:cNvPr id="3" name="Content Placeholder 2"/>
          <p:cNvSpPr>
            <a:spLocks noGrp="1"/>
          </p:cNvSpPr>
          <p:nvPr>
            <p:ph idx="1"/>
          </p:nvPr>
        </p:nvSpPr>
        <p:spPr/>
        <p:txBody>
          <a:bodyPr>
            <a:normAutofit/>
          </a:bodyPr>
          <a:lstStyle/>
          <a:p>
            <a:r>
              <a:rPr lang="en-US" dirty="0" smtClean="0"/>
              <a:t>  </a:t>
            </a:r>
            <a:r>
              <a:rPr lang="en-US" err="1" smtClean="0"/>
              <a:t>Jansson</a:t>
            </a:r>
            <a:r>
              <a:rPr lang="en-US" smtClean="0"/>
              <a:t>  :</a:t>
            </a:r>
          </a:p>
          <a:p>
            <a:pPr lvl="1"/>
            <a:r>
              <a:rPr lang="en-US" smtClean="0"/>
              <a:t>For </a:t>
            </a:r>
            <a:r>
              <a:rPr lang="en-US" dirty="0" smtClean="0"/>
              <a:t>packing and parsing of messages sent between server </a:t>
            </a:r>
            <a:r>
              <a:rPr lang="en-US" smtClean="0"/>
              <a:t>and clients</a:t>
            </a:r>
          </a:p>
          <a:p>
            <a:pPr lvl="1"/>
            <a:r>
              <a:rPr lang="en-US" smtClean="0"/>
              <a:t>parseStruct </a:t>
            </a:r>
            <a:r>
              <a:rPr lang="en-US" dirty="0" smtClean="0"/>
              <a:t>– parses the message structure to form string to </a:t>
            </a:r>
            <a:r>
              <a:rPr lang="en-US" smtClean="0"/>
              <a:t>be sent; json_object_set(); </a:t>
            </a:r>
            <a:r>
              <a:rPr lang="en-US"/>
              <a:t>json_integer(msg-&gt;event</a:t>
            </a:r>
            <a:r>
              <a:rPr lang="en-US" smtClean="0"/>
              <a:t>);</a:t>
            </a:r>
          </a:p>
          <a:p>
            <a:pPr lvl="1"/>
            <a:r>
              <a:rPr lang="en-US" smtClean="0"/>
              <a:t>parseJson  </a:t>
            </a:r>
            <a:r>
              <a:rPr lang="en-US" dirty="0" smtClean="0"/>
              <a:t>- parses the </a:t>
            </a:r>
            <a:r>
              <a:rPr lang="en-US" dirty="0" err="1" smtClean="0"/>
              <a:t>Json</a:t>
            </a:r>
            <a:r>
              <a:rPr lang="en-US" dirty="0" smtClean="0"/>
              <a:t> string and forms the </a:t>
            </a:r>
            <a:r>
              <a:rPr lang="en-US" err="1" smtClean="0"/>
              <a:t>struct</a:t>
            </a:r>
            <a:r>
              <a:rPr lang="en-US" smtClean="0"/>
              <a:t> Message; json_integer_value() : extract int field from string       </a:t>
            </a:r>
          </a:p>
          <a:p>
            <a:r>
              <a:rPr lang="en-US" smtClean="0"/>
              <a:t>Open_grok setup for code browsing</a:t>
            </a:r>
          </a:p>
          <a:p>
            <a:r>
              <a:rPr lang="en-US" smtClean="0"/>
              <a:t>Debugging infra</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0762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t>Debugging Infra</a:t>
            </a:r>
            <a:endParaRPr lang="en-US" b="1" dirty="0"/>
          </a:p>
        </p:txBody>
      </p:sp>
      <p:sp>
        <p:nvSpPr>
          <p:cNvPr id="3" name="Content Placeholder 2"/>
          <p:cNvSpPr>
            <a:spLocks noGrp="1"/>
          </p:cNvSpPr>
          <p:nvPr>
            <p:ph idx="1"/>
          </p:nvPr>
        </p:nvSpPr>
        <p:spPr/>
        <p:txBody>
          <a:bodyPr>
            <a:normAutofit/>
          </a:bodyPr>
          <a:lstStyle/>
          <a:p>
            <a:pPr marL="0" indent="0">
              <a:buNone/>
            </a:pPr>
            <a:r>
              <a:rPr lang="en-US" dirty="0"/>
              <a:t>Debug and Error handling Infra :</a:t>
            </a:r>
          </a:p>
          <a:p>
            <a:pPr marL="0" indent="0">
              <a:buNone/>
            </a:pPr>
            <a:r>
              <a:rPr lang="en-US" dirty="0"/>
              <a:t>        -  Provides various debugging facilities , syslog generation , debug mode , different levels to log the messages.</a:t>
            </a:r>
          </a:p>
          <a:p>
            <a:pPr marL="0" indent="0">
              <a:buNone/>
            </a:pPr>
            <a:r>
              <a:rPr lang="en-US" dirty="0"/>
              <a:t>        -  Handles connection termination of a client , timeout for a submitted task , handling group exit request from client while performing a task , </a:t>
            </a:r>
            <a:r>
              <a:rPr lang="en-US" dirty="0" err="1"/>
              <a:t>etc</a:t>
            </a:r>
            <a:endParaRPr lang="en-US" dirty="0"/>
          </a:p>
          <a:p>
            <a:pPr marL="0" indent="0">
              <a:buNone/>
            </a:pPr>
            <a:r>
              <a:rPr lang="en-US" dirty="0" smtClean="0"/>
              <a:t>       - </a:t>
            </a:r>
            <a:r>
              <a:rPr lang="en-US" dirty="0"/>
              <a:t>./server 2000 –</a:t>
            </a:r>
            <a:r>
              <a:rPr lang="en-US" dirty="0" err="1"/>
              <a:t>to_sys_log</a:t>
            </a:r>
            <a:r>
              <a:rPr lang="en-US" dirty="0"/>
              <a:t> : will create server.</a:t>
            </a:r>
            <a:r>
              <a:rPr lang="cs-CZ" dirty="0"/>
              <a:t> &lt;</a:t>
            </a:r>
            <a:r>
              <a:rPr lang="cs-CZ" dirty="0" err="1"/>
              <a:t>timestamp</a:t>
            </a:r>
            <a:r>
              <a:rPr lang="cs-CZ" dirty="0"/>
              <a:t>&gt;_</a:t>
            </a:r>
            <a:r>
              <a:rPr lang="cs-CZ" dirty="0" err="1"/>
              <a:t>syslog</a:t>
            </a:r>
            <a:r>
              <a:rPr lang="cs-CZ" dirty="0"/>
              <a:t> </a:t>
            </a:r>
            <a:r>
              <a:rPr lang="cs-CZ" dirty="0" err="1"/>
              <a:t>file</a:t>
            </a:r>
            <a:r>
              <a:rPr lang="cs-CZ" dirty="0"/>
              <a:t> </a:t>
            </a:r>
            <a:endParaRPr lang="en-US" dirty="0"/>
          </a:p>
          <a:p>
            <a:pPr marL="0" indent="0">
              <a:buNone/>
            </a:pPr>
            <a:r>
              <a:rPr lang="en-US" dirty="0"/>
              <a:t>    - log messages can be printed at any level.., INFO , WARNING , ERROR , FATAL, DEBUG.</a:t>
            </a:r>
          </a:p>
          <a:p>
            <a:endParaRPr lang="en-US" dirty="0"/>
          </a:p>
        </p:txBody>
      </p:sp>
    </p:spTree>
    <p:extLst>
      <p:ext uri="{BB962C8B-B14F-4D97-AF65-F5344CB8AC3E}">
        <p14:creationId xmlns:p14="http://schemas.microsoft.com/office/powerpoint/2010/main" val="1811819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Syslog file output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44156403"/>
              </p:ext>
            </p:extLst>
          </p:nvPr>
        </p:nvGraphicFramePr>
        <p:xfrm>
          <a:off x="677863" y="2160588"/>
          <a:ext cx="8596313" cy="4282440"/>
        </p:xfrm>
        <a:graphic>
          <a:graphicData uri="http://schemas.openxmlformats.org/drawingml/2006/table">
            <a:tbl>
              <a:tblPr firstRow="1" bandRow="1">
                <a:tableStyleId>{5C22544A-7EE6-4342-B048-85BDC9FD1C3A}</a:tableStyleId>
              </a:tblPr>
              <a:tblGrid>
                <a:gridCol w="8596313"/>
              </a:tblGrid>
              <a:tr h="370840">
                <a:tc>
                  <a:txBody>
                    <a:bodyPr/>
                    <a:lstStyle/>
                    <a:p>
                      <a:r>
                        <a:rPr lang="en-US" sz="1100" dirty="0" smtClean="0"/>
                        <a:t>SVADIVU-M-D05Q:cohort-15 svadivu$ cat server. _Mon Dec  5 21:06:49 2016?_syslog</a:t>
                      </a:r>
                      <a:endParaRPr lang="en-US" sz="1100" b="1" kern="1200" dirty="0" smtClean="0">
                        <a:solidFill>
                          <a:schemeClr val="lt1"/>
                        </a:solidFill>
                        <a:latin typeface="+mn-lt"/>
                        <a:ea typeface="+mn-ea"/>
                        <a:cs typeface="+mn-cs"/>
                      </a:endParaRPr>
                    </a:p>
                    <a:p>
                      <a:r>
                        <a:rPr lang="en-US" sz="1100" b="1" kern="1200" dirty="0" smtClean="0">
                          <a:solidFill>
                            <a:schemeClr val="lt1"/>
                          </a:solidFill>
                          <a:latin typeface="+mn-lt"/>
                          <a:ea typeface="+mn-ea"/>
                          <a:cs typeface="+mn-cs"/>
                        </a:rPr>
                        <a:t>Mon Dec  5 21:06:49 2016: INFO::</a:t>
                      </a:r>
                      <a:r>
                        <a:rPr lang="en-US" sz="1100" b="1" kern="1200" dirty="0" err="1" smtClean="0">
                          <a:solidFill>
                            <a:schemeClr val="lt1"/>
                          </a:solidFill>
                          <a:latin typeface="+mn-lt"/>
                          <a:ea typeface="+mn-ea"/>
                          <a:cs typeface="+mn-cs"/>
                        </a:rPr>
                        <a:t>Initilizing</a:t>
                      </a:r>
                      <a:r>
                        <a:rPr lang="en-US" sz="1100" b="1" kern="1200" dirty="0" smtClean="0">
                          <a:solidFill>
                            <a:schemeClr val="lt1"/>
                          </a:solidFill>
                          <a:latin typeface="+mn-lt"/>
                          <a:ea typeface="+mn-ea"/>
                          <a:cs typeface="+mn-cs"/>
                        </a:rPr>
                        <a:t> Server.. </a:t>
                      </a:r>
                    </a:p>
                    <a:p>
                      <a:endParaRPr lang="en-US" sz="1100" b="1" kern="1200" dirty="0" smtClean="0">
                        <a:solidFill>
                          <a:schemeClr val="lt1"/>
                        </a:solidFill>
                        <a:latin typeface="+mn-lt"/>
                        <a:ea typeface="+mn-ea"/>
                        <a:cs typeface="+mn-cs"/>
                      </a:endParaRPr>
                    </a:p>
                    <a:p>
                      <a:r>
                        <a:rPr lang="en-US" sz="1100" b="1" kern="1200" dirty="0" smtClean="0">
                          <a:solidFill>
                            <a:schemeClr val="lt1"/>
                          </a:solidFill>
                          <a:latin typeface="+mn-lt"/>
                          <a:ea typeface="+mn-ea"/>
                          <a:cs typeface="+mn-cs"/>
                        </a:rPr>
                        <a:t>Mon Dec  5 21:06:49 2016: INFO::Current </a:t>
                      </a:r>
                      <a:r>
                        <a:rPr lang="en-US" sz="1100" b="1" kern="1200" dirty="0" err="1" smtClean="0">
                          <a:solidFill>
                            <a:schemeClr val="lt1"/>
                          </a:solidFill>
                          <a:latin typeface="+mn-lt"/>
                          <a:ea typeface="+mn-ea"/>
                          <a:cs typeface="+mn-cs"/>
                        </a:rPr>
                        <a:t>rlim_cur</a:t>
                      </a:r>
                      <a:r>
                        <a:rPr lang="en-US" sz="1100" b="1" kern="1200" dirty="0" smtClean="0">
                          <a:solidFill>
                            <a:schemeClr val="lt1"/>
                          </a:solidFill>
                          <a:latin typeface="+mn-lt"/>
                          <a:ea typeface="+mn-ea"/>
                          <a:cs typeface="+mn-cs"/>
                        </a:rPr>
                        <a:t> = 1024 and </a:t>
                      </a:r>
                      <a:r>
                        <a:rPr lang="en-US" sz="1100" b="1" kern="1200" dirty="0" err="1" smtClean="0">
                          <a:solidFill>
                            <a:schemeClr val="lt1"/>
                          </a:solidFill>
                          <a:latin typeface="+mn-lt"/>
                          <a:ea typeface="+mn-ea"/>
                          <a:cs typeface="+mn-cs"/>
                        </a:rPr>
                        <a:t>rlim.rlim_max</a:t>
                      </a:r>
                      <a:r>
                        <a:rPr lang="en-US" sz="1100" b="1" kern="1200" dirty="0" smtClean="0">
                          <a:solidFill>
                            <a:schemeClr val="lt1"/>
                          </a:solidFill>
                          <a:latin typeface="+mn-lt"/>
                          <a:ea typeface="+mn-ea"/>
                          <a:cs typeface="+mn-cs"/>
                        </a:rPr>
                        <a:t> =4096 </a:t>
                      </a:r>
                    </a:p>
                    <a:p>
                      <a:r>
                        <a:rPr lang="en-US" sz="1100" b="1" kern="1200" dirty="0" err="1" smtClean="0">
                          <a:solidFill>
                            <a:schemeClr val="lt1"/>
                          </a:solidFill>
                          <a:latin typeface="+mn-lt"/>
                          <a:ea typeface="+mn-ea"/>
                          <a:cs typeface="+mn-cs"/>
                        </a:rPr>
                        <a:t>setrlimit</a:t>
                      </a:r>
                      <a:r>
                        <a:rPr lang="en-US" sz="1100" b="1" kern="1200" dirty="0" smtClean="0">
                          <a:solidFill>
                            <a:schemeClr val="lt1"/>
                          </a:solidFill>
                          <a:latin typeface="+mn-lt"/>
                          <a:ea typeface="+mn-ea"/>
                          <a:cs typeface="+mn-cs"/>
                        </a:rPr>
                        <a:t> : Failed to changes the number of supported FDs due to </a:t>
                      </a:r>
                      <a:r>
                        <a:rPr lang="en-US" sz="1100" b="1" kern="1200" dirty="0" err="1" smtClean="0">
                          <a:solidFill>
                            <a:schemeClr val="lt1"/>
                          </a:solidFill>
                          <a:latin typeface="+mn-lt"/>
                          <a:ea typeface="+mn-ea"/>
                          <a:cs typeface="+mn-cs"/>
                        </a:rPr>
                        <a:t>permisions</a:t>
                      </a:r>
                      <a:r>
                        <a:rPr lang="en-US" sz="1100" b="1" kern="1200" dirty="0" smtClean="0">
                          <a:solidFill>
                            <a:schemeClr val="lt1"/>
                          </a:solidFill>
                          <a:latin typeface="+mn-lt"/>
                          <a:ea typeface="+mn-ea"/>
                          <a:cs typeface="+mn-cs"/>
                        </a:rPr>
                        <a:t>, Try from root</a:t>
                      </a:r>
                    </a:p>
                    <a:p>
                      <a:endParaRPr lang="en-US" sz="1100" b="1" kern="1200" dirty="0" smtClean="0">
                        <a:solidFill>
                          <a:schemeClr val="lt1"/>
                        </a:solidFill>
                        <a:latin typeface="+mn-lt"/>
                        <a:ea typeface="+mn-ea"/>
                        <a:cs typeface="+mn-cs"/>
                      </a:endParaRPr>
                    </a:p>
                    <a:p>
                      <a:r>
                        <a:rPr lang="en-US" sz="1100" b="1" kern="1200" dirty="0" smtClean="0">
                          <a:solidFill>
                            <a:schemeClr val="lt1"/>
                          </a:solidFill>
                          <a:latin typeface="+mn-lt"/>
                          <a:ea typeface="+mn-ea"/>
                          <a:cs typeface="+mn-cs"/>
                        </a:rPr>
                        <a:t>Mon Dec  5 21:06:49 2016: INFO::Group structure </a:t>
                      </a:r>
                      <a:r>
                        <a:rPr lang="en-US" sz="1100" b="1" kern="1200" dirty="0" err="1" smtClean="0">
                          <a:solidFill>
                            <a:schemeClr val="lt1"/>
                          </a:solidFill>
                          <a:latin typeface="+mn-lt"/>
                          <a:ea typeface="+mn-ea"/>
                          <a:cs typeface="+mn-cs"/>
                        </a:rPr>
                        <a:t>init</a:t>
                      </a:r>
                      <a:r>
                        <a:rPr lang="en-US" sz="1100" b="1" kern="1200" dirty="0" smtClean="0">
                          <a:solidFill>
                            <a:schemeClr val="lt1"/>
                          </a:solidFill>
                          <a:latin typeface="+mn-lt"/>
                          <a:ea typeface="+mn-ea"/>
                          <a:cs typeface="+mn-cs"/>
                        </a:rPr>
                        <a:t> done!</a:t>
                      </a:r>
                    </a:p>
                    <a:p>
                      <a:endParaRPr lang="en-US" sz="1100" b="1" kern="1200" dirty="0" smtClean="0">
                        <a:solidFill>
                          <a:schemeClr val="lt1"/>
                        </a:solidFill>
                        <a:latin typeface="+mn-lt"/>
                        <a:ea typeface="+mn-ea"/>
                        <a:cs typeface="+mn-cs"/>
                      </a:endParaRPr>
                    </a:p>
                    <a:p>
                      <a:endParaRPr lang="en-US" sz="1100" b="1" kern="1200" dirty="0" smtClean="0">
                        <a:solidFill>
                          <a:schemeClr val="lt1"/>
                        </a:solidFill>
                        <a:latin typeface="+mn-lt"/>
                        <a:ea typeface="+mn-ea"/>
                        <a:cs typeface="+mn-cs"/>
                      </a:endParaRPr>
                    </a:p>
                    <a:p>
                      <a:r>
                        <a:rPr lang="en-US" sz="1100" b="1" kern="1200" dirty="0" smtClean="0">
                          <a:solidFill>
                            <a:schemeClr val="lt1"/>
                          </a:solidFill>
                          <a:latin typeface="+mn-lt"/>
                          <a:ea typeface="+mn-ea"/>
                          <a:cs typeface="+mn-cs"/>
                        </a:rPr>
                        <a:t>Mon Dec  5 21:06:50 2016: INFO::Server socket[3] created and </a:t>
                      </a:r>
                      <a:r>
                        <a:rPr lang="en-US" sz="1100" b="1" kern="1200" dirty="0" err="1" smtClean="0">
                          <a:solidFill>
                            <a:schemeClr val="lt1"/>
                          </a:solidFill>
                          <a:latin typeface="+mn-lt"/>
                          <a:ea typeface="+mn-ea"/>
                          <a:cs typeface="+mn-cs"/>
                        </a:rPr>
                        <a:t>binded</a:t>
                      </a:r>
                      <a:r>
                        <a:rPr lang="en-US" sz="1100" b="1" kern="1200" dirty="0" smtClean="0">
                          <a:solidFill>
                            <a:schemeClr val="lt1"/>
                          </a:solidFill>
                          <a:latin typeface="+mn-lt"/>
                          <a:ea typeface="+mn-ea"/>
                          <a:cs typeface="+mn-cs"/>
                        </a:rPr>
                        <a:t> successfully </a:t>
                      </a:r>
                    </a:p>
                    <a:p>
                      <a:endParaRPr lang="en-US" sz="1100" b="1" kern="1200" dirty="0" smtClean="0">
                        <a:solidFill>
                          <a:schemeClr val="lt1"/>
                        </a:solidFill>
                        <a:latin typeface="+mn-lt"/>
                        <a:ea typeface="+mn-ea"/>
                        <a:cs typeface="+mn-cs"/>
                      </a:endParaRPr>
                    </a:p>
                    <a:p>
                      <a:r>
                        <a:rPr lang="en-US" sz="1100" b="1" kern="1200" dirty="0" smtClean="0">
                          <a:solidFill>
                            <a:schemeClr val="lt1"/>
                          </a:solidFill>
                          <a:latin typeface="+mn-lt"/>
                          <a:ea typeface="+mn-ea"/>
                          <a:cs typeface="+mn-cs"/>
                        </a:rPr>
                        <a:t>Mon Dec  5 21:06:50 2016: INFO::socket 3 set as non Blocking </a:t>
                      </a:r>
                    </a:p>
                    <a:p>
                      <a:endParaRPr lang="en-US" sz="1100" b="1" kern="1200" dirty="0" smtClean="0">
                        <a:solidFill>
                          <a:schemeClr val="lt1"/>
                        </a:solidFill>
                        <a:latin typeface="+mn-lt"/>
                        <a:ea typeface="+mn-ea"/>
                        <a:cs typeface="+mn-cs"/>
                      </a:endParaRPr>
                    </a:p>
                    <a:p>
                      <a:r>
                        <a:rPr lang="en-US" sz="1100" b="1" kern="1200" dirty="0" smtClean="0">
                          <a:solidFill>
                            <a:schemeClr val="lt1"/>
                          </a:solidFill>
                          <a:latin typeface="+mn-lt"/>
                          <a:ea typeface="+mn-ea"/>
                          <a:cs typeface="+mn-cs"/>
                        </a:rPr>
                        <a:t>Mon Dec  5 21:06:50 2016: INFO::</a:t>
                      </a:r>
                      <a:r>
                        <a:rPr lang="en-US" sz="1100" b="1" kern="1200" dirty="0" err="1" smtClean="0">
                          <a:solidFill>
                            <a:schemeClr val="lt1"/>
                          </a:solidFill>
                          <a:latin typeface="+mn-lt"/>
                          <a:ea typeface="+mn-ea"/>
                          <a:cs typeface="+mn-cs"/>
                        </a:rPr>
                        <a:t>epoll_create</a:t>
                      </a:r>
                      <a:r>
                        <a:rPr lang="en-US" sz="1100" b="1" kern="1200" dirty="0" smtClean="0">
                          <a:solidFill>
                            <a:schemeClr val="lt1"/>
                          </a:solidFill>
                          <a:latin typeface="+mn-lt"/>
                          <a:ea typeface="+mn-ea"/>
                          <a:cs typeface="+mn-cs"/>
                        </a:rPr>
                        <a:t> done </a:t>
                      </a:r>
                      <a:r>
                        <a:rPr lang="en-US" sz="1100" b="1" kern="1200" dirty="0" err="1" smtClean="0">
                          <a:solidFill>
                            <a:schemeClr val="lt1"/>
                          </a:solidFill>
                          <a:latin typeface="+mn-lt"/>
                          <a:ea typeface="+mn-ea"/>
                          <a:cs typeface="+mn-cs"/>
                        </a:rPr>
                        <a:t>efd</a:t>
                      </a:r>
                      <a:r>
                        <a:rPr lang="en-US" sz="1100" b="1" kern="1200" dirty="0" smtClean="0">
                          <a:solidFill>
                            <a:schemeClr val="lt1"/>
                          </a:solidFill>
                          <a:latin typeface="+mn-lt"/>
                          <a:ea typeface="+mn-ea"/>
                          <a:cs typeface="+mn-cs"/>
                        </a:rPr>
                        <a:t>=4 </a:t>
                      </a:r>
                    </a:p>
                    <a:p>
                      <a:endParaRPr lang="en-US" sz="1100" b="1" kern="1200" dirty="0" smtClean="0">
                        <a:solidFill>
                          <a:schemeClr val="lt1"/>
                        </a:solidFill>
                        <a:latin typeface="+mn-lt"/>
                        <a:ea typeface="+mn-ea"/>
                        <a:cs typeface="+mn-cs"/>
                      </a:endParaRPr>
                    </a:p>
                    <a:p>
                      <a:r>
                        <a:rPr lang="en-US" sz="1100" b="1" kern="1200" dirty="0" smtClean="0">
                          <a:solidFill>
                            <a:schemeClr val="lt1"/>
                          </a:solidFill>
                          <a:latin typeface="+mn-lt"/>
                          <a:ea typeface="+mn-ea"/>
                          <a:cs typeface="+mn-cs"/>
                        </a:rPr>
                        <a:t>Mon Dec  5 21:06:50 2016: INFO::Server initialized!! Waiting for client connections . . </a:t>
                      </a:r>
                    </a:p>
                    <a:p>
                      <a:endParaRPr lang="en-US" sz="1100" b="1" kern="1200" dirty="0" smtClean="0">
                        <a:solidFill>
                          <a:schemeClr val="lt1"/>
                        </a:solidFill>
                        <a:latin typeface="+mn-lt"/>
                        <a:ea typeface="+mn-ea"/>
                        <a:cs typeface="+mn-cs"/>
                      </a:endParaRPr>
                    </a:p>
                    <a:p>
                      <a:r>
                        <a:rPr lang="en-US" sz="1100" b="1" kern="1200" dirty="0" smtClean="0">
                          <a:solidFill>
                            <a:schemeClr val="lt1"/>
                          </a:solidFill>
                          <a:latin typeface="+mn-lt"/>
                          <a:ea typeface="+mn-ea"/>
                          <a:cs typeface="+mn-cs"/>
                        </a:rPr>
                        <a:t>Mon Dec  5 21:06:51 2016: INFO::Worker thread [0] initialized!!</a:t>
                      </a:r>
                    </a:p>
                    <a:p>
                      <a:endParaRPr lang="en-US" sz="1100" b="1" kern="1200" dirty="0" smtClean="0">
                        <a:solidFill>
                          <a:schemeClr val="lt1"/>
                        </a:solidFill>
                        <a:latin typeface="+mn-lt"/>
                        <a:ea typeface="+mn-ea"/>
                        <a:cs typeface="+mn-cs"/>
                      </a:endParaRPr>
                    </a:p>
                    <a:p>
                      <a:r>
                        <a:rPr lang="en-US" sz="1100" b="1" kern="1200" dirty="0" smtClean="0">
                          <a:solidFill>
                            <a:schemeClr val="lt1"/>
                          </a:solidFill>
                          <a:latin typeface="+mn-lt"/>
                          <a:ea typeface="+mn-ea"/>
                          <a:cs typeface="+mn-cs"/>
                        </a:rPr>
                        <a:t>Mon Dec  5 21:06:51 2016: INFO::Worker thread [2] initialized!!</a:t>
                      </a:r>
                    </a:p>
                    <a:p>
                      <a:endParaRPr lang="en-US" sz="1100" b="1" kern="1200" dirty="0" smtClean="0">
                        <a:solidFill>
                          <a:schemeClr val="lt1"/>
                        </a:solidFill>
                        <a:latin typeface="+mn-lt"/>
                        <a:ea typeface="+mn-ea"/>
                        <a:cs typeface="+mn-cs"/>
                      </a:endParaRPr>
                    </a:p>
                    <a:p>
                      <a:r>
                        <a:rPr lang="en-US" sz="1100" b="1" kern="1200" dirty="0" smtClean="0">
                          <a:solidFill>
                            <a:schemeClr val="lt1"/>
                          </a:solidFill>
                          <a:latin typeface="+mn-lt"/>
                          <a:ea typeface="+mn-ea"/>
                          <a:cs typeface="+mn-cs"/>
                        </a:rPr>
                        <a:t>Mon Dec  5 21:06:52 2016: INFO::Worker thread [1] initialized!!</a:t>
                      </a:r>
                    </a:p>
                    <a:p>
                      <a:endParaRPr lang="en-US" sz="1100" b="1" kern="1200" dirty="0" smtClean="0">
                        <a:solidFill>
                          <a:schemeClr val="lt1"/>
                        </a:solidFill>
                        <a:latin typeface="+mn-lt"/>
                        <a:ea typeface="+mn-ea"/>
                        <a:cs typeface="+mn-cs"/>
                      </a:endParaRPr>
                    </a:p>
                    <a:p>
                      <a:r>
                        <a:rPr lang="fr-FR" sz="1100" b="1" kern="1200" dirty="0" smtClean="0">
                          <a:solidFill>
                            <a:schemeClr val="lt1"/>
                          </a:solidFill>
                          <a:latin typeface="+mn-lt"/>
                          <a:ea typeface="+mn-ea"/>
                          <a:cs typeface="+mn-cs"/>
                        </a:rPr>
                        <a:t>Mon </a:t>
                      </a:r>
                      <a:r>
                        <a:rPr lang="fr-FR" sz="1100" b="1" kern="1200" dirty="0" err="1" smtClean="0">
                          <a:solidFill>
                            <a:schemeClr val="lt1"/>
                          </a:solidFill>
                          <a:latin typeface="+mn-lt"/>
                          <a:ea typeface="+mn-ea"/>
                          <a:cs typeface="+mn-cs"/>
                        </a:rPr>
                        <a:t>Dec</a:t>
                      </a:r>
                      <a:r>
                        <a:rPr lang="fr-FR" sz="1100" b="1" kern="1200" dirty="0" smtClean="0">
                          <a:solidFill>
                            <a:schemeClr val="lt1"/>
                          </a:solidFill>
                          <a:latin typeface="+mn-lt"/>
                          <a:ea typeface="+mn-ea"/>
                          <a:cs typeface="+mn-cs"/>
                        </a:rPr>
                        <a:t>  5 21:06:52 2016: INFO::*********** On </a:t>
                      </a:r>
                      <a:r>
                        <a:rPr lang="fr-FR" sz="1100" b="1" kern="1200" dirty="0" err="1" smtClean="0">
                          <a:solidFill>
                            <a:schemeClr val="lt1"/>
                          </a:solidFill>
                          <a:latin typeface="+mn-lt"/>
                          <a:ea typeface="+mn-ea"/>
                          <a:cs typeface="+mn-cs"/>
                        </a:rPr>
                        <a:t>epoll_wait</a:t>
                      </a:r>
                      <a:r>
                        <a:rPr lang="fr-FR" sz="1100" b="1" kern="1200" dirty="0" smtClean="0">
                          <a:solidFill>
                            <a:schemeClr val="lt1"/>
                          </a:solidFill>
                          <a:latin typeface="+mn-lt"/>
                          <a:ea typeface="+mn-ea"/>
                          <a:cs typeface="+mn-cs"/>
                        </a:rPr>
                        <a:t>  ********** </a:t>
                      </a:r>
                    </a:p>
                    <a:p>
                      <a:endParaRPr lang="fr-FR" sz="1100" b="1" kern="1200" dirty="0" smtClean="0">
                        <a:solidFill>
                          <a:schemeClr val="lt1"/>
                        </a:solidFill>
                        <a:latin typeface="+mn-lt"/>
                        <a:ea typeface="+mn-ea"/>
                        <a:cs typeface="+mn-cs"/>
                      </a:endParaRPr>
                    </a:p>
                  </a:txBody>
                  <a:tcPr marL="74751" marR="74751"/>
                </a:tc>
              </a:tr>
            </a:tbl>
          </a:graphicData>
        </a:graphic>
      </p:graphicFrame>
    </p:spTree>
    <p:extLst>
      <p:ext uri="{BB962C8B-B14F-4D97-AF65-F5344CB8AC3E}">
        <p14:creationId xmlns:p14="http://schemas.microsoft.com/office/powerpoint/2010/main" val="2292779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Test Results</a:t>
            </a:r>
            <a:endParaRPr lang="en-US" b="1" dirty="0"/>
          </a:p>
        </p:txBody>
      </p:sp>
      <p:sp>
        <p:nvSpPr>
          <p:cNvPr id="3" name="Content Placeholder 2"/>
          <p:cNvSpPr>
            <a:spLocks noGrp="1"/>
          </p:cNvSpPr>
          <p:nvPr>
            <p:ph idx="1"/>
          </p:nvPr>
        </p:nvSpPr>
        <p:spPr/>
        <p:txBody>
          <a:bodyPr/>
          <a:lstStyle/>
          <a:p>
            <a:r>
              <a:rPr lang="en-US" dirty="0" smtClean="0"/>
              <a:t>Shell scripts used </a:t>
            </a:r>
          </a:p>
          <a:p>
            <a:r>
              <a:rPr lang="en-US" dirty="0" smtClean="0"/>
              <a:t>Can scale up to 1k group</a:t>
            </a:r>
          </a:p>
          <a:p>
            <a:r>
              <a:rPr lang="en-US" dirty="0" smtClean="0"/>
              <a:t>Tested it </a:t>
            </a:r>
            <a:r>
              <a:rPr lang="en-US" smtClean="0"/>
              <a:t>with 10k </a:t>
            </a:r>
            <a:r>
              <a:rPr lang="en-US" dirty="0" smtClean="0"/>
              <a:t>clients spanning across the groups (</a:t>
            </a:r>
            <a:r>
              <a:rPr lang="en-US" dirty="0" err="1" smtClean="0"/>
              <a:t>epoll</a:t>
            </a:r>
            <a:r>
              <a:rPr lang="en-US" dirty="0" smtClean="0"/>
              <a:t> should scale as much as to supported </a:t>
            </a:r>
            <a:r>
              <a:rPr lang="en-US" dirty="0" err="1" smtClean="0"/>
              <a:t>fd</a:t>
            </a:r>
            <a:r>
              <a:rPr lang="en-US" dirty="0" smtClean="0"/>
              <a:t>)</a:t>
            </a:r>
          </a:p>
          <a:p>
            <a:r>
              <a:rPr lang="en-US" smtClean="0"/>
              <a:t>Send 10k integers for computations amongst 3 clients</a:t>
            </a:r>
            <a:endParaRPr lang="en-US" dirty="0"/>
          </a:p>
        </p:txBody>
      </p:sp>
    </p:spTree>
    <p:extLst>
      <p:ext uri="{BB962C8B-B14F-4D97-AF65-F5344CB8AC3E}">
        <p14:creationId xmlns:p14="http://schemas.microsoft.com/office/powerpoint/2010/main" val="1658116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272" y="0"/>
            <a:ext cx="11377729" cy="181412"/>
          </a:xfrm>
        </p:spPr>
        <p:txBody>
          <a:bodyPr>
            <a:normAutofit fontScale="90000"/>
          </a:bodyPr>
          <a:lstStyle/>
          <a:p>
            <a:endParaRPr lang="en-US" dirty="0"/>
          </a:p>
        </p:txBody>
      </p:sp>
      <p:pic>
        <p:nvPicPr>
          <p:cNvPr id="4" name="Content Placeholder 3" descr="index.php.png"/>
          <p:cNvPicPr>
            <a:picLocks noGrp="1" noChangeAspect="1"/>
          </p:cNvPicPr>
          <p:nvPr>
            <p:ph idx="1"/>
          </p:nvPr>
        </p:nvPicPr>
        <p:blipFill rotWithShape="1">
          <a:blip r:embed="rId2">
            <a:extLst>
              <a:ext uri="{28A0092B-C50C-407E-A947-70E740481C1C}">
                <a14:useLocalDpi xmlns:a14="http://schemas.microsoft.com/office/drawing/2010/main" val="0"/>
              </a:ext>
            </a:extLst>
          </a:blip>
          <a:srcRect l="-3735" r="-3735"/>
          <a:stretch/>
        </p:blipFill>
        <p:spPr>
          <a:xfrm>
            <a:off x="-425043" y="0"/>
            <a:ext cx="12318967" cy="9042400"/>
          </a:xfrm>
        </p:spPr>
      </p:pic>
    </p:spTree>
    <p:extLst>
      <p:ext uri="{BB962C8B-B14F-4D97-AF65-F5344CB8AC3E}">
        <p14:creationId xmlns:p14="http://schemas.microsoft.com/office/powerpoint/2010/main" val="2385568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72244" y="2394332"/>
            <a:ext cx="8596668" cy="1320800"/>
          </a:xfrm>
        </p:spPr>
        <p:txBody>
          <a:bodyPr>
            <a:normAutofit/>
          </a:bodyPr>
          <a:lstStyle/>
          <a:p>
            <a:pPr algn="ctr"/>
            <a:r>
              <a:rPr lang="en-US" sz="6000" smtClean="0"/>
              <a:t>DEMO</a:t>
            </a:r>
            <a:endParaRPr lang="en-US" sz="6000"/>
          </a:p>
        </p:txBody>
      </p:sp>
    </p:spTree>
    <p:extLst>
      <p:ext uri="{BB962C8B-B14F-4D97-AF65-F5344CB8AC3E}">
        <p14:creationId xmlns:p14="http://schemas.microsoft.com/office/powerpoint/2010/main" val="3611783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Content</a:t>
            </a:r>
            <a:endParaRPr lang="en-US" b="1" dirty="0"/>
          </a:p>
        </p:txBody>
      </p:sp>
      <p:sp>
        <p:nvSpPr>
          <p:cNvPr id="3" name="Content Placeholder 2"/>
          <p:cNvSpPr>
            <a:spLocks noGrp="1"/>
          </p:cNvSpPr>
          <p:nvPr>
            <p:ph idx="1"/>
          </p:nvPr>
        </p:nvSpPr>
        <p:spPr/>
        <p:txBody>
          <a:bodyPr/>
          <a:lstStyle/>
          <a:p>
            <a:r>
              <a:rPr lang="en-US" dirty="0" smtClean="0"/>
              <a:t>Problem Statement</a:t>
            </a:r>
          </a:p>
          <a:p>
            <a:r>
              <a:rPr lang="en-US" dirty="0" smtClean="0"/>
              <a:t>Design </a:t>
            </a:r>
            <a:r>
              <a:rPr lang="en-US" dirty="0" smtClean="0"/>
              <a:t>Overview</a:t>
            </a:r>
          </a:p>
          <a:p>
            <a:r>
              <a:rPr lang="en-US" dirty="0" smtClean="0"/>
              <a:t>Implementation Details</a:t>
            </a:r>
          </a:p>
          <a:p>
            <a:r>
              <a:rPr lang="en-US" dirty="0" err="1" smtClean="0"/>
              <a:t>Infras</a:t>
            </a:r>
            <a:r>
              <a:rPr lang="en-US" dirty="0" smtClean="0"/>
              <a:t> Used</a:t>
            </a:r>
          </a:p>
          <a:p>
            <a:r>
              <a:rPr lang="en-US" dirty="0" smtClean="0"/>
              <a:t>Few data structures</a:t>
            </a:r>
          </a:p>
          <a:p>
            <a:r>
              <a:rPr lang="en-US" dirty="0" smtClean="0"/>
              <a:t>Testing data</a:t>
            </a:r>
          </a:p>
          <a:p>
            <a:r>
              <a:rPr lang="en-US" dirty="0"/>
              <a:t> </a:t>
            </a:r>
            <a:r>
              <a:rPr lang="en-US" dirty="0" smtClean="0"/>
              <a:t>Demo </a:t>
            </a:r>
          </a:p>
          <a:p>
            <a:r>
              <a:rPr lang="en-US" dirty="0" err="1" smtClean="0"/>
              <a:t>Github</a:t>
            </a:r>
            <a:r>
              <a:rPr lang="en-US" dirty="0" smtClean="0"/>
              <a:t> repo link</a:t>
            </a:r>
          </a:p>
          <a:p>
            <a:endParaRPr lang="en-US" dirty="0"/>
          </a:p>
        </p:txBody>
      </p:sp>
    </p:spTree>
    <p:extLst>
      <p:ext uri="{BB962C8B-B14F-4D97-AF65-F5344CB8AC3E}">
        <p14:creationId xmlns:p14="http://schemas.microsoft.com/office/powerpoint/2010/main" val="1853747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183" y="166821"/>
            <a:ext cx="10515600" cy="648427"/>
          </a:xfrm>
        </p:spPr>
        <p:txBody>
          <a:bodyPr>
            <a:normAutofit/>
          </a:bodyPr>
          <a:lstStyle/>
          <a:p>
            <a:pPr algn="ctr"/>
            <a:r>
              <a:rPr lang="en-US" smtClean="0"/>
              <a:t>SERVER</a:t>
            </a:r>
            <a:endParaRPr lang="en-US"/>
          </a:p>
        </p:txBody>
      </p:sp>
      <p:sp>
        <p:nvSpPr>
          <p:cNvPr id="3" name="Rectangle 2"/>
          <p:cNvSpPr/>
          <p:nvPr/>
        </p:nvSpPr>
        <p:spPr>
          <a:xfrm>
            <a:off x="1740666" y="1028331"/>
            <a:ext cx="5651653" cy="5478423"/>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1400" smtClean="0">
                <a:latin typeface="Courier New" panose="02070309020205020404" pitchFamily="49" charset="0"/>
                <a:cs typeface="Courier New" panose="02070309020205020404" pitchFamily="49" charset="0"/>
              </a:rPr>
              <a:t>*********** On epoll_wait  ********** </a:t>
            </a:r>
          </a:p>
          <a:p>
            <a:endParaRPr lang="en-US" sz="1400" smtClean="0">
              <a:latin typeface="Courier New" panose="02070309020205020404" pitchFamily="49" charset="0"/>
              <a:cs typeface="Courier New" panose="02070309020205020404" pitchFamily="49" charset="0"/>
            </a:endParaRPr>
          </a:p>
          <a:p>
            <a:r>
              <a:rPr lang="en-US" sz="1400" smtClean="0">
                <a:latin typeface="Courier New" panose="02070309020205020404" pitchFamily="49" charset="0"/>
                <a:cs typeface="Courier New" panose="02070309020205020404" pitchFamily="49" charset="0"/>
              </a:rPr>
              <a:t>Group[0]::  6  7 no.of_clients = 2</a:t>
            </a:r>
          </a:p>
          <a:p>
            <a:r>
              <a:rPr lang="en-US" sz="1400" smtClean="0">
                <a:latin typeface="Courier New" panose="02070309020205020404" pitchFamily="49" charset="0"/>
                <a:cs typeface="Courier New" panose="02070309020205020404" pitchFamily="49" charset="0"/>
              </a:rPr>
              <a:t>Group[1]:: no.of_clients = 0</a:t>
            </a:r>
          </a:p>
          <a:p>
            <a:r>
              <a:rPr lang="en-US" sz="1400" smtClean="0">
                <a:latin typeface="Courier New" panose="02070309020205020404" pitchFamily="49" charset="0"/>
                <a:cs typeface="Courier New" panose="02070309020205020404" pitchFamily="49" charset="0"/>
              </a:rPr>
              <a:t>Group[2]:: no.of_clients = 0</a:t>
            </a:r>
          </a:p>
          <a:p>
            <a:r>
              <a:rPr lang="en-US" sz="1400" smtClean="0">
                <a:latin typeface="Courier New" panose="02070309020205020404" pitchFamily="49" charset="0"/>
                <a:cs typeface="Courier New" panose="02070309020205020404" pitchFamily="49" charset="0"/>
              </a:rPr>
              <a:t>Group[3]:: no.of_clients = 0</a:t>
            </a:r>
          </a:p>
          <a:p>
            <a:r>
              <a:rPr lang="en-US" sz="1400" smtClean="0">
                <a:latin typeface="Courier New" panose="02070309020205020404" pitchFamily="49" charset="0"/>
                <a:cs typeface="Courier New" panose="02070309020205020404" pitchFamily="49" charset="0"/>
              </a:rPr>
              <a:t>Group[4]:: no.of_clients = 0</a:t>
            </a:r>
          </a:p>
          <a:p>
            <a:r>
              <a:rPr lang="en-US" sz="1400" smtClean="0">
                <a:latin typeface="Courier New" panose="02070309020205020404" pitchFamily="49" charset="0"/>
                <a:cs typeface="Courier New" panose="02070309020205020404" pitchFamily="49" charset="0"/>
              </a:rPr>
              <a:t>Group[5]:: no.of_clients = 0</a:t>
            </a:r>
          </a:p>
          <a:p>
            <a:r>
              <a:rPr lang="en-US" sz="1400" smtClean="0">
                <a:latin typeface="Courier New" panose="02070309020205020404" pitchFamily="49" charset="0"/>
                <a:cs typeface="Courier New" panose="02070309020205020404" pitchFamily="49" charset="0"/>
              </a:rPr>
              <a:t>Group[6]:: no.of_clients = 0</a:t>
            </a:r>
          </a:p>
          <a:p>
            <a:r>
              <a:rPr lang="en-US" sz="1400" smtClean="0">
                <a:latin typeface="Courier New" panose="02070309020205020404" pitchFamily="49" charset="0"/>
                <a:cs typeface="Courier New" panose="02070309020205020404" pitchFamily="49" charset="0"/>
              </a:rPr>
              <a:t>Group[7]:: no.of_clients = 0</a:t>
            </a:r>
          </a:p>
          <a:p>
            <a:r>
              <a:rPr lang="en-US" sz="1400" smtClean="0">
                <a:latin typeface="Courier New" panose="02070309020205020404" pitchFamily="49" charset="0"/>
                <a:cs typeface="Courier New" panose="02070309020205020404" pitchFamily="49" charset="0"/>
              </a:rPr>
              <a:t>Group[8]:: no.of_clients = 0</a:t>
            </a:r>
          </a:p>
          <a:p>
            <a:r>
              <a:rPr lang="en-US" sz="1400" smtClean="0">
                <a:latin typeface="Courier New" panose="02070309020205020404" pitchFamily="49" charset="0"/>
                <a:cs typeface="Courier New" panose="02070309020205020404" pitchFamily="49" charset="0"/>
              </a:rPr>
              <a:t>Group[9]:: no.of_clients = 0</a:t>
            </a:r>
          </a:p>
          <a:p>
            <a:r>
              <a:rPr lang="en-US" sz="1400" smtClean="0">
                <a:latin typeface="Courier New" panose="02070309020205020404" pitchFamily="49" charset="0"/>
                <a:cs typeface="Courier New" panose="02070309020205020404" pitchFamily="49" charset="0"/>
              </a:rPr>
              <a:t>Group[10]:: no.of_clients = 0</a:t>
            </a:r>
          </a:p>
          <a:p>
            <a:r>
              <a:rPr lang="en-US" sz="1400" smtClean="0">
                <a:latin typeface="Courier New" panose="02070309020205020404" pitchFamily="49" charset="0"/>
                <a:cs typeface="Courier New" panose="02070309020205020404" pitchFamily="49" charset="0"/>
              </a:rPr>
              <a:t>Group[11]:: no.of_clients = 0</a:t>
            </a:r>
          </a:p>
          <a:p>
            <a:r>
              <a:rPr lang="en-US" sz="1400" smtClean="0">
                <a:latin typeface="Courier New" panose="02070309020205020404" pitchFamily="49" charset="0"/>
                <a:cs typeface="Courier New" panose="02070309020205020404" pitchFamily="49" charset="0"/>
              </a:rPr>
              <a:t>Group[12]:: no.of_clients = 0</a:t>
            </a:r>
          </a:p>
          <a:p>
            <a:r>
              <a:rPr lang="en-US" sz="1400" smtClean="0">
                <a:latin typeface="Courier New" panose="02070309020205020404" pitchFamily="49" charset="0"/>
                <a:cs typeface="Courier New" panose="02070309020205020404" pitchFamily="49" charset="0"/>
              </a:rPr>
              <a:t>Group[13]:: no.of_clients = 0</a:t>
            </a:r>
          </a:p>
          <a:p>
            <a:r>
              <a:rPr lang="en-US" sz="1400" smtClean="0">
                <a:latin typeface="Courier New" panose="02070309020205020404" pitchFamily="49" charset="0"/>
                <a:cs typeface="Courier New" panose="02070309020205020404" pitchFamily="49" charset="0"/>
              </a:rPr>
              <a:t>Group[14]:: no.of_clients = 0</a:t>
            </a:r>
          </a:p>
          <a:p>
            <a:r>
              <a:rPr lang="en-US" sz="1400" smtClean="0">
                <a:latin typeface="Courier New" panose="02070309020205020404" pitchFamily="49" charset="0"/>
                <a:cs typeface="Courier New" panose="02070309020205020404" pitchFamily="49" charset="0"/>
              </a:rPr>
              <a:t>Group[15]:: no.of_clients = 0</a:t>
            </a:r>
          </a:p>
          <a:p>
            <a:r>
              <a:rPr lang="en-US" sz="1400" smtClean="0">
                <a:latin typeface="Courier New" panose="02070309020205020404" pitchFamily="49" charset="0"/>
                <a:cs typeface="Courier New" panose="02070309020205020404" pitchFamily="49" charset="0"/>
              </a:rPr>
              <a:t>Group[16]:: no.of_clients = 0</a:t>
            </a:r>
          </a:p>
          <a:p>
            <a:r>
              <a:rPr lang="en-US" sz="1400" smtClean="0">
                <a:latin typeface="Courier New" panose="02070309020205020404" pitchFamily="49" charset="0"/>
                <a:cs typeface="Courier New" panose="02070309020205020404" pitchFamily="49" charset="0"/>
              </a:rPr>
              <a:t>Group[17]:: no.of_clients = 0</a:t>
            </a:r>
          </a:p>
          <a:p>
            <a:r>
              <a:rPr lang="en-US" sz="1400" smtClean="0">
                <a:latin typeface="Courier New" panose="02070309020205020404" pitchFamily="49" charset="0"/>
                <a:cs typeface="Courier New" panose="02070309020205020404" pitchFamily="49" charset="0"/>
              </a:rPr>
              <a:t>Group[18]:: no.of_clients = 0</a:t>
            </a:r>
          </a:p>
          <a:p>
            <a:r>
              <a:rPr lang="en-US" sz="1400" smtClean="0">
                <a:latin typeface="Courier New" panose="02070309020205020404" pitchFamily="49" charset="0"/>
                <a:cs typeface="Courier New" panose="02070309020205020404" pitchFamily="49" charset="0"/>
              </a:rPr>
              <a:t>Group[19]:: no.of_clients = 0</a:t>
            </a:r>
          </a:p>
          <a:p>
            <a:endParaRPr lang="en-US" sz="1400" smtClean="0">
              <a:latin typeface="Courier New" panose="02070309020205020404" pitchFamily="49" charset="0"/>
              <a:cs typeface="Courier New" panose="02070309020205020404" pitchFamily="49" charset="0"/>
            </a:endParaRPr>
          </a:p>
          <a:p>
            <a:r>
              <a:rPr lang="en-US" sz="1400" smtClean="0">
                <a:latin typeface="Courier New" panose="02070309020205020404" pitchFamily="49" charset="0"/>
                <a:cs typeface="Courier New" panose="02070309020205020404" pitchFamily="49" charset="0"/>
              </a:rPr>
              <a:t>Server: Total number of clients active at the moment = 2 </a:t>
            </a:r>
          </a:p>
        </p:txBody>
      </p:sp>
      <p:cxnSp>
        <p:nvCxnSpPr>
          <p:cNvPr id="7" name="Straight Arrow Connector 6"/>
          <p:cNvCxnSpPr>
            <a:endCxn id="3" idx="3"/>
          </p:cNvCxnSpPr>
          <p:nvPr/>
        </p:nvCxnSpPr>
        <p:spPr>
          <a:xfrm flipH="1">
            <a:off x="7392319" y="3767542"/>
            <a:ext cx="71609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295701" y="3305060"/>
            <a:ext cx="2588964"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mtClean="0"/>
              <a:t>Server started and 2 clients are joined to the first group</a:t>
            </a:r>
            <a:endParaRPr lang="en-US"/>
          </a:p>
        </p:txBody>
      </p:sp>
    </p:spTree>
    <p:extLst>
      <p:ext uri="{BB962C8B-B14F-4D97-AF65-F5344CB8AC3E}">
        <p14:creationId xmlns:p14="http://schemas.microsoft.com/office/powerpoint/2010/main" val="270297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183" y="166821"/>
            <a:ext cx="10515600" cy="648427"/>
          </a:xfrm>
        </p:spPr>
        <p:txBody>
          <a:bodyPr>
            <a:normAutofit/>
          </a:bodyPr>
          <a:lstStyle/>
          <a:p>
            <a:pPr algn="ctr"/>
            <a:r>
              <a:rPr lang="en-US" smtClean="0"/>
              <a:t>JOB_CLIENT</a:t>
            </a:r>
            <a:endParaRPr lang="en-US"/>
          </a:p>
        </p:txBody>
      </p:sp>
      <p:sp>
        <p:nvSpPr>
          <p:cNvPr id="3" name="Rectangle 2"/>
          <p:cNvSpPr/>
          <p:nvPr/>
        </p:nvSpPr>
        <p:spPr>
          <a:xfrm>
            <a:off x="827183" y="1281718"/>
            <a:ext cx="5651653" cy="2462213"/>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1400" smtClean="0">
                <a:latin typeface="Courier New" panose="02070309020205020404" pitchFamily="49" charset="0"/>
                <a:cs typeface="Courier New" panose="02070309020205020404" pitchFamily="49" charset="0"/>
              </a:rPr>
              <a:t>[shashank@server1 SP15]$ ./job_client 127.0.0.1 8000</a:t>
            </a:r>
          </a:p>
          <a:p>
            <a:endParaRPr lang="en-US" sz="1400" smtClean="0">
              <a:latin typeface="Courier New" panose="02070309020205020404" pitchFamily="49" charset="0"/>
              <a:cs typeface="Courier New" panose="02070309020205020404" pitchFamily="49" charset="0"/>
            </a:endParaRPr>
          </a:p>
          <a:p>
            <a:r>
              <a:rPr lang="en-US" sz="1400" smtClean="0">
                <a:latin typeface="Courier New" panose="02070309020205020404" pitchFamily="49" charset="0"/>
                <a:cs typeface="Courier New" panose="02070309020205020404" pitchFamily="49" charset="0"/>
              </a:rPr>
              <a:t>connecting to 127.0.0.1</a:t>
            </a:r>
          </a:p>
          <a:p>
            <a:endParaRPr lang="en-US" sz="1400" smtClean="0">
              <a:latin typeface="Courier New" panose="02070309020205020404" pitchFamily="49" charset="0"/>
              <a:cs typeface="Courier New" panose="02070309020205020404" pitchFamily="49" charset="0"/>
            </a:endParaRPr>
          </a:p>
          <a:p>
            <a:r>
              <a:rPr lang="en-US" sz="1400" smtClean="0">
                <a:latin typeface="Courier New" panose="02070309020205020404" pitchFamily="49" charset="0"/>
                <a:cs typeface="Courier New" panose="02070309020205020404" pitchFamily="49" charset="0"/>
              </a:rPr>
              <a:t> Main thread : Rcvd data from fd = 3 :: {"client_id": 5, "result": 1, "event": 0, "data_len": 20, "data": [0, 1, 2, 3, 4, 5, 6, 7, 8, 9, 10, 11, 12, 13, 14, 15, 16, 17, 18, 19]} </a:t>
            </a:r>
          </a:p>
          <a:p>
            <a:endParaRPr lang="en-US" sz="1400" smtClean="0">
              <a:latin typeface="Courier New" panose="02070309020205020404" pitchFamily="49" charset="0"/>
              <a:cs typeface="Courier New" panose="02070309020205020404" pitchFamily="49" charset="0"/>
            </a:endParaRPr>
          </a:p>
          <a:p>
            <a:r>
              <a:rPr lang="en-US" sz="1400" smtClean="0">
                <a:latin typeface="Courier New" panose="02070309020205020404" pitchFamily="49" charset="0"/>
                <a:cs typeface="Courier New" panose="02070309020205020404" pitchFamily="49" charset="0"/>
              </a:rPr>
              <a:t>Enter job file name : job_file</a:t>
            </a:r>
          </a:p>
        </p:txBody>
      </p:sp>
      <p:cxnSp>
        <p:nvCxnSpPr>
          <p:cNvPr id="5" name="Straight Arrow Connector 4"/>
          <p:cNvCxnSpPr>
            <a:endCxn id="3" idx="3"/>
          </p:cNvCxnSpPr>
          <p:nvPr/>
        </p:nvCxnSpPr>
        <p:spPr>
          <a:xfrm flipH="1">
            <a:off x="6478836" y="2512824"/>
            <a:ext cx="110076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9605" y="2159306"/>
            <a:ext cx="2126255"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mtClean="0"/>
              <a:t>Job client started and 100 random integers read from a file and sent to server</a:t>
            </a:r>
            <a:endParaRPr lang="en-US"/>
          </a:p>
        </p:txBody>
      </p:sp>
    </p:spTree>
    <p:extLst>
      <p:ext uri="{BB962C8B-B14F-4D97-AF65-F5344CB8AC3E}">
        <p14:creationId xmlns:p14="http://schemas.microsoft.com/office/powerpoint/2010/main" val="3432295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183" y="166821"/>
            <a:ext cx="10515600" cy="648427"/>
          </a:xfrm>
        </p:spPr>
        <p:txBody>
          <a:bodyPr>
            <a:normAutofit/>
          </a:bodyPr>
          <a:lstStyle/>
          <a:p>
            <a:pPr algn="ctr"/>
            <a:r>
              <a:rPr lang="en-US" smtClean="0"/>
              <a:t>SERVER</a:t>
            </a:r>
            <a:endParaRPr lang="en-US"/>
          </a:p>
        </p:txBody>
      </p:sp>
      <p:sp>
        <p:nvSpPr>
          <p:cNvPr id="3" name="Rectangle 2"/>
          <p:cNvSpPr/>
          <p:nvPr/>
        </p:nvSpPr>
        <p:spPr>
          <a:xfrm>
            <a:off x="827183" y="1281718"/>
            <a:ext cx="6146494" cy="353943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1400" smtClean="0">
                <a:latin typeface="Courier New" panose="02070309020205020404" pitchFamily="49" charset="0"/>
                <a:cs typeface="Courier New" panose="02070309020205020404" pitchFamily="49" charset="0"/>
              </a:rPr>
              <a:t> MESSAGE RECEIVED : </a:t>
            </a:r>
          </a:p>
          <a:p>
            <a:r>
              <a:rPr lang="en-US" sz="1400" smtClean="0">
                <a:latin typeface="Courier New" panose="02070309020205020404" pitchFamily="49" charset="0"/>
                <a:cs typeface="Courier New" panose="02070309020205020404" pitchFamily="49" charset="0"/>
              </a:rPr>
              <a:t>msg.event = 7</a:t>
            </a:r>
          </a:p>
          <a:p>
            <a:r>
              <a:rPr lang="en-US" sz="1400" smtClean="0">
                <a:latin typeface="Courier New" panose="02070309020205020404" pitchFamily="49" charset="0"/>
                <a:cs typeface="Courier New" panose="02070309020205020404" pitchFamily="49" charset="0"/>
              </a:rPr>
              <a:t>msg.result = 1</a:t>
            </a:r>
          </a:p>
          <a:p>
            <a:r>
              <a:rPr lang="en-US" sz="1400" smtClean="0">
                <a:latin typeface="Courier New" panose="02070309020205020404" pitchFamily="49" charset="0"/>
                <a:cs typeface="Courier New" panose="02070309020205020404" pitchFamily="49" charset="0"/>
              </a:rPr>
              <a:t>msg.client_id = 5</a:t>
            </a:r>
          </a:p>
          <a:p>
            <a:r>
              <a:rPr lang="en-US" sz="1400" smtClean="0">
                <a:latin typeface="Courier New" panose="02070309020205020404" pitchFamily="49" charset="0"/>
                <a:cs typeface="Courier New" panose="02070309020205020404" pitchFamily="49" charset="0"/>
              </a:rPr>
              <a:t>msg.data_len = 100</a:t>
            </a:r>
          </a:p>
          <a:p>
            <a:r>
              <a:rPr lang="en-US" sz="1400" smtClean="0">
                <a:latin typeface="Courier New" panose="02070309020205020404" pitchFamily="49" charset="0"/>
                <a:cs typeface="Courier New" panose="02070309020205020404" pitchFamily="49" charset="0"/>
              </a:rPr>
              <a:t>msg-&gt;data = </a:t>
            </a:r>
          </a:p>
          <a:p>
            <a:r>
              <a:rPr lang="en-US" sz="1400" smtClean="0">
                <a:latin typeface="Courier New" panose="02070309020205020404" pitchFamily="49" charset="0"/>
                <a:cs typeface="Courier New" panose="02070309020205020404" pitchFamily="49" charset="0"/>
              </a:rPr>
              <a:t>6784 2819 5813 4432 7492 8667 571 8970 6465 2731 5789 8477 156 3438 8251 3573 4570 8048 8146 1883 6153 1014 8442 6059 9014 600 5615 5752 8331 5506 9849 1467 8325 2014 5899 2169 7033 6470 1139 3498 9202 3280 1976 9358 3070 6579 2931 7641 979 7429 5876 7132 4796 4318 9543 3810 1270 1510 9562 9601 3368 5764 7421 8045 7778 3320 214 1164 9791 7705 4662 5345 985 2990 4703 4056 9569 3986 8049 549 1415 3925 4033 6211 4595 9929 6374 2217 7791 2288 8171 1160 8052 5592 9205 2183 8912 5772 3347 5055 </a:t>
            </a:r>
          </a:p>
        </p:txBody>
      </p:sp>
      <p:cxnSp>
        <p:nvCxnSpPr>
          <p:cNvPr id="5" name="Straight Arrow Connector 4"/>
          <p:cNvCxnSpPr>
            <a:stCxn id="7" idx="1"/>
          </p:cNvCxnSpPr>
          <p:nvPr/>
        </p:nvCxnSpPr>
        <p:spPr>
          <a:xfrm flipH="1">
            <a:off x="6973678" y="2510802"/>
            <a:ext cx="914400" cy="518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888078" y="2049137"/>
            <a:ext cx="2126255"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mtClean="0"/>
              <a:t>Server receives the data and sends to clients </a:t>
            </a:r>
            <a:endParaRPr lang="en-US"/>
          </a:p>
        </p:txBody>
      </p:sp>
    </p:spTree>
    <p:extLst>
      <p:ext uri="{BB962C8B-B14F-4D97-AF65-F5344CB8AC3E}">
        <p14:creationId xmlns:p14="http://schemas.microsoft.com/office/powerpoint/2010/main" val="2838733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183" y="166821"/>
            <a:ext cx="10515600" cy="648427"/>
          </a:xfrm>
        </p:spPr>
        <p:txBody>
          <a:bodyPr>
            <a:normAutofit/>
          </a:bodyPr>
          <a:lstStyle/>
          <a:p>
            <a:pPr algn="ctr"/>
            <a:r>
              <a:rPr lang="en-US" smtClean="0"/>
              <a:t>COMPUTE CLIENT_1</a:t>
            </a:r>
            <a:endParaRPr lang="en-US"/>
          </a:p>
        </p:txBody>
      </p:sp>
      <p:sp>
        <p:nvSpPr>
          <p:cNvPr id="3" name="Rectangle 2"/>
          <p:cNvSpPr/>
          <p:nvPr/>
        </p:nvSpPr>
        <p:spPr>
          <a:xfrm>
            <a:off x="827182" y="1281718"/>
            <a:ext cx="6895641" cy="440120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1400" smtClean="0">
                <a:latin typeface="Courier New" panose="02070309020205020404" pitchFamily="49" charset="0"/>
                <a:cs typeface="Courier New" panose="02070309020205020404" pitchFamily="49" charset="0"/>
              </a:rPr>
              <a:t>[shashank@server1 SP15]$ ./client 127.0.0.1 8000</a:t>
            </a:r>
          </a:p>
          <a:p>
            <a:endParaRPr lang="en-US" sz="1400" smtClean="0">
              <a:latin typeface="Courier New" panose="02070309020205020404" pitchFamily="49" charset="0"/>
              <a:cs typeface="Courier New" panose="02070309020205020404" pitchFamily="49" charset="0"/>
            </a:endParaRPr>
          </a:p>
          <a:p>
            <a:r>
              <a:rPr lang="en-US" sz="1400" smtClean="0">
                <a:latin typeface="Courier New" panose="02070309020205020404" pitchFamily="49" charset="0"/>
                <a:cs typeface="Courier New" panose="02070309020205020404" pitchFamily="49" charset="0"/>
              </a:rPr>
              <a:t>connecting to 127.0.0.1</a:t>
            </a:r>
          </a:p>
          <a:p>
            <a:endParaRPr lang="en-US" sz="1400" smtClean="0">
              <a:latin typeface="Courier New" panose="02070309020205020404" pitchFamily="49" charset="0"/>
              <a:cs typeface="Courier New" panose="02070309020205020404" pitchFamily="49" charset="0"/>
            </a:endParaRPr>
          </a:p>
          <a:p>
            <a:r>
              <a:rPr lang="en-US" sz="1400" smtClean="0">
                <a:latin typeface="Courier New" panose="02070309020205020404" pitchFamily="49" charset="0"/>
                <a:cs typeface="Courier New" panose="02070309020205020404" pitchFamily="49" charset="0"/>
              </a:rPr>
              <a:t> Main thread : Rcvd data from fd = 3 :: {"client_id": 6, "result": 1, "event": 0, "data_len": 20, "data": [0, 1, 2, 3, 4, 5, 6, 7, 8, 9, 10, 11, 12, 13, 14, 15, 16, 17, 18, 19]} </a:t>
            </a:r>
          </a:p>
          <a:p>
            <a:endParaRPr lang="en-US" sz="1400" smtClean="0">
              <a:latin typeface="Courier New" panose="02070309020205020404" pitchFamily="49" charset="0"/>
              <a:cs typeface="Courier New" panose="02070309020205020404" pitchFamily="49" charset="0"/>
            </a:endParaRPr>
          </a:p>
          <a:p>
            <a:r>
              <a:rPr lang="en-US" sz="1400" smtClean="0">
                <a:latin typeface="Courier New" panose="02070309020205020404" pitchFamily="49" charset="0"/>
                <a:cs typeface="Courier New" panose="02070309020205020404" pitchFamily="49" charset="0"/>
              </a:rPr>
              <a:t>Worker thread [1] initialized!!</a:t>
            </a:r>
          </a:p>
          <a:p>
            <a:endParaRPr lang="en-US" sz="1400" smtClean="0">
              <a:latin typeface="Courier New" panose="02070309020205020404" pitchFamily="49" charset="0"/>
              <a:cs typeface="Courier New" panose="02070309020205020404" pitchFamily="49" charset="0"/>
            </a:endParaRPr>
          </a:p>
          <a:p>
            <a:r>
              <a:rPr lang="en-US" sz="1400" smtClean="0">
                <a:latin typeface="Courier New" panose="02070309020205020404" pitchFamily="49" charset="0"/>
                <a:cs typeface="Courier New" panose="02070309020205020404" pitchFamily="49" charset="0"/>
              </a:rPr>
              <a:t>Worker thread [0] initialized!!</a:t>
            </a:r>
          </a:p>
          <a:p>
            <a:endParaRPr lang="en-US" sz="1400" smtClean="0">
              <a:latin typeface="Courier New" panose="02070309020205020404" pitchFamily="49" charset="0"/>
              <a:cs typeface="Courier New" panose="02070309020205020404" pitchFamily="49" charset="0"/>
            </a:endParaRPr>
          </a:p>
          <a:p>
            <a:r>
              <a:rPr lang="en-US" sz="1400" smtClean="0">
                <a:latin typeface="Courier New" panose="02070309020205020404" pitchFamily="49" charset="0"/>
                <a:cs typeface="Courier New" panose="02070309020205020404" pitchFamily="49" charset="0"/>
              </a:rPr>
              <a:t> Main thread : Rcvd data from fd = 3 :: {"client_id": 6, "result": 1, "event": 2, "data_len": 50, "data": [6784, 2819, 5813, 4432, 7492, 8667, 571, 8970, 6465, 2731, 5789, 8477, 156, 3438, 8251, 3573, 4570, 8048, 8146, 1883, 6153, 1014, 8442, 6059, 9014, 600, 5615, 5752, 8331, 5506, 9849, 1467, 8325, 2014, 5899, 2169, 7033, 6470, 1139, 3498, 9202, 3280, 1976, 9358, 3070, 6579, 2931, 7641, 979, 7429]} </a:t>
            </a:r>
          </a:p>
          <a:p>
            <a:r>
              <a:rPr lang="en-US" sz="1400" smtClean="0">
                <a:latin typeface="Courier New" panose="02070309020205020404" pitchFamily="49" charset="0"/>
                <a:cs typeface="Courier New" panose="02070309020205020404" pitchFamily="49" charset="0"/>
              </a:rPr>
              <a:t>maximum value found = 9849</a:t>
            </a:r>
          </a:p>
        </p:txBody>
      </p:sp>
      <p:cxnSp>
        <p:nvCxnSpPr>
          <p:cNvPr id="5" name="Straight Arrow Connector 4"/>
          <p:cNvCxnSpPr/>
          <p:nvPr/>
        </p:nvCxnSpPr>
        <p:spPr>
          <a:xfrm flipH="1">
            <a:off x="7722823" y="2920101"/>
            <a:ext cx="914400" cy="518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637223" y="2558990"/>
            <a:ext cx="2379644"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mtClean="0"/>
              <a:t>Compute_client receives half the data, finds the maximum and sends back to server</a:t>
            </a:r>
            <a:endParaRPr lang="en-US"/>
          </a:p>
        </p:txBody>
      </p:sp>
    </p:spTree>
    <p:extLst>
      <p:ext uri="{BB962C8B-B14F-4D97-AF65-F5344CB8AC3E}">
        <p14:creationId xmlns:p14="http://schemas.microsoft.com/office/powerpoint/2010/main" val="2070564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183" y="166821"/>
            <a:ext cx="10515600" cy="648427"/>
          </a:xfrm>
        </p:spPr>
        <p:txBody>
          <a:bodyPr>
            <a:normAutofit/>
          </a:bodyPr>
          <a:lstStyle/>
          <a:p>
            <a:pPr algn="ctr"/>
            <a:r>
              <a:rPr lang="en-US" smtClean="0"/>
              <a:t>COMPUTE CLIENT_2</a:t>
            </a:r>
            <a:endParaRPr lang="en-US"/>
          </a:p>
        </p:txBody>
      </p:sp>
      <p:sp>
        <p:nvSpPr>
          <p:cNvPr id="3" name="Rectangle 2"/>
          <p:cNvSpPr/>
          <p:nvPr/>
        </p:nvSpPr>
        <p:spPr>
          <a:xfrm>
            <a:off x="827182" y="1281718"/>
            <a:ext cx="6895641" cy="440120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1400" smtClean="0">
                <a:latin typeface="Courier New" panose="02070309020205020404" pitchFamily="49" charset="0"/>
                <a:cs typeface="Courier New" panose="02070309020205020404" pitchFamily="49" charset="0"/>
              </a:rPr>
              <a:t>[shashank@server1 SP15]$ ./client 127.0.0.1 8000</a:t>
            </a:r>
          </a:p>
          <a:p>
            <a:endParaRPr lang="en-US" sz="1400" smtClean="0">
              <a:latin typeface="Courier New" panose="02070309020205020404" pitchFamily="49" charset="0"/>
              <a:cs typeface="Courier New" panose="02070309020205020404" pitchFamily="49" charset="0"/>
            </a:endParaRPr>
          </a:p>
          <a:p>
            <a:r>
              <a:rPr lang="en-US" sz="1400" smtClean="0">
                <a:latin typeface="Courier New" panose="02070309020205020404" pitchFamily="49" charset="0"/>
                <a:cs typeface="Courier New" panose="02070309020205020404" pitchFamily="49" charset="0"/>
              </a:rPr>
              <a:t>connecting to 127.0.0.1</a:t>
            </a:r>
          </a:p>
          <a:p>
            <a:endParaRPr lang="en-US" sz="1400" smtClean="0">
              <a:latin typeface="Courier New" panose="02070309020205020404" pitchFamily="49" charset="0"/>
              <a:cs typeface="Courier New" panose="02070309020205020404" pitchFamily="49" charset="0"/>
            </a:endParaRPr>
          </a:p>
          <a:p>
            <a:r>
              <a:rPr lang="en-US" sz="1400" smtClean="0">
                <a:latin typeface="Courier New" panose="02070309020205020404" pitchFamily="49" charset="0"/>
                <a:cs typeface="Courier New" panose="02070309020205020404" pitchFamily="49" charset="0"/>
              </a:rPr>
              <a:t> Main thread : Rcvd data from fd = 3 :: {"client_id": 7, "result": 1, "event": 0, "data_len": 20, "data": [0, 1, 2, 3, 4, 5, 6, 7, 8, 9, 10, 11, 12, 13, 14, 15, 16, 17, 18, 19]} </a:t>
            </a:r>
          </a:p>
          <a:p>
            <a:endParaRPr lang="en-US" sz="1400" smtClean="0">
              <a:latin typeface="Courier New" panose="02070309020205020404" pitchFamily="49" charset="0"/>
              <a:cs typeface="Courier New" panose="02070309020205020404" pitchFamily="49" charset="0"/>
            </a:endParaRPr>
          </a:p>
          <a:p>
            <a:r>
              <a:rPr lang="en-US" sz="1400" smtClean="0">
                <a:latin typeface="Courier New" panose="02070309020205020404" pitchFamily="49" charset="0"/>
                <a:cs typeface="Courier New" panose="02070309020205020404" pitchFamily="49" charset="0"/>
              </a:rPr>
              <a:t>Worker thread [1] initialized!!</a:t>
            </a:r>
          </a:p>
          <a:p>
            <a:endParaRPr lang="en-US" sz="1400" smtClean="0">
              <a:latin typeface="Courier New" panose="02070309020205020404" pitchFamily="49" charset="0"/>
              <a:cs typeface="Courier New" panose="02070309020205020404" pitchFamily="49" charset="0"/>
            </a:endParaRPr>
          </a:p>
          <a:p>
            <a:r>
              <a:rPr lang="en-US" sz="1400" smtClean="0">
                <a:latin typeface="Courier New" panose="02070309020205020404" pitchFamily="49" charset="0"/>
                <a:cs typeface="Courier New" panose="02070309020205020404" pitchFamily="49" charset="0"/>
              </a:rPr>
              <a:t>Worker thread [0] initialized!!</a:t>
            </a:r>
          </a:p>
          <a:p>
            <a:endParaRPr lang="en-US" sz="1400" smtClean="0">
              <a:latin typeface="Courier New" panose="02070309020205020404" pitchFamily="49" charset="0"/>
              <a:cs typeface="Courier New" panose="02070309020205020404" pitchFamily="49" charset="0"/>
            </a:endParaRPr>
          </a:p>
          <a:p>
            <a:r>
              <a:rPr lang="en-US" sz="1400" smtClean="0">
                <a:latin typeface="Courier New" panose="02070309020205020404" pitchFamily="49" charset="0"/>
                <a:cs typeface="Courier New" panose="02070309020205020404" pitchFamily="49" charset="0"/>
              </a:rPr>
              <a:t> Main thread : Rcvd data from fd = 3 :: {"client_id": 7, "result": 1, "event": 2, "data_len": 50, "data": [5876, 7132, 4796, 4318, 9543, 3810, 1270, 1510, 9562, 9601, 3368, 5764, 7421, 8045, 7778, 3320, 214, 1164, 9791, 7705, 4662, 5345, 985, 2990, 4703, 4056, 9569, 3986, 8049, 549, 1415, 3925, 4033, 6211, 4595, 9929, 6374, 2217, 7791, 2288, 8171, 1160, 8052, 5592, 9205, 2183, 8912, 5772, 3347, 5055]} </a:t>
            </a:r>
          </a:p>
          <a:p>
            <a:r>
              <a:rPr lang="en-US" sz="1400" smtClean="0">
                <a:latin typeface="Courier New" panose="02070309020205020404" pitchFamily="49" charset="0"/>
                <a:cs typeface="Courier New" panose="02070309020205020404" pitchFamily="49" charset="0"/>
              </a:rPr>
              <a:t>maximum value found = 9929</a:t>
            </a:r>
          </a:p>
        </p:txBody>
      </p:sp>
      <p:cxnSp>
        <p:nvCxnSpPr>
          <p:cNvPr id="5" name="Straight Arrow Connector 4"/>
          <p:cNvCxnSpPr/>
          <p:nvPr/>
        </p:nvCxnSpPr>
        <p:spPr>
          <a:xfrm flipH="1">
            <a:off x="7722823" y="2920101"/>
            <a:ext cx="914400" cy="518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637223" y="2558990"/>
            <a:ext cx="2126255"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mtClean="0"/>
              <a:t>Compute_client 2 receives the other half of data, finds the maximum and sends back to server</a:t>
            </a:r>
            <a:endParaRPr lang="en-US"/>
          </a:p>
        </p:txBody>
      </p:sp>
    </p:spTree>
    <p:extLst>
      <p:ext uri="{BB962C8B-B14F-4D97-AF65-F5344CB8AC3E}">
        <p14:creationId xmlns:p14="http://schemas.microsoft.com/office/powerpoint/2010/main" val="428291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183" y="166821"/>
            <a:ext cx="10515600" cy="648427"/>
          </a:xfrm>
        </p:spPr>
        <p:txBody>
          <a:bodyPr>
            <a:normAutofit/>
          </a:bodyPr>
          <a:lstStyle/>
          <a:p>
            <a:pPr algn="ctr"/>
            <a:r>
              <a:rPr lang="en-US" smtClean="0"/>
              <a:t>SERVER</a:t>
            </a:r>
            <a:endParaRPr lang="en-US"/>
          </a:p>
        </p:txBody>
      </p:sp>
      <p:sp>
        <p:nvSpPr>
          <p:cNvPr id="3" name="Rectangle 2"/>
          <p:cNvSpPr/>
          <p:nvPr/>
        </p:nvSpPr>
        <p:spPr>
          <a:xfrm>
            <a:off x="1740666" y="1028331"/>
            <a:ext cx="5651653" cy="353943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1400" dirty="0" smtClean="0">
                <a:latin typeface="Courier New" panose="02070309020205020404" pitchFamily="49" charset="0"/>
                <a:cs typeface="Courier New" panose="02070309020205020404" pitchFamily="49" charset="0"/>
              </a:rPr>
              <a:t> MESSAGE RECEIVED : </a:t>
            </a:r>
          </a:p>
          <a:p>
            <a:r>
              <a:rPr lang="en-US" sz="1400" dirty="0" err="1" smtClean="0">
                <a:latin typeface="Courier New" panose="02070309020205020404" pitchFamily="49" charset="0"/>
                <a:cs typeface="Courier New" panose="02070309020205020404" pitchFamily="49" charset="0"/>
              </a:rPr>
              <a:t>msg.event</a:t>
            </a:r>
            <a:r>
              <a:rPr lang="en-US" sz="1400" dirty="0" smtClean="0">
                <a:latin typeface="Courier New" panose="02070309020205020404" pitchFamily="49" charset="0"/>
                <a:cs typeface="Courier New" panose="02070309020205020404" pitchFamily="49" charset="0"/>
              </a:rPr>
              <a:t> = 6</a:t>
            </a:r>
          </a:p>
          <a:p>
            <a:r>
              <a:rPr lang="en-US" sz="1400" dirty="0" err="1" smtClean="0">
                <a:latin typeface="Courier New" panose="02070309020205020404" pitchFamily="49" charset="0"/>
                <a:cs typeface="Courier New" panose="02070309020205020404" pitchFamily="49" charset="0"/>
              </a:rPr>
              <a:t>msg.result</a:t>
            </a:r>
            <a:r>
              <a:rPr lang="en-US" sz="1400" dirty="0" smtClean="0">
                <a:latin typeface="Courier New" panose="02070309020205020404" pitchFamily="49" charset="0"/>
                <a:cs typeface="Courier New" panose="02070309020205020404" pitchFamily="49" charset="0"/>
              </a:rPr>
              <a:t> = 1</a:t>
            </a:r>
          </a:p>
          <a:p>
            <a:r>
              <a:rPr lang="en-US" sz="1400" dirty="0" err="1" smtClean="0">
                <a:latin typeface="Courier New" panose="02070309020205020404" pitchFamily="49" charset="0"/>
                <a:cs typeface="Courier New" panose="02070309020205020404" pitchFamily="49" charset="0"/>
              </a:rPr>
              <a:t>msg.client_id</a:t>
            </a:r>
            <a:r>
              <a:rPr lang="en-US" sz="1400" dirty="0" smtClean="0">
                <a:latin typeface="Courier New" panose="02070309020205020404" pitchFamily="49" charset="0"/>
                <a:cs typeface="Courier New" panose="02070309020205020404" pitchFamily="49" charset="0"/>
              </a:rPr>
              <a:t> = 6</a:t>
            </a:r>
          </a:p>
          <a:p>
            <a:r>
              <a:rPr lang="en-US" sz="1400" dirty="0" err="1" smtClean="0">
                <a:latin typeface="Courier New" panose="02070309020205020404" pitchFamily="49" charset="0"/>
                <a:cs typeface="Courier New" panose="02070309020205020404" pitchFamily="49" charset="0"/>
              </a:rPr>
              <a:t>msg.data_len</a:t>
            </a:r>
            <a:r>
              <a:rPr lang="en-US" sz="1400" dirty="0" smtClean="0">
                <a:latin typeface="Courier New" panose="02070309020205020404" pitchFamily="49" charset="0"/>
                <a:cs typeface="Courier New" panose="02070309020205020404" pitchFamily="49" charset="0"/>
              </a:rPr>
              <a:t> = 2</a:t>
            </a:r>
          </a:p>
          <a:p>
            <a:r>
              <a:rPr lang="en-US" sz="1400" dirty="0" err="1" smtClean="0">
                <a:latin typeface="Courier New" panose="02070309020205020404" pitchFamily="49" charset="0"/>
                <a:cs typeface="Courier New" panose="02070309020205020404" pitchFamily="49" charset="0"/>
              </a:rPr>
              <a:t>msg</a:t>
            </a:r>
            <a:r>
              <a:rPr lang="en-US" sz="1400" dirty="0" smtClean="0">
                <a:latin typeface="Courier New" panose="02070309020205020404" pitchFamily="49" charset="0"/>
                <a:cs typeface="Courier New" panose="02070309020205020404" pitchFamily="49" charset="0"/>
              </a:rPr>
              <a:t>-&gt;data = </a:t>
            </a:r>
          </a:p>
          <a:p>
            <a:r>
              <a:rPr lang="en-US" sz="1400" dirty="0" smtClean="0">
                <a:latin typeface="Courier New" panose="02070309020205020404" pitchFamily="49" charset="0"/>
                <a:cs typeface="Courier New" panose="02070309020205020404" pitchFamily="49" charset="0"/>
              </a:rPr>
              <a:t>0 9849 </a:t>
            </a:r>
            <a:br>
              <a:rPr lang="en-US" sz="1400" dirty="0" smtClean="0">
                <a:latin typeface="Courier New" panose="02070309020205020404" pitchFamily="49" charset="0"/>
                <a:cs typeface="Courier New" panose="02070309020205020404" pitchFamily="49" charset="0"/>
              </a:rPr>
            </a:br>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MESSAGE RECEIVED : </a:t>
            </a:r>
          </a:p>
          <a:p>
            <a:r>
              <a:rPr lang="en-US" sz="1400" dirty="0" err="1" smtClean="0">
                <a:latin typeface="Courier New" panose="02070309020205020404" pitchFamily="49" charset="0"/>
                <a:cs typeface="Courier New" panose="02070309020205020404" pitchFamily="49" charset="0"/>
              </a:rPr>
              <a:t>msg.event</a:t>
            </a:r>
            <a:r>
              <a:rPr lang="en-US" sz="1400" dirty="0" smtClean="0">
                <a:latin typeface="Courier New" panose="02070309020205020404" pitchFamily="49" charset="0"/>
                <a:cs typeface="Courier New" panose="02070309020205020404" pitchFamily="49" charset="0"/>
              </a:rPr>
              <a:t> = 6</a:t>
            </a:r>
          </a:p>
          <a:p>
            <a:r>
              <a:rPr lang="en-US" sz="1400" dirty="0" err="1" smtClean="0">
                <a:latin typeface="Courier New" panose="02070309020205020404" pitchFamily="49" charset="0"/>
                <a:cs typeface="Courier New" panose="02070309020205020404" pitchFamily="49" charset="0"/>
              </a:rPr>
              <a:t>msg.result</a:t>
            </a:r>
            <a:r>
              <a:rPr lang="en-US" sz="1400" dirty="0" smtClean="0">
                <a:latin typeface="Courier New" panose="02070309020205020404" pitchFamily="49" charset="0"/>
                <a:cs typeface="Courier New" panose="02070309020205020404" pitchFamily="49" charset="0"/>
              </a:rPr>
              <a:t> = 1</a:t>
            </a:r>
          </a:p>
          <a:p>
            <a:r>
              <a:rPr lang="en-US" sz="1400" dirty="0" err="1" smtClean="0">
                <a:latin typeface="Courier New" panose="02070309020205020404" pitchFamily="49" charset="0"/>
                <a:cs typeface="Courier New" panose="02070309020205020404" pitchFamily="49" charset="0"/>
              </a:rPr>
              <a:t>msg.client_id</a:t>
            </a:r>
            <a:r>
              <a:rPr lang="en-US" sz="1400" dirty="0" smtClean="0">
                <a:latin typeface="Courier New" panose="02070309020205020404" pitchFamily="49" charset="0"/>
                <a:cs typeface="Courier New" panose="02070309020205020404" pitchFamily="49" charset="0"/>
              </a:rPr>
              <a:t> = 7</a:t>
            </a:r>
          </a:p>
          <a:p>
            <a:r>
              <a:rPr lang="en-US" sz="1400" dirty="0" err="1" smtClean="0">
                <a:latin typeface="Courier New" panose="02070309020205020404" pitchFamily="49" charset="0"/>
                <a:cs typeface="Courier New" panose="02070309020205020404" pitchFamily="49" charset="0"/>
              </a:rPr>
              <a:t>msg.data_len</a:t>
            </a:r>
            <a:r>
              <a:rPr lang="en-US" sz="1400" dirty="0" smtClean="0">
                <a:latin typeface="Courier New" panose="02070309020205020404" pitchFamily="49" charset="0"/>
                <a:cs typeface="Courier New" panose="02070309020205020404" pitchFamily="49" charset="0"/>
              </a:rPr>
              <a:t> = 2</a:t>
            </a:r>
          </a:p>
          <a:p>
            <a:r>
              <a:rPr lang="en-US" sz="1400" dirty="0" err="1" smtClean="0">
                <a:latin typeface="Courier New" panose="02070309020205020404" pitchFamily="49" charset="0"/>
                <a:cs typeface="Courier New" panose="02070309020205020404" pitchFamily="49" charset="0"/>
              </a:rPr>
              <a:t>msg</a:t>
            </a:r>
            <a:r>
              <a:rPr lang="en-US" sz="1400" dirty="0" smtClean="0">
                <a:latin typeface="Courier New" panose="02070309020205020404" pitchFamily="49" charset="0"/>
                <a:cs typeface="Courier New" panose="02070309020205020404" pitchFamily="49" charset="0"/>
              </a:rPr>
              <a:t>-&gt;data = </a:t>
            </a:r>
          </a:p>
          <a:p>
            <a:r>
              <a:rPr lang="en-US" sz="1400" dirty="0" smtClean="0">
                <a:latin typeface="Courier New" panose="02070309020205020404" pitchFamily="49" charset="0"/>
                <a:cs typeface="Courier New" panose="02070309020205020404" pitchFamily="49" charset="0"/>
              </a:rPr>
              <a:t>0 9929 </a:t>
            </a:r>
          </a:p>
          <a:p>
            <a:endParaRPr lang="en-US" sz="1400" dirty="0" smtClean="0">
              <a:latin typeface="Courier New" panose="02070309020205020404" pitchFamily="49" charset="0"/>
              <a:cs typeface="Courier New" panose="02070309020205020404" pitchFamily="49" charset="0"/>
            </a:endParaRPr>
          </a:p>
        </p:txBody>
      </p:sp>
      <p:sp>
        <p:nvSpPr>
          <p:cNvPr id="9" name="TextBox 8"/>
          <p:cNvSpPr txBox="1"/>
          <p:nvPr/>
        </p:nvSpPr>
        <p:spPr>
          <a:xfrm>
            <a:off x="8284683" y="2267131"/>
            <a:ext cx="3058099"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mtClean="0"/>
              <a:t>Server waits for the results to come from all clients. </a:t>
            </a:r>
          </a:p>
          <a:p>
            <a:endParaRPr lang="en-US"/>
          </a:p>
          <a:p>
            <a:r>
              <a:rPr lang="en-US" smtClean="0"/>
              <a:t>Then sends back the data to compute_client 1 for final max </a:t>
            </a:r>
            <a:endParaRPr lang="en-US"/>
          </a:p>
        </p:txBody>
      </p:sp>
      <p:cxnSp>
        <p:nvCxnSpPr>
          <p:cNvPr id="5" name="Straight Arrow Connector 4"/>
          <p:cNvCxnSpPr>
            <a:stCxn id="9" idx="1"/>
            <a:endCxn id="3" idx="3"/>
          </p:cNvCxnSpPr>
          <p:nvPr/>
        </p:nvCxnSpPr>
        <p:spPr>
          <a:xfrm flipH="1" flipV="1">
            <a:off x="7392319" y="2798046"/>
            <a:ext cx="892364" cy="619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726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183" y="166821"/>
            <a:ext cx="10515600" cy="648427"/>
          </a:xfrm>
        </p:spPr>
        <p:txBody>
          <a:bodyPr>
            <a:normAutofit/>
          </a:bodyPr>
          <a:lstStyle/>
          <a:p>
            <a:pPr algn="ctr"/>
            <a:r>
              <a:rPr lang="en-US" smtClean="0"/>
              <a:t>COMPUTE_CLIENT 1 </a:t>
            </a:r>
            <a:endParaRPr lang="en-US"/>
          </a:p>
        </p:txBody>
      </p:sp>
      <p:sp>
        <p:nvSpPr>
          <p:cNvPr id="3" name="Rectangle 2"/>
          <p:cNvSpPr/>
          <p:nvPr/>
        </p:nvSpPr>
        <p:spPr>
          <a:xfrm>
            <a:off x="1740666" y="1028331"/>
            <a:ext cx="5651653" cy="95410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1400" smtClean="0">
                <a:latin typeface="Courier New" panose="02070309020205020404" pitchFamily="49" charset="0"/>
                <a:cs typeface="Courier New" panose="02070309020205020404" pitchFamily="49" charset="0"/>
              </a:rPr>
              <a:t> Main thread : Rcvd data from fd = 3 :: {"client_id": 6, "result": 1, "event": 2, "data_len": 2, "data": [9849, 9929]} </a:t>
            </a:r>
          </a:p>
          <a:p>
            <a:r>
              <a:rPr lang="en-US" sz="1400" smtClean="0">
                <a:latin typeface="Courier New" panose="02070309020205020404" pitchFamily="49" charset="0"/>
                <a:cs typeface="Courier New" panose="02070309020205020404" pitchFamily="49" charset="0"/>
              </a:rPr>
              <a:t>maximum value found = 9929</a:t>
            </a:r>
          </a:p>
        </p:txBody>
      </p:sp>
      <p:sp>
        <p:nvSpPr>
          <p:cNvPr id="9" name="TextBox 8"/>
          <p:cNvSpPr txBox="1"/>
          <p:nvPr/>
        </p:nvSpPr>
        <p:spPr>
          <a:xfrm>
            <a:off x="8108415" y="1028331"/>
            <a:ext cx="3234368"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mtClean="0"/>
              <a:t>Compute client 1 receives the data , and sends back the final outcome to server</a:t>
            </a:r>
            <a:endParaRPr lang="en-US"/>
          </a:p>
        </p:txBody>
      </p:sp>
      <p:cxnSp>
        <p:nvCxnSpPr>
          <p:cNvPr id="5" name="Straight Arrow Connector 4"/>
          <p:cNvCxnSpPr>
            <a:stCxn id="9" idx="1"/>
            <a:endCxn id="3" idx="3"/>
          </p:cNvCxnSpPr>
          <p:nvPr/>
        </p:nvCxnSpPr>
        <p:spPr>
          <a:xfrm flipH="1">
            <a:off x="7392319" y="1489996"/>
            <a:ext cx="716096" cy="15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0824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183" y="166821"/>
            <a:ext cx="10515600" cy="648427"/>
          </a:xfrm>
        </p:spPr>
        <p:txBody>
          <a:bodyPr>
            <a:normAutofit/>
          </a:bodyPr>
          <a:lstStyle/>
          <a:p>
            <a:pPr algn="ctr"/>
            <a:r>
              <a:rPr lang="en-US" smtClean="0"/>
              <a:t>SERVER</a:t>
            </a:r>
            <a:endParaRPr lang="en-US"/>
          </a:p>
        </p:txBody>
      </p:sp>
      <p:sp>
        <p:nvSpPr>
          <p:cNvPr id="3" name="Rectangle 2"/>
          <p:cNvSpPr/>
          <p:nvPr/>
        </p:nvSpPr>
        <p:spPr>
          <a:xfrm>
            <a:off x="1740666" y="1028331"/>
            <a:ext cx="5651653" cy="332398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1400" smtClean="0">
                <a:latin typeface="Courier New" panose="02070309020205020404" pitchFamily="49" charset="0"/>
                <a:cs typeface="Courier New" panose="02070309020205020404" pitchFamily="49" charset="0"/>
              </a:rPr>
              <a:t>Server: Total number of clients active at the moment = 2 </a:t>
            </a:r>
          </a:p>
          <a:p>
            <a:endParaRPr lang="en-US" sz="1400" smtClean="0">
              <a:latin typeface="Courier New" panose="02070309020205020404" pitchFamily="49" charset="0"/>
              <a:cs typeface="Courier New" panose="02070309020205020404" pitchFamily="49" charset="0"/>
            </a:endParaRPr>
          </a:p>
          <a:p>
            <a:r>
              <a:rPr lang="en-US" sz="1400" smtClean="0">
                <a:latin typeface="Courier New" panose="02070309020205020404" pitchFamily="49" charset="0"/>
                <a:cs typeface="Courier New" panose="02070309020205020404" pitchFamily="49" charset="0"/>
              </a:rPr>
              <a:t> MESSAGE RECEIVED : </a:t>
            </a:r>
          </a:p>
          <a:p>
            <a:r>
              <a:rPr lang="en-US" sz="1400" smtClean="0">
                <a:latin typeface="Courier New" panose="02070309020205020404" pitchFamily="49" charset="0"/>
                <a:cs typeface="Courier New" panose="02070309020205020404" pitchFamily="49" charset="0"/>
              </a:rPr>
              <a:t>msg.event = 6</a:t>
            </a:r>
          </a:p>
          <a:p>
            <a:r>
              <a:rPr lang="en-US" sz="1400" smtClean="0">
                <a:latin typeface="Courier New" panose="02070309020205020404" pitchFamily="49" charset="0"/>
                <a:cs typeface="Courier New" panose="02070309020205020404" pitchFamily="49" charset="0"/>
              </a:rPr>
              <a:t>msg.result = 1</a:t>
            </a:r>
          </a:p>
          <a:p>
            <a:r>
              <a:rPr lang="en-US" sz="1400" smtClean="0">
                <a:latin typeface="Courier New" panose="02070309020205020404" pitchFamily="49" charset="0"/>
                <a:cs typeface="Courier New" panose="02070309020205020404" pitchFamily="49" charset="0"/>
              </a:rPr>
              <a:t>msg.client_id = 6</a:t>
            </a:r>
          </a:p>
          <a:p>
            <a:r>
              <a:rPr lang="en-US" sz="1400" smtClean="0">
                <a:latin typeface="Courier New" panose="02070309020205020404" pitchFamily="49" charset="0"/>
                <a:cs typeface="Courier New" panose="02070309020205020404" pitchFamily="49" charset="0"/>
              </a:rPr>
              <a:t>msg.data_len = 2</a:t>
            </a:r>
          </a:p>
          <a:p>
            <a:r>
              <a:rPr lang="en-US" sz="1400" smtClean="0">
                <a:latin typeface="Courier New" panose="02070309020205020404" pitchFamily="49" charset="0"/>
                <a:cs typeface="Courier New" panose="02070309020205020404" pitchFamily="49" charset="0"/>
              </a:rPr>
              <a:t>msg-&gt;data = </a:t>
            </a:r>
          </a:p>
          <a:p>
            <a:r>
              <a:rPr lang="en-US" sz="1400" smtClean="0">
                <a:latin typeface="Courier New" panose="02070309020205020404" pitchFamily="49" charset="0"/>
                <a:cs typeface="Courier New" panose="02070309020205020404" pitchFamily="49" charset="0"/>
              </a:rPr>
              <a:t>0 9929 </a:t>
            </a:r>
          </a:p>
          <a:p>
            <a:endParaRPr lang="en-US" sz="1400" smtClean="0">
              <a:latin typeface="Courier New" panose="02070309020205020404" pitchFamily="49" charset="0"/>
              <a:cs typeface="Courier New" panose="02070309020205020404" pitchFamily="49" charset="0"/>
            </a:endParaRPr>
          </a:p>
          <a:p>
            <a:r>
              <a:rPr lang="en-US" sz="1400" smtClean="0">
                <a:latin typeface="Courier New" panose="02070309020205020404" pitchFamily="49" charset="0"/>
                <a:cs typeface="Courier New" panose="02070309020205020404" pitchFamily="49" charset="0"/>
              </a:rPr>
              <a:t> *********** On epoll_wait  ********** </a:t>
            </a:r>
          </a:p>
          <a:p>
            <a:endParaRPr lang="en-US" sz="1400" smtClean="0">
              <a:latin typeface="Courier New" panose="02070309020205020404" pitchFamily="49" charset="0"/>
              <a:cs typeface="Courier New" panose="02070309020205020404" pitchFamily="49" charset="0"/>
            </a:endParaRPr>
          </a:p>
          <a:p>
            <a:endParaRPr lang="en-US" sz="1400" smtClean="0">
              <a:latin typeface="Courier New" panose="02070309020205020404" pitchFamily="49" charset="0"/>
              <a:cs typeface="Courier New" panose="02070309020205020404" pitchFamily="49" charset="0"/>
            </a:endParaRPr>
          </a:p>
          <a:p>
            <a:r>
              <a:rPr lang="en-US" sz="1400" smtClean="0">
                <a:latin typeface="Courier New" panose="02070309020205020404" pitchFamily="49" charset="0"/>
                <a:cs typeface="Courier New" panose="02070309020205020404" pitchFamily="49" charset="0"/>
              </a:rPr>
              <a:t>Computation over. Sending data to job_client</a:t>
            </a:r>
          </a:p>
        </p:txBody>
      </p:sp>
      <p:sp>
        <p:nvSpPr>
          <p:cNvPr id="9" name="TextBox 8"/>
          <p:cNvSpPr txBox="1"/>
          <p:nvPr/>
        </p:nvSpPr>
        <p:spPr>
          <a:xfrm>
            <a:off x="8108414" y="2228659"/>
            <a:ext cx="2588964"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mtClean="0"/>
              <a:t>Server receives the final value and sends it back to the Job client.</a:t>
            </a:r>
            <a:endParaRPr lang="en-US"/>
          </a:p>
        </p:txBody>
      </p:sp>
      <p:cxnSp>
        <p:nvCxnSpPr>
          <p:cNvPr id="5" name="Straight Arrow Connector 4"/>
          <p:cNvCxnSpPr>
            <a:stCxn id="9" idx="1"/>
            <a:endCxn id="3" idx="3"/>
          </p:cNvCxnSpPr>
          <p:nvPr/>
        </p:nvCxnSpPr>
        <p:spPr>
          <a:xfrm flipH="1">
            <a:off x="7392319" y="2690324"/>
            <a:ext cx="71609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231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183" y="166821"/>
            <a:ext cx="10515600" cy="648427"/>
          </a:xfrm>
        </p:spPr>
        <p:txBody>
          <a:bodyPr>
            <a:normAutofit/>
          </a:bodyPr>
          <a:lstStyle/>
          <a:p>
            <a:pPr algn="ctr"/>
            <a:r>
              <a:rPr lang="en-US" smtClean="0"/>
              <a:t>JOB_CLIENT	</a:t>
            </a:r>
            <a:endParaRPr lang="en-US"/>
          </a:p>
        </p:txBody>
      </p:sp>
      <p:sp>
        <p:nvSpPr>
          <p:cNvPr id="3" name="Rectangle 2"/>
          <p:cNvSpPr/>
          <p:nvPr/>
        </p:nvSpPr>
        <p:spPr>
          <a:xfrm>
            <a:off x="1740666" y="1028331"/>
            <a:ext cx="5651653" cy="1169551"/>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1400" smtClean="0">
                <a:latin typeface="Courier New" panose="02070309020205020404" pitchFamily="49" charset="0"/>
                <a:cs typeface="Courier New" panose="02070309020205020404" pitchFamily="49" charset="0"/>
              </a:rPr>
              <a:t> Main thread : Rcvd data from fd = 3 :: {"client_id": 5, "result": 1, "event": 3, "data_len": 1, "data": [9929]} </a:t>
            </a:r>
          </a:p>
          <a:p>
            <a:r>
              <a:rPr lang="en-US" sz="1400" smtClean="0">
                <a:latin typeface="Courier New" panose="02070309020205020404" pitchFamily="49" charset="0"/>
                <a:cs typeface="Courier New" panose="02070309020205020404" pitchFamily="49" charset="0"/>
              </a:rPr>
              <a:t>Final result = 9929</a:t>
            </a:r>
          </a:p>
          <a:p>
            <a:endParaRPr lang="en-US" sz="1400" smtClean="0">
              <a:latin typeface="Courier New" panose="02070309020205020404" pitchFamily="49" charset="0"/>
              <a:cs typeface="Courier New" panose="02070309020205020404" pitchFamily="49" charset="0"/>
            </a:endParaRPr>
          </a:p>
        </p:txBody>
      </p:sp>
      <p:sp>
        <p:nvSpPr>
          <p:cNvPr id="9" name="TextBox 8"/>
          <p:cNvSpPr txBox="1"/>
          <p:nvPr/>
        </p:nvSpPr>
        <p:spPr>
          <a:xfrm>
            <a:off x="8009262" y="1289940"/>
            <a:ext cx="258896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mtClean="0"/>
              <a:t>Job client receives the final result</a:t>
            </a:r>
            <a:endParaRPr lang="en-US"/>
          </a:p>
        </p:txBody>
      </p:sp>
      <p:cxnSp>
        <p:nvCxnSpPr>
          <p:cNvPr id="5" name="Straight Arrow Connector 4"/>
          <p:cNvCxnSpPr>
            <a:stCxn id="9" idx="1"/>
            <a:endCxn id="3" idx="3"/>
          </p:cNvCxnSpPr>
          <p:nvPr/>
        </p:nvCxnSpPr>
        <p:spPr>
          <a:xfrm flipH="1">
            <a:off x="7392319" y="1613106"/>
            <a:ext cx="61694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14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183" y="166821"/>
            <a:ext cx="10515600" cy="648427"/>
          </a:xfrm>
        </p:spPr>
        <p:txBody>
          <a:bodyPr>
            <a:normAutofit/>
          </a:bodyPr>
          <a:lstStyle/>
          <a:p>
            <a:pPr algn="ctr"/>
            <a:r>
              <a:rPr lang="en-US" smtClean="0"/>
              <a:t>GITHUB REPO LINK</a:t>
            </a:r>
            <a:endParaRPr lang="en-US"/>
          </a:p>
        </p:txBody>
      </p:sp>
      <p:sp>
        <p:nvSpPr>
          <p:cNvPr id="4" name="TextBox 3"/>
          <p:cNvSpPr txBox="1"/>
          <p:nvPr/>
        </p:nvSpPr>
        <p:spPr>
          <a:xfrm>
            <a:off x="827183" y="2831334"/>
            <a:ext cx="5387248" cy="369332"/>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https://github.com/shankyrox/SP15.git</a:t>
            </a:r>
          </a:p>
        </p:txBody>
      </p:sp>
    </p:spTree>
    <p:extLst>
      <p:ext uri="{BB962C8B-B14F-4D97-AF65-F5344CB8AC3E}">
        <p14:creationId xmlns:p14="http://schemas.microsoft.com/office/powerpoint/2010/main" val="3820852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7334" y="609600"/>
            <a:ext cx="8596668" cy="709061"/>
          </a:xfrm>
        </p:spPr>
        <p:txBody>
          <a:bodyPr/>
          <a:lstStyle/>
          <a:p>
            <a:pPr algn="ctr"/>
            <a:r>
              <a:rPr lang="en-US" b="1" dirty="0" smtClean="0"/>
              <a:t>Problem Statement</a:t>
            </a:r>
            <a:endParaRPr lang="en-US" b="1" dirty="0"/>
          </a:p>
        </p:txBody>
      </p:sp>
      <p:sp>
        <p:nvSpPr>
          <p:cNvPr id="4" name="Content Placeholder 3"/>
          <p:cNvSpPr>
            <a:spLocks noGrp="1"/>
          </p:cNvSpPr>
          <p:nvPr>
            <p:ph idx="1"/>
          </p:nvPr>
        </p:nvSpPr>
        <p:spPr>
          <a:xfrm>
            <a:off x="677334" y="1467570"/>
            <a:ext cx="8596668" cy="3880773"/>
          </a:xfrm>
        </p:spPr>
        <p:txBody>
          <a:bodyPr/>
          <a:lstStyle/>
          <a:p>
            <a:pPr>
              <a:buFontTx/>
              <a:buChar char="•"/>
            </a:pPr>
            <a:r>
              <a:rPr lang="en-US" dirty="0" smtClean="0"/>
              <a:t>Emulate a parallel computing environment</a:t>
            </a:r>
          </a:p>
          <a:p>
            <a:pPr>
              <a:buFontTx/>
              <a:buChar char="•"/>
            </a:pPr>
            <a:r>
              <a:rPr lang="en-US" dirty="0" smtClean="0"/>
              <a:t>Simple </a:t>
            </a:r>
            <a:r>
              <a:rPr lang="en-US" dirty="0"/>
              <a:t>server and client program using IPC/Sockets </a:t>
            </a:r>
            <a:endParaRPr lang="en-US" dirty="0" smtClean="0"/>
          </a:p>
          <a:p>
            <a:pPr>
              <a:buFontTx/>
              <a:buChar char="•"/>
            </a:pPr>
            <a:r>
              <a:rPr lang="en-US" dirty="0"/>
              <a:t>Clients join a group on </a:t>
            </a:r>
            <a:r>
              <a:rPr lang="en-US" dirty="0" smtClean="0"/>
              <a:t>server.</a:t>
            </a:r>
          </a:p>
          <a:p>
            <a:pPr>
              <a:buFontTx/>
              <a:buChar char="•"/>
            </a:pPr>
            <a:r>
              <a:rPr lang="en-US" dirty="0"/>
              <a:t>A parallel program (</a:t>
            </a:r>
            <a:r>
              <a:rPr lang="en-US" dirty="0" err="1"/>
              <a:t>eg</a:t>
            </a:r>
            <a:r>
              <a:rPr lang="en-US" dirty="0"/>
              <a:t>:-max of given large set of numbers), will be executed on </a:t>
            </a:r>
            <a:r>
              <a:rPr lang="en-US" dirty="0" smtClean="0"/>
              <a:t>server. </a:t>
            </a:r>
            <a:r>
              <a:rPr lang="en-US" dirty="0"/>
              <a:t>S</a:t>
            </a:r>
            <a:r>
              <a:rPr lang="en-US" dirty="0" smtClean="0"/>
              <a:t>erver </a:t>
            </a:r>
            <a:r>
              <a:rPr lang="en-US" dirty="0"/>
              <a:t>will distribute the task into smaller subsets and send it across to clients for execution and then server will collate the results and display the output</a:t>
            </a:r>
            <a:r>
              <a:rPr lang="en-US" dirty="0" smtClean="0"/>
              <a:t>.</a:t>
            </a:r>
          </a:p>
          <a:p>
            <a:pPr>
              <a:buFontTx/>
              <a:buChar char="•"/>
            </a:pPr>
            <a:r>
              <a:rPr lang="en-US" dirty="0" smtClean="0"/>
              <a:t>A job </a:t>
            </a:r>
            <a:r>
              <a:rPr lang="en-US" smtClean="0"/>
              <a:t>client submits tasks </a:t>
            </a:r>
            <a:r>
              <a:rPr lang="en-US" dirty="0" smtClean="0"/>
              <a:t>to server.</a:t>
            </a:r>
            <a:endParaRPr lang="en-US" dirty="0" smtClean="0"/>
          </a:p>
        </p:txBody>
      </p:sp>
    </p:spTree>
    <p:extLst>
      <p:ext uri="{BB962C8B-B14F-4D97-AF65-F5344CB8AC3E}">
        <p14:creationId xmlns:p14="http://schemas.microsoft.com/office/powerpoint/2010/main" val="1111905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dirty="0" err="1" smtClean="0"/>
              <a:t>DesignOverview</a:t>
            </a:r>
            <a:endParaRPr lang="en-US" b="1" dirty="0"/>
          </a:p>
        </p:txBody>
      </p:sp>
      <p:sp>
        <p:nvSpPr>
          <p:cNvPr id="4" name="Content Placeholder 3"/>
          <p:cNvSpPr>
            <a:spLocks noGrp="1"/>
          </p:cNvSpPr>
          <p:nvPr>
            <p:ph idx="1"/>
          </p:nvPr>
        </p:nvSpPr>
        <p:spPr/>
        <p:txBody>
          <a:bodyPr/>
          <a:lstStyle/>
          <a:p>
            <a:pPr>
              <a:buFontTx/>
              <a:buChar char="•"/>
            </a:pPr>
            <a:r>
              <a:rPr lang="en-US" smtClean="0"/>
              <a:t>Need a single threaded with non-blocking I/O. Can’t go with multithreaded as it poses scaling challenges. </a:t>
            </a:r>
          </a:p>
          <a:p>
            <a:pPr>
              <a:buFontTx/>
              <a:buChar char="•"/>
            </a:pPr>
            <a:r>
              <a:rPr lang="en-US" smtClean="0"/>
              <a:t>epoll_server (TCP/UDP server) Why ? </a:t>
            </a:r>
          </a:p>
          <a:p>
            <a:pPr lvl="1">
              <a:buFontTx/>
              <a:buChar char="•"/>
            </a:pPr>
            <a:r>
              <a:rPr lang="en-US" smtClean="0"/>
              <a:t>select() : FD_SETSIZE -&gt; hardcoded limit, can’t go beyond it. </a:t>
            </a:r>
          </a:p>
          <a:p>
            <a:pPr lvl="1">
              <a:buFontTx/>
              <a:buChar char="•"/>
            </a:pPr>
            <a:r>
              <a:rPr lang="en-US" smtClean="0"/>
              <a:t>poll() : no hardcoded limit, but loops through all open fds, to check if there is any data, slow. </a:t>
            </a:r>
          </a:p>
          <a:p>
            <a:pPr lvl="1">
              <a:buFontTx/>
              <a:buChar char="•"/>
            </a:pPr>
            <a:r>
              <a:rPr lang="en-US" smtClean="0"/>
              <a:t>epoll() : event-based, </a:t>
            </a:r>
            <a:endParaRPr lang="en-US"/>
          </a:p>
          <a:p>
            <a:pPr>
              <a:buFontTx/>
              <a:buChar char="•"/>
            </a:pPr>
            <a:r>
              <a:rPr lang="en-US" smtClean="0"/>
              <a:t>Compute clients</a:t>
            </a:r>
          </a:p>
          <a:p>
            <a:pPr>
              <a:buFontTx/>
              <a:buChar char="•"/>
            </a:pPr>
            <a:r>
              <a:rPr lang="en-US" smtClean="0"/>
              <a:t>job clients </a:t>
            </a:r>
            <a:endParaRPr lang="en-US" dirty="0" smtClean="0"/>
          </a:p>
        </p:txBody>
      </p:sp>
    </p:spTree>
    <p:extLst>
      <p:ext uri="{BB962C8B-B14F-4D97-AF65-F5344CB8AC3E}">
        <p14:creationId xmlns:p14="http://schemas.microsoft.com/office/powerpoint/2010/main" val="448897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smtClean="0"/>
              <a:t>Server</a:t>
            </a:r>
            <a:endParaRPr lang="en-US" b="1" dirty="0"/>
          </a:p>
        </p:txBody>
      </p:sp>
      <p:sp>
        <p:nvSpPr>
          <p:cNvPr id="4" name="Content Placeholder 3"/>
          <p:cNvSpPr>
            <a:spLocks noGrp="1"/>
          </p:cNvSpPr>
          <p:nvPr>
            <p:ph idx="1"/>
          </p:nvPr>
        </p:nvSpPr>
        <p:spPr/>
        <p:txBody>
          <a:bodyPr/>
          <a:lstStyle/>
          <a:p>
            <a:pPr>
              <a:buFontTx/>
              <a:buChar char="•"/>
            </a:pPr>
            <a:r>
              <a:rPr lang="en-US" smtClean="0"/>
              <a:t>Epoll based server </a:t>
            </a:r>
          </a:p>
          <a:p>
            <a:pPr>
              <a:buFontTx/>
              <a:buChar char="•"/>
            </a:pPr>
            <a:r>
              <a:rPr lang="en-US" smtClean="0"/>
              <a:t>Handles </a:t>
            </a:r>
            <a:r>
              <a:rPr lang="en-US" dirty="0" smtClean="0"/>
              <a:t>clients’ requests to join to or exit from </a:t>
            </a:r>
            <a:r>
              <a:rPr lang="en-US" smtClean="0"/>
              <a:t>a group.</a:t>
            </a:r>
          </a:p>
          <a:p>
            <a:pPr>
              <a:buFontTx/>
              <a:buChar char="•"/>
            </a:pPr>
            <a:r>
              <a:rPr lang="en-US" smtClean="0"/>
              <a:t>Accepts </a:t>
            </a:r>
            <a:r>
              <a:rPr lang="en-US" dirty="0" smtClean="0"/>
              <a:t>job submitted </a:t>
            </a:r>
            <a:r>
              <a:rPr lang="en-US" smtClean="0"/>
              <a:t>by job clients </a:t>
            </a:r>
          </a:p>
          <a:p>
            <a:pPr>
              <a:buFontTx/>
              <a:buChar char="•"/>
            </a:pPr>
            <a:r>
              <a:rPr lang="en-US" smtClean="0"/>
              <a:t>Distributes it across compute_clients</a:t>
            </a:r>
            <a:r>
              <a:rPr lang="en-US" dirty="0" smtClean="0"/>
              <a:t>, collates the results and send it to </a:t>
            </a:r>
            <a:r>
              <a:rPr lang="en-US" smtClean="0"/>
              <a:t>the requester. </a:t>
            </a:r>
          </a:p>
          <a:p>
            <a:pPr>
              <a:buFontTx/>
              <a:buChar char="•"/>
            </a:pPr>
            <a:r>
              <a:rPr lang="en-US" smtClean="0"/>
              <a:t>Error scenarios handling</a:t>
            </a:r>
          </a:p>
        </p:txBody>
      </p:sp>
    </p:spTree>
    <p:extLst>
      <p:ext uri="{BB962C8B-B14F-4D97-AF65-F5344CB8AC3E}">
        <p14:creationId xmlns:p14="http://schemas.microsoft.com/office/powerpoint/2010/main" val="34554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t>Compute Client</a:t>
            </a:r>
            <a:endParaRPr lang="en-US" b="1" dirty="0"/>
          </a:p>
        </p:txBody>
      </p:sp>
      <p:sp>
        <p:nvSpPr>
          <p:cNvPr id="3" name="Content Placeholder 2"/>
          <p:cNvSpPr>
            <a:spLocks noGrp="1"/>
          </p:cNvSpPr>
          <p:nvPr>
            <p:ph idx="1"/>
          </p:nvPr>
        </p:nvSpPr>
        <p:spPr/>
        <p:txBody>
          <a:bodyPr/>
          <a:lstStyle/>
          <a:p>
            <a:r>
              <a:rPr lang="en-US" smtClean="0"/>
              <a:t>Epoll based client</a:t>
            </a:r>
          </a:p>
          <a:p>
            <a:r>
              <a:rPr lang="en-US" smtClean="0"/>
              <a:t>Join </a:t>
            </a:r>
            <a:r>
              <a:rPr lang="en-US" dirty="0" smtClean="0"/>
              <a:t>a group </a:t>
            </a:r>
            <a:r>
              <a:rPr lang="en-US" smtClean="0"/>
              <a:t>on server, exit </a:t>
            </a:r>
            <a:r>
              <a:rPr lang="en-US" dirty="0" smtClean="0"/>
              <a:t>from </a:t>
            </a:r>
            <a:r>
              <a:rPr lang="en-US" smtClean="0"/>
              <a:t>a group </a:t>
            </a:r>
          </a:p>
          <a:p>
            <a:r>
              <a:rPr lang="en-US" smtClean="0"/>
              <a:t>Computes data received from server &amp; replies as soon as done</a:t>
            </a:r>
            <a:endParaRPr lang="en-US" dirty="0"/>
          </a:p>
          <a:p>
            <a:r>
              <a:rPr lang="en-US" smtClean="0"/>
              <a:t>Multiple compute clients connected simultaneously</a:t>
            </a:r>
          </a:p>
          <a:p>
            <a:r>
              <a:rPr lang="en-US" smtClean="0"/>
              <a:t>Computation Tasks : </a:t>
            </a:r>
          </a:p>
          <a:p>
            <a:pPr lvl="1"/>
            <a:r>
              <a:rPr lang="en-US" smtClean="0"/>
              <a:t>Max</a:t>
            </a:r>
          </a:p>
          <a:p>
            <a:pPr lvl="1"/>
            <a:r>
              <a:rPr lang="en-US" smtClean="0"/>
              <a:t>Min</a:t>
            </a:r>
          </a:p>
          <a:p>
            <a:pPr lvl="1"/>
            <a:r>
              <a:rPr lang="en-US" smtClean="0"/>
              <a:t>Max Prime number</a:t>
            </a:r>
          </a:p>
          <a:p>
            <a:endParaRPr lang="en-US" dirty="0" smtClean="0"/>
          </a:p>
        </p:txBody>
      </p:sp>
    </p:spTree>
    <p:extLst>
      <p:ext uri="{BB962C8B-B14F-4D97-AF65-F5344CB8AC3E}">
        <p14:creationId xmlns:p14="http://schemas.microsoft.com/office/powerpoint/2010/main" val="321055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t>Job Client</a:t>
            </a:r>
            <a:endParaRPr lang="en-US" b="1" dirty="0"/>
          </a:p>
        </p:txBody>
      </p:sp>
      <p:sp>
        <p:nvSpPr>
          <p:cNvPr id="3" name="Content Placeholder 2"/>
          <p:cNvSpPr>
            <a:spLocks noGrp="1"/>
          </p:cNvSpPr>
          <p:nvPr>
            <p:ph idx="1"/>
          </p:nvPr>
        </p:nvSpPr>
        <p:spPr/>
        <p:txBody>
          <a:bodyPr/>
          <a:lstStyle/>
          <a:p>
            <a:pPr>
              <a:buFontTx/>
              <a:buChar char="•"/>
            </a:pPr>
            <a:r>
              <a:rPr lang="en-US" smtClean="0"/>
              <a:t>Epoll job client</a:t>
            </a:r>
          </a:p>
          <a:p>
            <a:pPr>
              <a:buFontTx/>
              <a:buChar char="•"/>
            </a:pPr>
            <a:r>
              <a:rPr lang="en-US" smtClean="0"/>
              <a:t>Connect to server</a:t>
            </a:r>
          </a:p>
          <a:p>
            <a:pPr>
              <a:buFontTx/>
              <a:buChar char="•"/>
            </a:pPr>
            <a:r>
              <a:rPr lang="en-US" smtClean="0"/>
              <a:t>Prompt user for job filename</a:t>
            </a:r>
          </a:p>
          <a:p>
            <a:pPr>
              <a:buFontTx/>
              <a:buChar char="•"/>
            </a:pPr>
            <a:r>
              <a:rPr lang="en-US" smtClean="0"/>
              <a:t>Read job_file &amp; send data to server</a:t>
            </a:r>
          </a:p>
          <a:p>
            <a:pPr>
              <a:buFontTx/>
              <a:buChar char="•"/>
            </a:pPr>
            <a:r>
              <a:rPr lang="en-US" smtClean="0"/>
              <a:t>Send multiple jobs simultaneously &amp; display result as soon as available</a:t>
            </a:r>
            <a:endParaRPr lang="en-US" dirty="0"/>
          </a:p>
        </p:txBody>
      </p:sp>
    </p:spTree>
    <p:extLst>
      <p:ext uri="{BB962C8B-B14F-4D97-AF65-F5344CB8AC3E}">
        <p14:creationId xmlns:p14="http://schemas.microsoft.com/office/powerpoint/2010/main" val="4177496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6323"/>
          </a:xfrm>
        </p:spPr>
        <p:txBody>
          <a:bodyPr/>
          <a:lstStyle/>
          <a:p>
            <a:pPr algn="ctr"/>
            <a:r>
              <a:rPr lang="en-US" b="1" smtClean="0"/>
              <a:t>Implementation-Server </a:t>
            </a:r>
            <a:endParaRPr lang="en-US" b="1" dirty="0"/>
          </a:p>
        </p:txBody>
      </p:sp>
      <p:sp>
        <p:nvSpPr>
          <p:cNvPr id="3" name="Content Placeholder 2"/>
          <p:cNvSpPr>
            <a:spLocks noGrp="1"/>
          </p:cNvSpPr>
          <p:nvPr>
            <p:ph idx="1"/>
          </p:nvPr>
        </p:nvSpPr>
        <p:spPr>
          <a:xfrm>
            <a:off x="677334" y="1532628"/>
            <a:ext cx="8596668" cy="3880773"/>
          </a:xfrm>
        </p:spPr>
        <p:txBody>
          <a:bodyPr>
            <a:normAutofit/>
          </a:bodyPr>
          <a:lstStyle/>
          <a:p>
            <a:r>
              <a:rPr lang="en-US" smtClean="0"/>
              <a:t>main thread – monitor all connected fd(s) &amp; push to job_queue</a:t>
            </a:r>
          </a:p>
          <a:p>
            <a:r>
              <a:rPr lang="en-US"/>
              <a:t>Main thread – spawns the worker </a:t>
            </a:r>
            <a:r>
              <a:rPr lang="en-US" smtClean="0"/>
              <a:t>threads</a:t>
            </a:r>
          </a:p>
          <a:p>
            <a:r>
              <a:rPr lang="en-US" smtClean="0"/>
              <a:t>Four worker </a:t>
            </a:r>
            <a:r>
              <a:rPr lang="en-US"/>
              <a:t>threads – Pop data from queue &amp; </a:t>
            </a:r>
            <a:r>
              <a:rPr lang="en-US" smtClean="0"/>
              <a:t>process</a:t>
            </a:r>
          </a:p>
          <a:p>
            <a:r>
              <a:rPr lang="en-US" smtClean="0"/>
              <a:t>Worker </a:t>
            </a:r>
            <a:r>
              <a:rPr lang="en-US"/>
              <a:t>threads  - Calls </a:t>
            </a:r>
            <a:r>
              <a:rPr lang="en-US" smtClean="0"/>
              <a:t>event_handler</a:t>
            </a:r>
          </a:p>
          <a:p>
            <a:r>
              <a:rPr lang="en-US" smtClean="0"/>
              <a:t>Mutex lock required for accessing data in job_queue</a:t>
            </a:r>
          </a:p>
          <a:p>
            <a:r>
              <a:rPr lang="en-US" smtClean="0"/>
              <a:t>Conditional variable - Main thread broadcasts whenever it pushes data in job_queue</a:t>
            </a:r>
          </a:p>
          <a:p>
            <a:r>
              <a:rPr lang="en-US" smtClean="0"/>
              <a:t>set_rlimit() – used to increases no. of open fds, system limit of server. </a:t>
            </a:r>
          </a:p>
          <a:p>
            <a:r>
              <a:rPr lang="en-US" smtClean="0"/>
              <a:t>Server : bind() and listen(); accept() on event</a:t>
            </a:r>
          </a:p>
          <a:p>
            <a:r>
              <a:rPr lang="en-US" smtClean="0"/>
              <a:t>Client : connect()</a:t>
            </a:r>
            <a:endParaRPr lang="en-US" dirty="0"/>
          </a:p>
        </p:txBody>
      </p:sp>
    </p:spTree>
    <p:extLst>
      <p:ext uri="{BB962C8B-B14F-4D97-AF65-F5344CB8AC3E}">
        <p14:creationId xmlns:p14="http://schemas.microsoft.com/office/powerpoint/2010/main" val="1109090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4458"/>
          </a:xfrm>
        </p:spPr>
        <p:txBody>
          <a:bodyPr/>
          <a:lstStyle/>
          <a:p>
            <a:pPr algn="ctr"/>
            <a:r>
              <a:rPr lang="en-US" b="1" smtClean="0"/>
              <a:t>Implementation-Server </a:t>
            </a:r>
            <a:endParaRPr lang="en-US" b="1" dirty="0"/>
          </a:p>
        </p:txBody>
      </p:sp>
      <p:sp>
        <p:nvSpPr>
          <p:cNvPr id="3" name="Content Placeholder 2"/>
          <p:cNvSpPr>
            <a:spLocks noGrp="1"/>
          </p:cNvSpPr>
          <p:nvPr>
            <p:ph idx="1"/>
          </p:nvPr>
        </p:nvSpPr>
        <p:spPr>
          <a:xfrm>
            <a:off x="677334" y="1598729"/>
            <a:ext cx="8596668" cy="3880773"/>
          </a:xfrm>
        </p:spPr>
        <p:txBody>
          <a:bodyPr>
            <a:normAutofit/>
          </a:bodyPr>
          <a:lstStyle/>
          <a:p>
            <a:r>
              <a:rPr lang="en-US" smtClean="0"/>
              <a:t>Conditional var : typically used in producer-consumer. Producer wakes up consumer whenever it puts something into queue. Consumer doesn’t every time need to take mutex on queue and check if it only to find that q is empty. (polling) </a:t>
            </a:r>
          </a:p>
          <a:p>
            <a:r>
              <a:rPr lang="en-US"/>
              <a:t>A mutex only allows you to wait until the lock is available; a condition variable allows you to wait until some application-defined condition has changed</a:t>
            </a:r>
            <a:r>
              <a:rPr lang="en-US" smtClean="0"/>
              <a:t>.</a:t>
            </a:r>
          </a:p>
          <a:p>
            <a:r>
              <a:rPr lang="en-US" smtClean="0"/>
              <a:t>IMP : Copy the job from queue to a local structure, and then release the lock before going ahead to process struct otherwise not much parallelism is achieved. </a:t>
            </a:r>
            <a:endParaRPr lang="en-US" dirty="0"/>
          </a:p>
        </p:txBody>
      </p:sp>
    </p:spTree>
    <p:extLst>
      <p:ext uri="{BB962C8B-B14F-4D97-AF65-F5344CB8AC3E}">
        <p14:creationId xmlns:p14="http://schemas.microsoft.com/office/powerpoint/2010/main" val="27028082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2178</TotalTime>
  <Words>2240</Words>
  <Application>Microsoft Office PowerPoint</Application>
  <PresentationFormat>Widescreen</PresentationFormat>
  <Paragraphs>266</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Courier New</vt:lpstr>
      <vt:lpstr>Trebuchet MS</vt:lpstr>
      <vt:lpstr>Wingdings 3</vt:lpstr>
      <vt:lpstr>Facet</vt:lpstr>
      <vt:lpstr>Distributed Multicast Client-Server Model  SP15-01 Team</vt:lpstr>
      <vt:lpstr>Content</vt:lpstr>
      <vt:lpstr>Problem Statement</vt:lpstr>
      <vt:lpstr>DesignOverview</vt:lpstr>
      <vt:lpstr>Server</vt:lpstr>
      <vt:lpstr>Compute Client</vt:lpstr>
      <vt:lpstr>Job Client</vt:lpstr>
      <vt:lpstr>Implementation-Server </vt:lpstr>
      <vt:lpstr>Implementation-Server </vt:lpstr>
      <vt:lpstr>Implementation-Server (Epoll) </vt:lpstr>
      <vt:lpstr>Data Structures </vt:lpstr>
      <vt:lpstr>Implementation- Compute Client</vt:lpstr>
      <vt:lpstr>Implementation- Job Client</vt:lpstr>
      <vt:lpstr>Infras/Features</vt:lpstr>
      <vt:lpstr>Debugging Infra</vt:lpstr>
      <vt:lpstr>Syslog file output</vt:lpstr>
      <vt:lpstr>Test Results</vt:lpstr>
      <vt:lpstr>PowerPoint Presentation</vt:lpstr>
      <vt:lpstr>DEMO</vt:lpstr>
      <vt:lpstr>SERVER</vt:lpstr>
      <vt:lpstr>JOB_CLIENT</vt:lpstr>
      <vt:lpstr>SERVER</vt:lpstr>
      <vt:lpstr>COMPUTE CLIENT_1</vt:lpstr>
      <vt:lpstr>COMPUTE CLIENT_2</vt:lpstr>
      <vt:lpstr>SERVER</vt:lpstr>
      <vt:lpstr>COMPUTE_CLIENT 1 </vt:lpstr>
      <vt:lpstr>SERVER</vt:lpstr>
      <vt:lpstr>JOB_CLIENT </vt:lpstr>
      <vt:lpstr>GITHUB REPO LINK</vt:lpstr>
    </vt:vector>
  </TitlesOfParts>
  <Company>Cisco Systems,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Gupta (shagupt2)</dc:creator>
  <cp:lastModifiedBy>Gupta, Shashank</cp:lastModifiedBy>
  <cp:revision>46</cp:revision>
  <dcterms:created xsi:type="dcterms:W3CDTF">2016-12-05T16:41:21Z</dcterms:created>
  <dcterms:modified xsi:type="dcterms:W3CDTF">2017-08-20T20:01:31Z</dcterms:modified>
</cp:coreProperties>
</file>