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0" r:id="rId3"/>
    <p:sldId id="274" r:id="rId4"/>
    <p:sldId id="273" r:id="rId5"/>
    <p:sldId id="265" r:id="rId6"/>
    <p:sldId id="268" r:id="rId7"/>
    <p:sldId id="264" r:id="rId8"/>
    <p:sldId id="269" r:id="rId9"/>
    <p:sldId id="256" r:id="rId10"/>
    <p:sldId id="270"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1F9464-CDC6-41F4-B4C8-67F620DD2E58}" type="datetimeFigureOut">
              <a:rPr lang="en-US" smtClean="0"/>
              <a:t>05-Aug-17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186940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F9464-CDC6-41F4-B4C8-67F620DD2E58}" type="datetimeFigureOut">
              <a:rPr lang="en-US" smtClean="0"/>
              <a:t>05-Aug-17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425627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F9464-CDC6-41F4-B4C8-67F620DD2E58}" type="datetimeFigureOut">
              <a:rPr lang="en-US" smtClean="0"/>
              <a:t>05-Aug-17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5982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1F9464-CDC6-41F4-B4C8-67F620DD2E58}" type="datetimeFigureOut">
              <a:rPr lang="en-US" smtClean="0"/>
              <a:t>05-Aug-17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5346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F9464-CDC6-41F4-B4C8-67F620DD2E58}" type="datetimeFigureOut">
              <a:rPr lang="en-US" smtClean="0"/>
              <a:t>05-Aug-17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98900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1F9464-CDC6-41F4-B4C8-67F620DD2E58}" type="datetimeFigureOut">
              <a:rPr lang="en-US" smtClean="0"/>
              <a:t>05-Aug-17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96029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1F9464-CDC6-41F4-B4C8-67F620DD2E58}" type="datetimeFigureOut">
              <a:rPr lang="en-US" smtClean="0"/>
              <a:t>05-Aug-17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29196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1F9464-CDC6-41F4-B4C8-67F620DD2E58}" type="datetimeFigureOut">
              <a:rPr lang="en-US" smtClean="0"/>
              <a:t>05-Aug-17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276587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F9464-CDC6-41F4-B4C8-67F620DD2E58}" type="datetimeFigureOut">
              <a:rPr lang="en-US" smtClean="0"/>
              <a:t>05-Aug-17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291821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F9464-CDC6-41F4-B4C8-67F620DD2E58}" type="datetimeFigureOut">
              <a:rPr lang="en-US" smtClean="0"/>
              <a:t>05-Aug-17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56213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F9464-CDC6-41F4-B4C8-67F620DD2E58}" type="datetimeFigureOut">
              <a:rPr lang="en-US" smtClean="0"/>
              <a:t>05-Aug-17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DFA37B-E75C-40C6-8AA9-A5E28884D237}" type="slidenum">
              <a:rPr lang="en-US" smtClean="0"/>
              <a:t>‹#›</a:t>
            </a:fld>
            <a:endParaRPr lang="en-US"/>
          </a:p>
        </p:txBody>
      </p:sp>
    </p:spTree>
    <p:extLst>
      <p:ext uri="{BB962C8B-B14F-4D97-AF65-F5344CB8AC3E}">
        <p14:creationId xmlns:p14="http://schemas.microsoft.com/office/powerpoint/2010/main" val="314386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F9464-CDC6-41F4-B4C8-67F620DD2E58}" type="datetimeFigureOut">
              <a:rPr lang="en-US" smtClean="0"/>
              <a:t>05-Aug-17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FA37B-E75C-40C6-8AA9-A5E28884D237}" type="slidenum">
              <a:rPr lang="en-US" smtClean="0"/>
              <a:t>‹#›</a:t>
            </a:fld>
            <a:endParaRPr lang="en-US"/>
          </a:p>
        </p:txBody>
      </p:sp>
    </p:spTree>
    <p:extLst>
      <p:ext uri="{BB962C8B-B14F-4D97-AF65-F5344CB8AC3E}">
        <p14:creationId xmlns:p14="http://schemas.microsoft.com/office/powerpoint/2010/main" val="1747555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Routing of Messages In Data Center</a:t>
            </a:r>
            <a:endParaRPr lang="en-US"/>
          </a:p>
        </p:txBody>
      </p:sp>
      <p:sp>
        <p:nvSpPr>
          <p:cNvPr id="3" name="Subtitle 2"/>
          <p:cNvSpPr>
            <a:spLocks noGrp="1"/>
          </p:cNvSpPr>
          <p:nvPr>
            <p:ph type="subTitle" idx="1"/>
          </p:nvPr>
        </p:nvSpPr>
        <p:spPr/>
        <p:txBody>
          <a:bodyPr/>
          <a:lstStyle/>
          <a:p>
            <a:r>
              <a:rPr lang="en-US" smtClean="0"/>
              <a:t>Multithreaded </a:t>
            </a:r>
            <a:endParaRPr lang="en-US"/>
          </a:p>
        </p:txBody>
      </p:sp>
    </p:spTree>
    <p:extLst>
      <p:ext uri="{BB962C8B-B14F-4D97-AF65-F5344CB8AC3E}">
        <p14:creationId xmlns:p14="http://schemas.microsoft.com/office/powerpoint/2010/main" val="62527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7262" y="227097"/>
            <a:ext cx="4153360" cy="461665"/>
          </a:xfrm>
          <a:prstGeom prst="rect">
            <a:avLst/>
          </a:prstGeom>
          <a:noFill/>
        </p:spPr>
        <p:txBody>
          <a:bodyPr wrap="square" rtlCol="0">
            <a:spAutoFit/>
          </a:bodyPr>
          <a:lstStyle/>
          <a:p>
            <a:pPr algn="ctr"/>
            <a:r>
              <a:rPr lang="en-US" sz="2400" b="1" smtClean="0"/>
              <a:t>DEMO</a:t>
            </a:r>
            <a:endParaRPr lang="en-US" sz="2400" b="1"/>
          </a:p>
        </p:txBody>
      </p:sp>
      <p:sp>
        <p:nvSpPr>
          <p:cNvPr id="7" name="TextBox 6"/>
          <p:cNvSpPr txBox="1"/>
          <p:nvPr/>
        </p:nvSpPr>
        <p:spPr>
          <a:xfrm>
            <a:off x="848299" y="892366"/>
            <a:ext cx="9099932" cy="3539430"/>
          </a:xfrm>
          <a:prstGeom prst="rect">
            <a:avLst/>
          </a:prstGeom>
          <a:noFill/>
        </p:spPr>
        <p:txBody>
          <a:bodyPr wrap="square" rtlCol="0">
            <a:spAutoFit/>
          </a:bodyPr>
          <a:lstStyle/>
          <a:p>
            <a:pPr marL="400050" indent="-400050">
              <a:buFont typeface="+mj-lt"/>
              <a:buAutoNum type="romanLcPeriod"/>
            </a:pPr>
            <a:r>
              <a:rPr lang="en-US" sz="1600" smtClean="0">
                <a:latin typeface="Book Antiqua" panose="02040602050305030304" pitchFamily="18" charset="0"/>
              </a:rPr>
              <a:t>Basic msg routing</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Pre-emption : Higher priority msg pre-empts lower priority msg</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In case of load on one node, routing table adjusts to route msges from alternative path</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Add a node – Node added to routing table, and msges sent through it</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Delete a node – Node removed from routing table </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Fault tolerance – Msges lost due to a node going down recovered</a:t>
            </a:r>
          </a:p>
          <a:p>
            <a:pPr marL="400050" indent="-400050">
              <a:buFont typeface="+mj-lt"/>
              <a:buAutoNum type="romanLcPeriod"/>
            </a:pPr>
            <a:endParaRPr lang="en-US" sz="1600">
              <a:latin typeface="Book Antiqua" panose="02040602050305030304" pitchFamily="18" charset="0"/>
            </a:endParaRPr>
          </a:p>
          <a:p>
            <a:pPr marL="400050" indent="-400050">
              <a:buFont typeface="+mj-lt"/>
              <a:buAutoNum type="romanLcPeriod"/>
            </a:pPr>
            <a:r>
              <a:rPr lang="en-US" sz="1600" smtClean="0">
                <a:latin typeface="Book Antiqua" panose="02040602050305030304" pitchFamily="18" charset="0"/>
              </a:rPr>
              <a:t>Adding a edge</a:t>
            </a:r>
            <a:endParaRPr lang="en-US" sz="1600">
              <a:latin typeface="Book Antiqua" panose="02040602050305030304" pitchFamily="18" charset="0"/>
            </a:endParaRPr>
          </a:p>
          <a:p>
            <a:pPr marL="285750" indent="-285750">
              <a:buFont typeface="Arial" panose="020B0604020202020204" pitchFamily="34" charset="0"/>
              <a:buChar char="•"/>
            </a:pPr>
            <a:endParaRPr lang="en-US" sz="1600">
              <a:latin typeface="Book Antiqua" panose="02040602050305030304" pitchFamily="18" charset="0"/>
            </a:endParaRPr>
          </a:p>
        </p:txBody>
      </p:sp>
    </p:spTree>
    <p:extLst>
      <p:ext uri="{BB962C8B-B14F-4D97-AF65-F5344CB8AC3E}">
        <p14:creationId xmlns:p14="http://schemas.microsoft.com/office/powerpoint/2010/main" val="268782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2952520" cy="461665"/>
          </a:xfrm>
          <a:prstGeom prst="rect">
            <a:avLst/>
          </a:prstGeom>
          <a:noFill/>
        </p:spPr>
        <p:txBody>
          <a:bodyPr wrap="square" rtlCol="0">
            <a:spAutoFit/>
          </a:bodyPr>
          <a:lstStyle/>
          <a:p>
            <a:pPr algn="ctr"/>
            <a:r>
              <a:rPr lang="en-US" sz="2400" b="1" smtClean="0"/>
              <a:t>FILES/INPUT FORMAT</a:t>
            </a:r>
            <a:endParaRPr lang="en-US" sz="2400" b="1"/>
          </a:p>
        </p:txBody>
      </p:sp>
      <p:sp>
        <p:nvSpPr>
          <p:cNvPr id="7" name="TextBox 6"/>
          <p:cNvSpPr txBox="1"/>
          <p:nvPr/>
        </p:nvSpPr>
        <p:spPr>
          <a:xfrm>
            <a:off x="848298" y="892366"/>
            <a:ext cx="9463489" cy="2800767"/>
          </a:xfrm>
          <a:prstGeom prst="rect">
            <a:avLst/>
          </a:prstGeom>
          <a:noFill/>
        </p:spPr>
        <p:txBody>
          <a:bodyPr wrap="square" rtlCol="0">
            <a:spAutoFit/>
          </a:bodyPr>
          <a:lstStyle/>
          <a:p>
            <a:r>
              <a:rPr lang="en-US" sz="1600" b="1" smtClean="0">
                <a:latin typeface="Book Antiqua" panose="02040602050305030304" pitchFamily="18" charset="0"/>
              </a:rPr>
              <a:t>INPUT FILES</a:t>
            </a:r>
          </a:p>
          <a:p>
            <a:pPr marL="285750" indent="-285750">
              <a:buFont typeface="Arial" panose="020B0604020202020204" pitchFamily="34" charset="0"/>
              <a:buChar char="•"/>
            </a:pPr>
            <a:r>
              <a:rPr lang="en-US" sz="1600" smtClean="0">
                <a:latin typeface="Book Antiqua" panose="02040602050305030304" pitchFamily="18" charset="0"/>
              </a:rPr>
              <a:t>input.txt  - Used only once at starting of program. Used to create an initial graph</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a:latin typeface="Book Antiqua" panose="02040602050305030304" pitchFamily="18" charset="0"/>
              </a:rPr>
              <a:t>msg.txt – Provite input msges to program in bulk. </a:t>
            </a:r>
            <a:endParaRPr lang="en-US" sz="1600" smtClean="0">
              <a:latin typeface="Book Antiqua" panose="02040602050305030304" pitchFamily="18" charset="0"/>
            </a:endParaRPr>
          </a:p>
          <a:p>
            <a:pPr marL="285750" indent="-285750">
              <a:buFont typeface="Arial" panose="020B0604020202020204" pitchFamily="34" charset="0"/>
              <a:buChar char="•"/>
            </a:pPr>
            <a:endParaRPr lang="en-US" sz="1600" smtClean="0">
              <a:latin typeface="Book Antiqua" panose="02040602050305030304" pitchFamily="18" charset="0"/>
            </a:endParaRPr>
          </a:p>
          <a:p>
            <a:pPr marL="285750" indent="-285750">
              <a:buFont typeface="Arial" panose="020B0604020202020204" pitchFamily="34" charset="0"/>
              <a:buChar char="•"/>
            </a:pPr>
            <a:endParaRPr lang="en-US" sz="1600">
              <a:latin typeface="Book Antiqua" panose="02040602050305030304" pitchFamily="18" charset="0"/>
            </a:endParaRPr>
          </a:p>
          <a:p>
            <a:r>
              <a:rPr lang="en-US" sz="1600" b="1" smtClean="0">
                <a:latin typeface="Book Antiqua" panose="02040602050305030304" pitchFamily="18" charset="0"/>
              </a:rPr>
              <a:t>OUTPUT FILES</a:t>
            </a:r>
          </a:p>
          <a:p>
            <a:pPr marL="285750" indent="-285750">
              <a:buFont typeface="Arial" panose="020B0604020202020204" pitchFamily="34" charset="0"/>
              <a:buChar char="•"/>
            </a:pPr>
            <a:r>
              <a:rPr lang="en-US" sz="1600" smtClean="0">
                <a:latin typeface="Book Antiqua" panose="02040602050305030304" pitchFamily="18" charset="0"/>
              </a:rPr>
              <a:t>output.txt – Whenever a msg reaches dstn and finishes processing, msg info displayed in this file</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debug.txt – For debug prints. Periodically prints update routing tables containing next hop node for 	        (src,dstn) pair</a:t>
            </a:r>
          </a:p>
        </p:txBody>
      </p:sp>
      <p:sp>
        <p:nvSpPr>
          <p:cNvPr id="2" name="Rectangle 1"/>
          <p:cNvSpPr/>
          <p:nvPr/>
        </p:nvSpPr>
        <p:spPr>
          <a:xfrm>
            <a:off x="760162" y="4037508"/>
            <a:ext cx="6136396" cy="2031325"/>
          </a:xfrm>
          <a:prstGeom prst="rect">
            <a:avLst/>
          </a:prstGeom>
        </p:spPr>
        <p:txBody>
          <a:bodyPr wrap="square">
            <a:spAutoFit/>
          </a:bodyPr>
          <a:lstStyle/>
          <a:p>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input.txt</a:t>
            </a:r>
            <a:r>
              <a:rPr lang="en-US" altLang="en-US" sz="1400">
                <a:solidFill>
                  <a:srgbClr val="808080"/>
                </a:solidFill>
                <a:latin typeface="Courier New" panose="02070309020205020404" pitchFamily="49" charset="0"/>
                <a:cs typeface="Courier New" panose="02070309020205020404" pitchFamily="49" charset="0"/>
              </a:rPr>
              <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3   </a:t>
            </a:r>
            <a:r>
              <a:rPr lang="en-US" altLang="en-US" sz="1400" smtClean="0">
                <a:solidFill>
                  <a:srgbClr val="808080"/>
                </a:solidFill>
                <a:latin typeface="Courier New" panose="02070309020205020404" pitchFamily="49" charset="0"/>
                <a:cs typeface="Courier New" panose="02070309020205020404" pitchFamily="49" charset="0"/>
              </a:rPr>
              <a:t>//</a:t>
            </a:r>
            <a:r>
              <a:rPr lang="en-US" altLang="en-US" sz="1400">
                <a:solidFill>
                  <a:srgbClr val="808080"/>
                </a:solidFill>
                <a:latin typeface="Courier New" panose="02070309020205020404" pitchFamily="49" charset="0"/>
                <a:cs typeface="Courier New" panose="02070309020205020404" pitchFamily="49" charset="0"/>
              </a:rPr>
              <a:t>V = list of all </a:t>
            </a:r>
            <a:r>
              <a:rPr lang="en-US" altLang="en-US" sz="1400" smtClean="0">
                <a:solidFill>
                  <a:srgbClr val="808080"/>
                </a:solidFill>
                <a:latin typeface="Courier New" panose="02070309020205020404" pitchFamily="49" charset="0"/>
                <a:cs typeface="Courier New" panose="02070309020205020404" pitchFamily="49" charset="0"/>
              </a:rPr>
              <a:t>nodes &amp; </a:t>
            </a:r>
            <a:r>
              <a:rPr lang="en-US" altLang="en-US" sz="1400">
                <a:solidFill>
                  <a:srgbClr val="808080"/>
                </a:solidFill>
                <a:latin typeface="Courier New" panose="02070309020205020404" pitchFamily="49" charset="0"/>
                <a:cs typeface="Courier New" panose="02070309020205020404" pitchFamily="49" charset="0"/>
              </a:rPr>
              <a:t>adjacent edges</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A 2 B 5 D 6 H </a:t>
            </a:r>
            <a:r>
              <a:rPr lang="en-US" altLang="en-US" sz="1400" smtClean="0">
                <a:solidFill>
                  <a:srgbClr val="808080"/>
                </a:solidFill>
                <a:latin typeface="Courier New" panose="02070309020205020404" pitchFamily="49" charset="0"/>
                <a:cs typeface="Courier New" panose="02070309020205020404" pitchFamily="49" charset="0"/>
              </a:rPr>
              <a:t>//node, num_neighbors</a:t>
            </a:r>
            <a:r>
              <a:rPr lang="en-US" altLang="en-US" sz="1400">
                <a:solidFill>
                  <a:srgbClr val="808080"/>
                </a:solidFill>
                <a:latin typeface="Courier New" panose="02070309020205020404" pitchFamily="49" charset="0"/>
                <a:cs typeface="Courier New" panose="02070309020205020404" pitchFamily="49" charset="0"/>
              </a:rPr>
              <a:t>, adjacent </a:t>
            </a:r>
            <a:r>
              <a:rPr lang="en-US" altLang="en-US" sz="1400" smtClean="0">
                <a:solidFill>
                  <a:srgbClr val="808080"/>
                </a:solidFill>
                <a:latin typeface="Courier New" panose="02070309020205020404" pitchFamily="49" charset="0"/>
                <a:cs typeface="Courier New" panose="02070309020205020404" pitchFamily="49" charset="0"/>
              </a:rPr>
              <a:t>node, </a:t>
            </a:r>
            <a:r>
              <a:rPr lang="en-US" altLang="en-US" sz="1400">
                <a:solidFill>
                  <a:srgbClr val="808080"/>
                </a:solidFill>
                <a:latin typeface="Courier New" panose="02070309020205020404" pitchFamily="49" charset="0"/>
                <a:cs typeface="Courier New" panose="02070309020205020404" pitchFamily="49" charset="0"/>
              </a:rPr>
              <a:t>edge </a:t>
            </a:r>
            <a:r>
              <a:rPr lang="en-US" altLang="en-US" sz="1400" smtClean="0">
                <a:solidFill>
                  <a:srgbClr val="808080"/>
                </a:solidFill>
                <a:latin typeface="Courier New" panose="02070309020205020404" pitchFamily="49" charset="0"/>
                <a:cs typeface="Courier New" panose="02070309020205020404" pitchFamily="49" charset="0"/>
              </a:rPr>
              <a:t>wt</a:t>
            </a:r>
            <a:r>
              <a:rPr lang="en-US" altLang="en-US" sz="1400">
                <a:solidFill>
                  <a:srgbClr val="808080"/>
                </a:solidFill>
                <a:latin typeface="Courier New" panose="02070309020205020404" pitchFamily="49" charset="0"/>
                <a:cs typeface="Courier New" panose="02070309020205020404" pitchFamily="49" charset="0"/>
              </a:rPr>
              <a:t>,..., priority</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B 2 A 5 E 4 L</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E 1 B 4 </a:t>
            </a:r>
            <a:r>
              <a:rPr lang="en-US" altLang="en-US" sz="1400" smtClean="0">
                <a:solidFill>
                  <a:srgbClr val="808080"/>
                </a:solidFill>
                <a:latin typeface="Courier New" panose="02070309020205020404" pitchFamily="49" charset="0"/>
                <a:cs typeface="Courier New" panose="02070309020205020404" pitchFamily="49" charset="0"/>
              </a:rPr>
              <a:t>M</a:t>
            </a:r>
          </a:p>
          <a:p>
            <a:r>
              <a:rPr lang="en-US" sz="1400">
                <a:solidFill>
                  <a:srgbClr val="808080"/>
                </a:solidFill>
                <a:latin typeface="Courier New" panose="02070309020205020404" pitchFamily="49" charset="0"/>
                <a:cs typeface="Courier New" panose="02070309020205020404" pitchFamily="49" charset="0"/>
              </a:rPr>
              <a:t> </a:t>
            </a:r>
            <a:r>
              <a:rPr lang="en-US" sz="1400" smtClean="0">
                <a:solidFill>
                  <a:srgbClr val="808080"/>
                </a:solidFill>
                <a:latin typeface="Courier New" panose="02070309020205020404" pitchFamily="49" charset="0"/>
                <a:cs typeface="Courier New" panose="02070309020205020404" pitchFamily="49" charset="0"/>
              </a:rPr>
              <a:t>* // L=low, M=medium, H=high</a:t>
            </a:r>
          </a:p>
          <a:p>
            <a:r>
              <a:rPr lang="en-US" sz="1400">
                <a:solidFill>
                  <a:srgbClr val="808080"/>
                </a:solidFill>
                <a:latin typeface="Courier New" panose="02070309020205020404" pitchFamily="49" charset="0"/>
                <a:cs typeface="Courier New" panose="02070309020205020404" pitchFamily="49" charset="0"/>
              </a:rPr>
              <a:t> </a:t>
            </a:r>
            <a:r>
              <a:rPr lang="en-US" sz="1400" smtClean="0">
                <a:solidFill>
                  <a:srgbClr val="808080"/>
                </a:solidFill>
                <a:latin typeface="Courier New" panose="02070309020205020404" pitchFamily="49" charset="0"/>
                <a:cs typeface="Courier New" panose="02070309020205020404" pitchFamily="49" charset="0"/>
              </a:rPr>
              <a:t>*/</a:t>
            </a:r>
          </a:p>
          <a:p>
            <a:endParaRPr lang="en-US" sz="1400"/>
          </a:p>
        </p:txBody>
      </p:sp>
      <p:sp>
        <p:nvSpPr>
          <p:cNvPr id="6" name="Rectangle 5"/>
          <p:cNvSpPr/>
          <p:nvPr/>
        </p:nvSpPr>
        <p:spPr>
          <a:xfrm>
            <a:off x="6806586" y="3929787"/>
            <a:ext cx="6136396" cy="2246769"/>
          </a:xfrm>
          <a:prstGeom prst="rect">
            <a:avLst/>
          </a:prstGeom>
        </p:spPr>
        <p:txBody>
          <a:bodyPr wrap="square">
            <a:spAutoFit/>
          </a:bodyPr>
          <a:lstStyle/>
          <a:p>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msg.txt</a:t>
            </a:r>
            <a:r>
              <a:rPr lang="en-US" altLang="en-US" sz="1400">
                <a:solidFill>
                  <a:srgbClr val="808080"/>
                </a:solidFill>
                <a:latin typeface="Courier New" panose="02070309020205020404" pitchFamily="49" charset="0"/>
                <a:cs typeface="Courier New" panose="02070309020205020404" pitchFamily="49" charset="0"/>
              </a:rPr>
              <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3   </a:t>
            </a:r>
            <a:r>
              <a:rPr lang="en-US" altLang="en-US" sz="1400" smtClean="0">
                <a:solidFill>
                  <a:srgbClr val="808080"/>
                </a:solidFill>
                <a:latin typeface="Courier New" panose="02070309020205020404" pitchFamily="49" charset="0"/>
                <a:cs typeface="Courier New" panose="02070309020205020404" pitchFamily="49" charset="0"/>
              </a:rPr>
              <a:t>//N = num_messages</a:t>
            </a:r>
          </a:p>
          <a:p>
            <a:r>
              <a:rPr lang="en-US" altLang="en-US" sz="1400" smtClean="0">
                <a:solidFill>
                  <a:srgbClr val="808080"/>
                </a:solidFill>
                <a:latin typeface="Courier New" panose="02070309020205020404" pitchFamily="49" charset="0"/>
                <a:cs typeface="Courier New" panose="02070309020205020404" pitchFamily="49" charset="0"/>
              </a:rPr>
              <a:t> </a:t>
            </a:r>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A E H //src, destination, msg importance</a:t>
            </a:r>
            <a:r>
              <a:rPr lang="en-US" altLang="en-US" sz="1400">
                <a:solidFill>
                  <a:srgbClr val="808080"/>
                </a:solidFill>
                <a:latin typeface="Courier New" panose="02070309020205020404" pitchFamily="49" charset="0"/>
                <a:cs typeface="Courier New" panose="02070309020205020404" pitchFamily="49" charset="0"/>
              </a:rPr>
              <a:t/>
            </a:r>
            <a:br>
              <a:rPr lang="en-US" altLang="en-US" sz="1400">
                <a:solidFill>
                  <a:srgbClr val="808080"/>
                </a:solidFill>
                <a:latin typeface="Courier New" panose="02070309020205020404" pitchFamily="49" charset="0"/>
                <a:cs typeface="Courier New" panose="02070309020205020404" pitchFamily="49" charset="0"/>
              </a:rPr>
            </a:br>
            <a:r>
              <a:rPr lang="en-US" altLang="en-US" sz="1400">
                <a:solidFill>
                  <a:srgbClr val="808080"/>
                </a:solidFill>
                <a:latin typeface="Courier New" panose="02070309020205020404" pitchFamily="49" charset="0"/>
                <a:cs typeface="Courier New" panose="02070309020205020404" pitchFamily="49" charset="0"/>
              </a:rPr>
              <a:t> * </a:t>
            </a:r>
            <a:r>
              <a:rPr lang="en-US" altLang="en-US" sz="1400" smtClean="0">
                <a:solidFill>
                  <a:srgbClr val="808080"/>
                </a:solidFill>
                <a:latin typeface="Courier New" panose="02070309020205020404" pitchFamily="49" charset="0"/>
                <a:cs typeface="Courier New" panose="02070309020205020404" pitchFamily="49" charset="0"/>
              </a:rPr>
              <a:t>A E M</a:t>
            </a:r>
          </a:p>
          <a:p>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 F S L</a:t>
            </a:r>
          </a:p>
          <a:p>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 2</a:t>
            </a:r>
          </a:p>
          <a:p>
            <a:r>
              <a:rPr lang="en-US" altLang="en-US" sz="1400">
                <a:solidFill>
                  <a:srgbClr val="808080"/>
                </a:solidFill>
                <a:latin typeface="Courier New" panose="02070309020205020404" pitchFamily="49" charset="0"/>
                <a:cs typeface="Courier New" panose="02070309020205020404" pitchFamily="49" charset="0"/>
              </a:rPr>
              <a:t> </a:t>
            </a:r>
            <a:r>
              <a:rPr lang="en-US" altLang="en-US" sz="1400" smtClean="0">
                <a:solidFill>
                  <a:srgbClr val="808080"/>
                </a:solidFill>
                <a:latin typeface="Courier New" panose="02070309020205020404" pitchFamily="49" charset="0"/>
                <a:cs typeface="Courier New" panose="02070309020205020404" pitchFamily="49" charset="0"/>
              </a:rPr>
              <a:t>* A T L</a:t>
            </a:r>
          </a:p>
          <a:p>
            <a:r>
              <a:rPr lang="en-US" altLang="en-US" sz="1400" smtClean="0">
                <a:solidFill>
                  <a:srgbClr val="808080"/>
                </a:solidFill>
                <a:latin typeface="Courier New" panose="02070309020205020404" pitchFamily="49" charset="0"/>
                <a:cs typeface="Courier New" panose="02070309020205020404" pitchFamily="49" charset="0"/>
              </a:rPr>
              <a:t> * A S M</a:t>
            </a:r>
          </a:p>
          <a:p>
            <a:r>
              <a:rPr lang="en-US" sz="1400">
                <a:solidFill>
                  <a:srgbClr val="808080"/>
                </a:solidFill>
                <a:latin typeface="Courier New" panose="02070309020205020404" pitchFamily="49" charset="0"/>
                <a:cs typeface="Courier New" panose="02070309020205020404" pitchFamily="49" charset="0"/>
              </a:rPr>
              <a:t> </a:t>
            </a:r>
            <a:r>
              <a:rPr lang="en-US" sz="1400" smtClean="0">
                <a:solidFill>
                  <a:srgbClr val="808080"/>
                </a:solidFill>
                <a:latin typeface="Courier New" panose="02070309020205020404" pitchFamily="49" charset="0"/>
                <a:cs typeface="Courier New" panose="02070309020205020404" pitchFamily="49" charset="0"/>
              </a:rPr>
              <a:t>*/</a:t>
            </a:r>
          </a:p>
          <a:p>
            <a:endParaRPr lang="en-US" sz="1400"/>
          </a:p>
        </p:txBody>
      </p:sp>
    </p:spTree>
    <p:extLst>
      <p:ext uri="{BB962C8B-B14F-4D97-AF65-F5344CB8AC3E}">
        <p14:creationId xmlns:p14="http://schemas.microsoft.com/office/powerpoint/2010/main" val="309142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7262" y="227097"/>
            <a:ext cx="4153360" cy="461665"/>
          </a:xfrm>
          <a:prstGeom prst="rect">
            <a:avLst/>
          </a:prstGeom>
          <a:noFill/>
        </p:spPr>
        <p:txBody>
          <a:bodyPr wrap="square" rtlCol="0">
            <a:spAutoFit/>
          </a:bodyPr>
          <a:lstStyle/>
          <a:p>
            <a:pPr algn="ctr"/>
            <a:r>
              <a:rPr lang="en-US" sz="2400" b="1" smtClean="0"/>
              <a:t>POSSIBLE IMPROVEMENTS</a:t>
            </a:r>
            <a:endParaRPr lang="en-US" sz="2400" b="1"/>
          </a:p>
        </p:txBody>
      </p:sp>
      <p:sp>
        <p:nvSpPr>
          <p:cNvPr id="7" name="TextBox 6"/>
          <p:cNvSpPr txBox="1"/>
          <p:nvPr/>
        </p:nvSpPr>
        <p:spPr>
          <a:xfrm>
            <a:off x="848299" y="892366"/>
            <a:ext cx="9099932" cy="2308324"/>
          </a:xfrm>
          <a:prstGeom prst="rect">
            <a:avLst/>
          </a:prstGeom>
          <a:noFill/>
        </p:spPr>
        <p:txBody>
          <a:bodyPr wrap="square" rtlCol="0">
            <a:spAutoFit/>
          </a:bodyPr>
          <a:lstStyle/>
          <a:p>
            <a:pPr marL="285750" indent="-285750">
              <a:buFont typeface="Arial" panose="020B0604020202020204" pitchFamily="34" charset="0"/>
              <a:buChar char="•"/>
            </a:pPr>
            <a:r>
              <a:rPr lang="en-US" sz="1600" smtClean="0">
                <a:latin typeface="Book Antiqua" panose="02040602050305030304" pitchFamily="18" charset="0"/>
              </a:rPr>
              <a:t>Starvation not handled</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Even after fault tolerance mechanism, some messages might be lost. A small window exists, when a msg might be freshly routed towards  a node going down and before the routing table can update itself</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Only few negative test cases tried</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endParaRPr lang="en-US" sz="1600">
              <a:latin typeface="Book Antiqua" panose="02040602050305030304" pitchFamily="18" charset="0"/>
            </a:endParaRPr>
          </a:p>
        </p:txBody>
      </p:sp>
    </p:spTree>
    <p:extLst>
      <p:ext uri="{BB962C8B-B14F-4D97-AF65-F5344CB8AC3E}">
        <p14:creationId xmlns:p14="http://schemas.microsoft.com/office/powerpoint/2010/main" val="185887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3800820" cy="461665"/>
          </a:xfrm>
          <a:prstGeom prst="rect">
            <a:avLst/>
          </a:prstGeom>
          <a:noFill/>
        </p:spPr>
        <p:txBody>
          <a:bodyPr wrap="square" rtlCol="0">
            <a:spAutoFit/>
          </a:bodyPr>
          <a:lstStyle/>
          <a:p>
            <a:pPr algn="ctr"/>
            <a:r>
              <a:rPr lang="en-US" sz="2400" b="1" smtClean="0"/>
              <a:t>PROBLEM STATEMENT</a:t>
            </a:r>
            <a:endParaRPr lang="en-US" sz="2400" b="1"/>
          </a:p>
        </p:txBody>
      </p:sp>
      <p:sp>
        <p:nvSpPr>
          <p:cNvPr id="7" name="TextBox 6"/>
          <p:cNvSpPr txBox="1"/>
          <p:nvPr/>
        </p:nvSpPr>
        <p:spPr>
          <a:xfrm>
            <a:off x="848299" y="892366"/>
            <a:ext cx="10168568" cy="5016758"/>
          </a:xfrm>
          <a:prstGeom prst="rect">
            <a:avLst/>
          </a:prstGeom>
          <a:noFill/>
        </p:spPr>
        <p:txBody>
          <a:bodyPr wrap="square" rtlCol="0">
            <a:spAutoFit/>
          </a:bodyPr>
          <a:lstStyle/>
          <a:p>
            <a:r>
              <a:rPr lang="en-US" sz="1600" smtClean="0"/>
              <a:t>A </a:t>
            </a:r>
            <a:r>
              <a:rPr lang="en-US" sz="1600"/>
              <a:t>lot of times enterprise applications need to relay information present on different data centers to the user in most efficient and shortest time possible. Often the data centers have different processing powers and information also lies in the different priority bucket. </a:t>
            </a:r>
            <a:br>
              <a:rPr lang="en-US" sz="1600"/>
            </a:br>
            <a:r>
              <a:rPr lang="en-US" sz="1600"/>
              <a:t/>
            </a:r>
            <a:br>
              <a:rPr lang="en-US" sz="1600"/>
            </a:br>
            <a:r>
              <a:rPr lang="en-US" sz="1600"/>
              <a:t>As part of this assignment, you have to design a system which does this routing of messages and does it in the shortest amount of time </a:t>
            </a:r>
            <a:r>
              <a:rPr lang="en-US" sz="1600"/>
              <a:t>possible</a:t>
            </a:r>
            <a:r>
              <a:rPr lang="en-US" sz="1600" smtClean="0"/>
              <a:t>.</a:t>
            </a:r>
            <a:r>
              <a:rPr lang="en-US" sz="1600"/>
              <a:t/>
            </a:r>
            <a:br>
              <a:rPr lang="en-US" sz="1600"/>
            </a:br>
            <a:endParaRPr lang="en-US" sz="1600"/>
          </a:p>
          <a:p>
            <a:r>
              <a:rPr lang="en-US" sz="1600" b="1"/>
              <a:t>Specifications:</a:t>
            </a:r>
            <a:endParaRPr lang="en-US" sz="1600"/>
          </a:p>
          <a:p>
            <a:r>
              <a:rPr lang="en-US" sz="1600"/>
              <a:t>The system can have N data centers and they might be directly or indirectly connected to each other.</a:t>
            </a:r>
          </a:p>
          <a:p>
            <a:r>
              <a:rPr lang="en-US" sz="1600"/>
              <a:t>For each connection i.e A &lt;—&gt; B, we have the time it takes to for the data to travel between </a:t>
            </a:r>
            <a:r>
              <a:rPr lang="en-US" sz="1600"/>
              <a:t>them</a:t>
            </a:r>
            <a:r>
              <a:rPr lang="en-US" sz="1600" smtClean="0"/>
              <a:t>.</a:t>
            </a:r>
            <a:r>
              <a:rPr lang="en-US" sz="1600"/>
              <a:t/>
            </a:r>
            <a:br>
              <a:rPr lang="en-US" sz="1600"/>
            </a:br>
            <a:endParaRPr lang="en-US" sz="1600"/>
          </a:p>
          <a:p>
            <a:r>
              <a:rPr lang="en-US" sz="1600"/>
              <a:t>Each Datacentre can be of one of the following types:</a:t>
            </a:r>
          </a:p>
          <a:p>
            <a:pPr marL="400050" indent="-400050">
              <a:buAutoNum type="romanLcParenBoth"/>
            </a:pPr>
            <a:r>
              <a:rPr lang="en-US" sz="1600" smtClean="0"/>
              <a:t>High </a:t>
            </a:r>
            <a:r>
              <a:rPr lang="en-US" sz="1600"/>
              <a:t>Capacity (</a:t>
            </a:r>
            <a:r>
              <a:rPr lang="en-US" sz="1600"/>
              <a:t>HC</a:t>
            </a:r>
            <a:r>
              <a:rPr lang="en-US" sz="1600" smtClean="0"/>
              <a:t>)    (ii) Medium </a:t>
            </a:r>
            <a:r>
              <a:rPr lang="en-US" sz="1600"/>
              <a:t>Capacity (</a:t>
            </a:r>
            <a:r>
              <a:rPr lang="en-US" sz="1600"/>
              <a:t>MC</a:t>
            </a:r>
            <a:r>
              <a:rPr lang="en-US" sz="1600" smtClean="0"/>
              <a:t>)     (iii) Low </a:t>
            </a:r>
            <a:r>
              <a:rPr lang="en-US" sz="1600"/>
              <a:t>Capacity (</a:t>
            </a:r>
            <a:r>
              <a:rPr lang="en-US" sz="1600"/>
              <a:t>LC</a:t>
            </a:r>
            <a:r>
              <a:rPr lang="en-US" sz="1600" smtClean="0"/>
              <a:t>)</a:t>
            </a:r>
          </a:p>
          <a:p>
            <a:endParaRPr lang="en-US" sz="1600"/>
          </a:p>
          <a:p>
            <a:r>
              <a:rPr lang="en-US" sz="1600"/>
              <a:t>Information exchange happens in the form of messages and they are also of 3 types:</a:t>
            </a:r>
          </a:p>
          <a:p>
            <a:pPr marL="342900" indent="-342900">
              <a:buAutoNum type="arabicParenR"/>
            </a:pPr>
            <a:r>
              <a:rPr lang="en-US" sz="1600" smtClean="0"/>
              <a:t>High </a:t>
            </a:r>
            <a:r>
              <a:rPr lang="en-US" sz="1600"/>
              <a:t>Importance </a:t>
            </a:r>
            <a:r>
              <a:rPr lang="en-US" sz="1600"/>
              <a:t>(</a:t>
            </a:r>
            <a:r>
              <a:rPr lang="en-US" sz="1600" smtClean="0"/>
              <a:t>HI)     2</a:t>
            </a:r>
            <a:r>
              <a:rPr lang="en-US" sz="1600"/>
              <a:t>) Low Importance </a:t>
            </a:r>
            <a:r>
              <a:rPr lang="en-US" sz="1600"/>
              <a:t>(</a:t>
            </a:r>
            <a:r>
              <a:rPr lang="en-US" sz="1600" smtClean="0"/>
              <a:t>LI)          3</a:t>
            </a:r>
            <a:r>
              <a:rPr lang="en-US" sz="1600"/>
              <a:t>) Medium Importance (MI)</a:t>
            </a:r>
            <a:r>
              <a:rPr lang="en-US" sz="1600"/>
              <a:t> </a:t>
            </a:r>
            <a:endParaRPr lang="en-US" sz="1600" smtClean="0"/>
          </a:p>
          <a:p>
            <a:endParaRPr lang="en-US" sz="1600"/>
          </a:p>
          <a:p>
            <a:r>
              <a:rPr lang="en-US" sz="1600"/>
              <a:t>When a message reaches a node, the node does some processing on it before sending it to next node in the route. This processing time in seconds is as below:</a:t>
            </a:r>
          </a:p>
          <a:p>
            <a:pPr marL="285750" indent="-285750">
              <a:buFont typeface="Arial" panose="020B0604020202020204" pitchFamily="34" charset="0"/>
              <a:buChar char="•"/>
            </a:pPr>
            <a:endParaRPr lang="en-US" sz="1600">
              <a:latin typeface="Book Antiqua" panose="02040602050305030304" pitchFamily="18" charset="0"/>
            </a:endParaRPr>
          </a:p>
        </p:txBody>
      </p:sp>
    </p:spTree>
    <p:extLst>
      <p:ext uri="{BB962C8B-B14F-4D97-AF65-F5344CB8AC3E}">
        <p14:creationId xmlns:p14="http://schemas.microsoft.com/office/powerpoint/2010/main" val="4032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3800820" cy="461665"/>
          </a:xfrm>
          <a:prstGeom prst="rect">
            <a:avLst/>
          </a:prstGeom>
          <a:noFill/>
        </p:spPr>
        <p:txBody>
          <a:bodyPr wrap="square" rtlCol="0">
            <a:spAutoFit/>
          </a:bodyPr>
          <a:lstStyle/>
          <a:p>
            <a:pPr algn="ctr"/>
            <a:r>
              <a:rPr lang="en-US" sz="2400" b="1" smtClean="0"/>
              <a:t>PROBLEM STATEMENT</a:t>
            </a:r>
            <a:endParaRPr lang="en-US" sz="2400" b="1"/>
          </a:p>
        </p:txBody>
      </p:sp>
      <p:pic>
        <p:nvPicPr>
          <p:cNvPr id="2" name="Picture 1"/>
          <p:cNvPicPr>
            <a:picLocks noChangeAspect="1"/>
          </p:cNvPicPr>
          <p:nvPr/>
        </p:nvPicPr>
        <p:blipFill>
          <a:blip r:embed="rId2"/>
          <a:stretch>
            <a:fillRect/>
          </a:stretch>
        </p:blipFill>
        <p:spPr>
          <a:xfrm>
            <a:off x="958697" y="655711"/>
            <a:ext cx="10686132" cy="5977683"/>
          </a:xfrm>
          <a:prstGeom prst="rect">
            <a:avLst/>
          </a:prstGeom>
        </p:spPr>
      </p:pic>
    </p:spTree>
    <p:extLst>
      <p:ext uri="{BB962C8B-B14F-4D97-AF65-F5344CB8AC3E}">
        <p14:creationId xmlns:p14="http://schemas.microsoft.com/office/powerpoint/2010/main" val="25288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2952520" cy="461665"/>
          </a:xfrm>
          <a:prstGeom prst="rect">
            <a:avLst/>
          </a:prstGeom>
          <a:noFill/>
        </p:spPr>
        <p:txBody>
          <a:bodyPr wrap="square" rtlCol="0">
            <a:spAutoFit/>
          </a:bodyPr>
          <a:lstStyle/>
          <a:p>
            <a:pPr algn="ctr"/>
            <a:r>
              <a:rPr lang="en-US" sz="2400" b="1" smtClean="0"/>
              <a:t>THREADS</a:t>
            </a:r>
            <a:endParaRPr lang="en-US" sz="2400" b="1"/>
          </a:p>
        </p:txBody>
      </p:sp>
      <p:sp>
        <p:nvSpPr>
          <p:cNvPr id="7" name="TextBox 6"/>
          <p:cNvSpPr txBox="1"/>
          <p:nvPr/>
        </p:nvSpPr>
        <p:spPr>
          <a:xfrm>
            <a:off x="848299" y="892366"/>
            <a:ext cx="10168568" cy="4154984"/>
          </a:xfrm>
          <a:prstGeom prst="rect">
            <a:avLst/>
          </a:prstGeom>
          <a:noFill/>
        </p:spPr>
        <p:txBody>
          <a:bodyPr wrap="square" rtlCol="0">
            <a:spAutoFit/>
          </a:bodyPr>
          <a:lstStyle/>
          <a:p>
            <a:pPr marL="285750" indent="-285750">
              <a:buFont typeface="Arial" panose="020B0604020202020204" pitchFamily="34" charset="0"/>
              <a:buChar char="•"/>
            </a:pPr>
            <a:r>
              <a:rPr lang="en-US" b="1" smtClean="0">
                <a:latin typeface="Book Antiqua" panose="02040602050305030304" pitchFamily="18" charset="0"/>
              </a:rPr>
              <a:t>Main Thread </a:t>
            </a:r>
            <a:r>
              <a:rPr lang="en-US" smtClean="0">
                <a:latin typeface="Book Antiqua" panose="02040602050305030304" pitchFamily="18" charset="0"/>
              </a:rPr>
              <a:t>: Displays the following menu : </a:t>
            </a:r>
            <a:br>
              <a:rPr lang="en-US" smtClean="0">
                <a:latin typeface="Book Antiqua" panose="02040602050305030304" pitchFamily="18" charset="0"/>
              </a:rPr>
            </a:br>
            <a:r>
              <a:rPr lang="en-US" smtClean="0">
                <a:latin typeface="Book Antiqua" panose="02040602050305030304" pitchFamily="18" charset="0"/>
              </a:rPr>
              <a:t>	</a:t>
            </a:r>
            <a:r>
              <a:rPr lang="en-US" sz="1400" smtClean="0">
                <a:latin typeface="Courier New" panose="02070309020205020404" pitchFamily="49" charset="0"/>
                <a:cs typeface="Courier New" panose="02070309020205020404" pitchFamily="49" charset="0"/>
              </a:rPr>
              <a:t>Please select an option by entering integer value corresponding to it :</a:t>
            </a:r>
          </a:p>
          <a:p>
            <a:r>
              <a:rPr lang="en-US" sz="1400" smtClean="0">
                <a:latin typeface="Courier New" panose="02070309020205020404" pitchFamily="49" charset="0"/>
                <a:cs typeface="Courier New" panose="02070309020205020404" pitchFamily="49" charset="0"/>
              </a:rPr>
              <a:t>	1 - Read msges from msg.txt</a:t>
            </a:r>
          </a:p>
          <a:p>
            <a:r>
              <a:rPr lang="en-US" sz="1400" smtClean="0">
                <a:latin typeface="Courier New" panose="02070309020205020404" pitchFamily="49" charset="0"/>
                <a:cs typeface="Courier New" panose="02070309020205020404" pitchFamily="49" charset="0"/>
              </a:rPr>
              <a:t>	2 - Kill a node</a:t>
            </a:r>
          </a:p>
          <a:p>
            <a:r>
              <a:rPr lang="en-US" sz="1400" smtClean="0">
                <a:latin typeface="Courier New" panose="02070309020205020404" pitchFamily="49" charset="0"/>
                <a:cs typeface="Courier New" panose="02070309020205020404" pitchFamily="49" charset="0"/>
              </a:rPr>
              <a:t>	3 - Add a node</a:t>
            </a:r>
          </a:p>
          <a:p>
            <a:r>
              <a:rPr lang="en-US" sz="1400" smtClean="0">
                <a:latin typeface="Courier New" panose="02070309020205020404" pitchFamily="49" charset="0"/>
                <a:cs typeface="Courier New" panose="02070309020205020404" pitchFamily="49" charset="0"/>
              </a:rPr>
              <a:t>	4 - Exit</a:t>
            </a:r>
          </a:p>
          <a:p>
            <a:pPr marL="285750" indent="-285750">
              <a:buFont typeface="Arial" panose="020B0604020202020204" pitchFamily="34" charset="0"/>
              <a:buChar char="•"/>
            </a:pPr>
            <a:endParaRPr lang="en-US" smtClean="0">
              <a:latin typeface="Book Antiqua" panose="02040602050305030304" pitchFamily="18" charset="0"/>
            </a:endParaRPr>
          </a:p>
          <a:p>
            <a:pPr marL="285750" indent="-285750">
              <a:buFont typeface="Arial" panose="020B0604020202020204" pitchFamily="34" charset="0"/>
              <a:buChar char="•"/>
            </a:pPr>
            <a:r>
              <a:rPr lang="en-US" b="1" smtClean="0">
                <a:latin typeface="Book Antiqua" panose="02040602050305030304" pitchFamily="18" charset="0"/>
              </a:rPr>
              <a:t>Routing Table Computation Thread : </a:t>
            </a:r>
            <a:br>
              <a:rPr lang="en-US" b="1" smtClean="0">
                <a:latin typeface="Book Antiqua" panose="02040602050305030304" pitchFamily="18" charset="0"/>
              </a:rPr>
            </a:br>
            <a:r>
              <a:rPr lang="en-US" b="1" smtClean="0">
                <a:latin typeface="Book Antiqua" panose="02040602050305030304" pitchFamily="18" charset="0"/>
              </a:rPr>
              <a:t>	</a:t>
            </a:r>
            <a:r>
              <a:rPr lang="en-US" sz="1600" b="1" smtClean="0">
                <a:latin typeface="Book Antiqua" panose="02040602050305030304" pitchFamily="18" charset="0"/>
              </a:rPr>
              <a:t>- </a:t>
            </a:r>
            <a:r>
              <a:rPr lang="en-US" sz="1600" smtClean="0">
                <a:latin typeface="Book Antiqua" panose="02040602050305030304" pitchFamily="18" charset="0"/>
              </a:rPr>
              <a:t>Computes next hop node for all src,dstn pairs.   </a:t>
            </a:r>
            <a:br>
              <a:rPr lang="en-US" sz="1600" smtClean="0">
                <a:latin typeface="Book Antiqua" panose="02040602050305030304" pitchFamily="18" charset="0"/>
              </a:rPr>
            </a:br>
            <a:r>
              <a:rPr lang="en-US" sz="1600" smtClean="0">
                <a:latin typeface="Book Antiqua" panose="02040602050305030304" pitchFamily="18" charset="0"/>
              </a:rPr>
              <a:t>	- Factors : Edge wt, delay due to pending queue of node, Data Center capacity, Msg priority</a:t>
            </a:r>
            <a:br>
              <a:rPr lang="en-US" sz="1600" smtClean="0">
                <a:latin typeface="Book Antiqua" panose="02040602050305030304" pitchFamily="18" charset="0"/>
              </a:rPr>
            </a:br>
            <a:r>
              <a:rPr lang="en-US" sz="1600" smtClean="0">
                <a:latin typeface="Book Antiqua" panose="02040602050305030304" pitchFamily="18" charset="0"/>
              </a:rPr>
              <a:t>	- updates Routing Tables every 10 secs.</a:t>
            </a:r>
          </a:p>
          <a:p>
            <a:pPr marL="285750" indent="-285750">
              <a:buFont typeface="Arial" panose="020B0604020202020204" pitchFamily="34" charset="0"/>
              <a:buChar char="•"/>
            </a:pPr>
            <a:endParaRPr lang="en-US" smtClean="0">
              <a:latin typeface="Book Antiqua" panose="02040602050305030304" pitchFamily="18" charset="0"/>
            </a:endParaRPr>
          </a:p>
          <a:p>
            <a:pPr marL="285750" indent="-285750">
              <a:buFont typeface="Arial" panose="020B0604020202020204" pitchFamily="34" charset="0"/>
              <a:buChar char="•"/>
            </a:pPr>
            <a:r>
              <a:rPr lang="en-US" b="1" smtClean="0">
                <a:latin typeface="Book Antiqua" panose="02040602050305030304" pitchFamily="18" charset="0"/>
              </a:rPr>
              <a:t>Thread per Node : </a:t>
            </a:r>
            <a:br>
              <a:rPr lang="en-US" b="1" smtClean="0">
                <a:latin typeface="Book Antiqua" panose="02040602050305030304" pitchFamily="18" charset="0"/>
              </a:rPr>
            </a:br>
            <a:r>
              <a:rPr lang="en-US" b="1" smtClean="0">
                <a:latin typeface="Book Antiqua" panose="02040602050305030304" pitchFamily="18" charset="0"/>
              </a:rPr>
              <a:t>	</a:t>
            </a:r>
            <a:r>
              <a:rPr lang="en-US" smtClean="0">
                <a:latin typeface="Book Antiqua" panose="02040602050305030304" pitchFamily="18" charset="0"/>
              </a:rPr>
              <a:t>- </a:t>
            </a:r>
            <a:r>
              <a:rPr lang="en-US" sz="1600" smtClean="0">
                <a:latin typeface="Book Antiqua" panose="02040602050305030304" pitchFamily="18" charset="0"/>
              </a:rPr>
              <a:t>Route msg whenever processing time completes</a:t>
            </a:r>
            <a:r>
              <a:rPr lang="en-US" sz="1600" b="1" smtClean="0">
                <a:latin typeface="Book Antiqua" panose="02040602050305030304" pitchFamily="18" charset="0"/>
              </a:rPr>
              <a:t/>
            </a:r>
            <a:br>
              <a:rPr lang="en-US" sz="1600" b="1" smtClean="0">
                <a:latin typeface="Book Antiqua" panose="02040602050305030304" pitchFamily="18" charset="0"/>
              </a:rPr>
            </a:br>
            <a:r>
              <a:rPr lang="en-US" sz="1600" b="1" smtClean="0">
                <a:latin typeface="Book Antiqua" panose="02040602050305030304" pitchFamily="18" charset="0"/>
              </a:rPr>
              <a:t>	- </a:t>
            </a:r>
            <a:r>
              <a:rPr lang="en-US" sz="1600" smtClean="0">
                <a:latin typeface="Book Antiqua" panose="02040602050305030304" pitchFamily="18" charset="0"/>
              </a:rPr>
              <a:t>Premption based routing. Higher priority msg gets CPU first</a:t>
            </a:r>
            <a:br>
              <a:rPr lang="en-US" sz="1600" smtClean="0">
                <a:latin typeface="Book Antiqua" panose="02040602050305030304" pitchFamily="18" charset="0"/>
              </a:rPr>
            </a:br>
            <a:r>
              <a:rPr lang="en-US" sz="1600" smtClean="0">
                <a:latin typeface="Book Antiqua" panose="02040602050305030304" pitchFamily="18" charset="0"/>
              </a:rPr>
              <a:t>	- Real-time processing</a:t>
            </a:r>
            <a:endParaRPr lang="en-US" sz="1600">
              <a:latin typeface="Book Antiqua" panose="02040602050305030304" pitchFamily="18" charset="0"/>
            </a:endParaRPr>
          </a:p>
        </p:txBody>
      </p:sp>
    </p:spTree>
    <p:extLst>
      <p:ext uri="{BB962C8B-B14F-4D97-AF65-F5344CB8AC3E}">
        <p14:creationId xmlns:p14="http://schemas.microsoft.com/office/powerpoint/2010/main" val="423638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2952520" cy="461665"/>
          </a:xfrm>
          <a:prstGeom prst="rect">
            <a:avLst/>
          </a:prstGeom>
          <a:noFill/>
        </p:spPr>
        <p:txBody>
          <a:bodyPr wrap="square" rtlCol="0">
            <a:spAutoFit/>
          </a:bodyPr>
          <a:lstStyle/>
          <a:p>
            <a:pPr algn="ctr"/>
            <a:r>
              <a:rPr lang="en-US" sz="2400" b="1" smtClean="0"/>
              <a:t>FEATURES</a:t>
            </a:r>
            <a:endParaRPr lang="en-US" sz="2400" b="1"/>
          </a:p>
        </p:txBody>
      </p:sp>
      <p:sp>
        <p:nvSpPr>
          <p:cNvPr id="7" name="TextBox 6"/>
          <p:cNvSpPr txBox="1"/>
          <p:nvPr/>
        </p:nvSpPr>
        <p:spPr>
          <a:xfrm>
            <a:off x="848299" y="892366"/>
            <a:ext cx="9099932"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smtClean="0">
                <a:latin typeface="Book Antiqua" panose="02040602050305030304" pitchFamily="18" charset="0"/>
              </a:rPr>
              <a:t>Dynamic Routing </a:t>
            </a:r>
            <a:r>
              <a:rPr lang="en-US" sz="1600" smtClean="0">
                <a:latin typeface="Book Antiqua" panose="02040602050305030304" pitchFamily="18" charset="0"/>
              </a:rPr>
              <a:t>– If a node heavily loaded, messages routed through alternate path if exists </a:t>
            </a:r>
            <a:br>
              <a:rPr lang="en-US" sz="1600" smtClean="0">
                <a:latin typeface="Book Antiqua" panose="02040602050305030304" pitchFamily="18" charset="0"/>
              </a:rPr>
            </a:br>
            <a:endParaRPr lang="en-US" sz="1600" smtClean="0">
              <a:latin typeface="Book Antiqua" panose="02040602050305030304" pitchFamily="18" charset="0"/>
            </a:endParaRPr>
          </a:p>
          <a:p>
            <a:pPr marL="285750" indent="-285750">
              <a:buFont typeface="Arial" panose="020B0604020202020204" pitchFamily="34" charset="0"/>
              <a:buChar char="•"/>
            </a:pPr>
            <a:r>
              <a:rPr lang="en-US" sz="1600" b="1">
                <a:latin typeface="Book Antiqua" panose="02040602050305030304" pitchFamily="18" charset="0"/>
              </a:rPr>
              <a:t>Pre-emption</a:t>
            </a:r>
            <a:r>
              <a:rPr lang="en-US" sz="1600">
                <a:latin typeface="Book Antiqua" panose="02040602050305030304" pitchFamily="18" charset="0"/>
              </a:rPr>
              <a:t> – Higher priority messages get CPU first </a:t>
            </a:r>
          </a:p>
          <a:p>
            <a:pPr marL="285750" indent="-285750">
              <a:buFont typeface="Arial" panose="020B0604020202020204" pitchFamily="34" charset="0"/>
              <a:buChar char="•"/>
            </a:pPr>
            <a:endParaRPr lang="en-US" sz="1600" smtClean="0">
              <a:latin typeface="Book Antiqua" panose="02040602050305030304" pitchFamily="18" charset="0"/>
            </a:endParaRPr>
          </a:p>
          <a:p>
            <a:pPr marL="285750" indent="-285750">
              <a:buFont typeface="Arial" panose="020B0604020202020204" pitchFamily="34" charset="0"/>
              <a:buChar char="•"/>
            </a:pPr>
            <a:r>
              <a:rPr lang="en-US" sz="1600" b="1" smtClean="0">
                <a:latin typeface="Book Antiqua" panose="02040602050305030304" pitchFamily="18" charset="0"/>
              </a:rPr>
              <a:t>Add node dynamically </a:t>
            </a:r>
            <a:r>
              <a:rPr lang="en-US" sz="1600" smtClean="0">
                <a:latin typeface="Book Antiqua" panose="02040602050305030304" pitchFamily="18" charset="0"/>
              </a:rPr>
              <a:t>– Routing table adjusts itself automatically</a:t>
            </a:r>
            <a:br>
              <a:rPr lang="en-US" sz="1600" smtClean="0">
                <a:latin typeface="Book Antiqua" panose="02040602050305030304" pitchFamily="18" charset="0"/>
              </a:rPr>
            </a:br>
            <a:endParaRPr lang="en-US" sz="1600" smtClean="0">
              <a:latin typeface="Book Antiqua" panose="02040602050305030304" pitchFamily="18" charset="0"/>
            </a:endParaRPr>
          </a:p>
          <a:p>
            <a:pPr marL="285750" indent="-285750">
              <a:buFont typeface="Arial" panose="020B0604020202020204" pitchFamily="34" charset="0"/>
              <a:buChar char="•"/>
            </a:pPr>
            <a:r>
              <a:rPr lang="en-US" sz="1600" b="1" smtClean="0">
                <a:latin typeface="Book Antiqua" panose="02040602050305030304" pitchFamily="18" charset="0"/>
              </a:rPr>
              <a:t>Delete node dynamically</a:t>
            </a:r>
          </a:p>
          <a:p>
            <a:pPr marL="285750" indent="-285750">
              <a:buFont typeface="Arial" panose="020B0604020202020204" pitchFamily="34" charset="0"/>
              <a:buChar char="•"/>
            </a:pPr>
            <a:endParaRPr lang="en-US" sz="1600" b="1">
              <a:latin typeface="Book Antiqua" panose="02040602050305030304" pitchFamily="18" charset="0"/>
            </a:endParaRPr>
          </a:p>
          <a:p>
            <a:pPr marL="285750" indent="-285750">
              <a:buFont typeface="Arial" panose="020B0604020202020204" pitchFamily="34" charset="0"/>
              <a:buChar char="•"/>
            </a:pPr>
            <a:r>
              <a:rPr lang="en-US" sz="1600" b="1" smtClean="0">
                <a:latin typeface="Book Antiqua" panose="02040602050305030304" pitchFamily="18" charset="0"/>
              </a:rPr>
              <a:t>Add a new edge dynamically</a:t>
            </a:r>
            <a:br>
              <a:rPr lang="en-US" sz="1600" b="1" smtClean="0">
                <a:latin typeface="Book Antiqua" panose="02040602050305030304" pitchFamily="18" charset="0"/>
              </a:rPr>
            </a:br>
            <a:endParaRPr lang="en-US" sz="1600" b="1" smtClean="0">
              <a:latin typeface="Book Antiqua" panose="02040602050305030304" pitchFamily="18" charset="0"/>
            </a:endParaRPr>
          </a:p>
          <a:p>
            <a:pPr marL="285750" indent="-285750">
              <a:buFont typeface="Arial" panose="020B0604020202020204" pitchFamily="34" charset="0"/>
              <a:buChar char="•"/>
            </a:pPr>
            <a:r>
              <a:rPr lang="en-US" sz="1600" b="1" smtClean="0">
                <a:latin typeface="Book Antiqua" panose="02040602050305030304" pitchFamily="18" charset="0"/>
              </a:rPr>
              <a:t>Fault tolerance </a:t>
            </a:r>
            <a:r>
              <a:rPr lang="en-US" sz="1600" smtClean="0">
                <a:latin typeface="Book Antiqua" panose="02040602050305030304" pitchFamily="18" charset="0"/>
              </a:rPr>
              <a:t>– Messages recovered automatically if a node deleted</a:t>
            </a:r>
          </a:p>
          <a:p>
            <a:endParaRPr lang="en-US" sz="1600">
              <a:latin typeface="Book Antiqua" panose="02040602050305030304" pitchFamily="18" charset="0"/>
            </a:endParaRPr>
          </a:p>
          <a:p>
            <a:pPr marL="285750" indent="-285750">
              <a:buFont typeface="Arial" panose="020B0604020202020204" pitchFamily="34" charset="0"/>
              <a:buChar char="•"/>
            </a:pPr>
            <a:r>
              <a:rPr lang="en-US" sz="1600" b="1" smtClean="0">
                <a:latin typeface="Book Antiqua" panose="02040602050305030304" pitchFamily="18" charset="0"/>
              </a:rPr>
              <a:t>Real-time msg routing </a:t>
            </a:r>
            <a:r>
              <a:rPr lang="en-US" sz="1600" smtClean="0">
                <a:latin typeface="Book Antiqua" panose="02040602050305030304" pitchFamily="18" charset="0"/>
              </a:rPr>
              <a:t>– Messages routed based on system time</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Data Structures used in a thread safe manner using mutexes and atomic variables</a:t>
            </a:r>
            <a:endParaRPr lang="en-US" sz="1600">
              <a:latin typeface="Book Antiqua" panose="02040602050305030304" pitchFamily="18" charset="0"/>
            </a:endParaRPr>
          </a:p>
        </p:txBody>
      </p:sp>
    </p:spTree>
    <p:extLst>
      <p:ext uri="{BB962C8B-B14F-4D97-AF65-F5344CB8AC3E}">
        <p14:creationId xmlns:p14="http://schemas.microsoft.com/office/powerpoint/2010/main" val="290936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2173" y="194046"/>
            <a:ext cx="2952520" cy="461665"/>
          </a:xfrm>
          <a:prstGeom prst="rect">
            <a:avLst/>
          </a:prstGeom>
          <a:noFill/>
        </p:spPr>
        <p:txBody>
          <a:bodyPr wrap="square" rtlCol="0">
            <a:spAutoFit/>
          </a:bodyPr>
          <a:lstStyle/>
          <a:p>
            <a:pPr algn="ctr"/>
            <a:r>
              <a:rPr lang="en-US" sz="2400" b="1" smtClean="0"/>
              <a:t>NOTES</a:t>
            </a:r>
            <a:endParaRPr lang="en-US" sz="2400" b="1"/>
          </a:p>
        </p:txBody>
      </p:sp>
      <p:sp>
        <p:nvSpPr>
          <p:cNvPr id="7" name="TextBox 6"/>
          <p:cNvSpPr txBox="1"/>
          <p:nvPr/>
        </p:nvSpPr>
        <p:spPr>
          <a:xfrm>
            <a:off x="848299" y="892366"/>
            <a:ext cx="9099932" cy="3293209"/>
          </a:xfrm>
          <a:prstGeom prst="rect">
            <a:avLst/>
          </a:prstGeom>
          <a:noFill/>
        </p:spPr>
        <p:txBody>
          <a:bodyPr wrap="square" rtlCol="0">
            <a:spAutoFit/>
          </a:bodyPr>
          <a:lstStyle/>
          <a:p>
            <a:pPr marL="285750" indent="-285750">
              <a:buFont typeface="Arial" panose="020B0604020202020204" pitchFamily="34" charset="0"/>
              <a:buChar char="•"/>
            </a:pPr>
            <a:r>
              <a:rPr lang="en-US" sz="1600" smtClean="0">
                <a:latin typeface="Book Antiqua" panose="02040602050305030304" pitchFamily="18" charset="0"/>
              </a:rPr>
              <a:t>Add a node – allocate a new Node class object and start a new thread</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Delete a node – terminate the thread and delete dynamically allocated Node instance</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i="1" smtClean="0">
                <a:latin typeface="Book Antiqua" panose="02040602050305030304" pitchFamily="18" charset="0"/>
              </a:rPr>
              <a:t>Lock ensures that node addition/deletion doesn’t happen while routing table is being recomputed. Done to avoid race conditions. </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Pre-emption done by using priority queues</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Queues are accessed by multiple threads and hence made private. Read/write done through exported APIs which ensure thread sync.</a:t>
            </a:r>
          </a:p>
          <a:p>
            <a:pPr marL="285750" indent="-285750">
              <a:buFont typeface="Arial" panose="020B0604020202020204" pitchFamily="34" charset="0"/>
              <a:buChar char="•"/>
            </a:pPr>
            <a:endParaRPr lang="en-US" sz="1600">
              <a:latin typeface="Book Antiqua" panose="02040602050305030304" pitchFamily="18" charset="0"/>
            </a:endParaRPr>
          </a:p>
          <a:p>
            <a:pPr marL="285750" indent="-285750">
              <a:buFont typeface="Arial" panose="020B0604020202020204" pitchFamily="34" charset="0"/>
              <a:buChar char="•"/>
            </a:pPr>
            <a:r>
              <a:rPr lang="en-US" sz="1600" smtClean="0">
                <a:latin typeface="Book Antiqua" panose="02040602050305030304" pitchFamily="18" charset="0"/>
              </a:rPr>
              <a:t>Initially, node threads started only when nextHop matrix has finished computation</a:t>
            </a:r>
          </a:p>
        </p:txBody>
      </p:sp>
    </p:spTree>
    <p:extLst>
      <p:ext uri="{BB962C8B-B14F-4D97-AF65-F5344CB8AC3E}">
        <p14:creationId xmlns:p14="http://schemas.microsoft.com/office/powerpoint/2010/main" val="419612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105" y="434396"/>
            <a:ext cx="2952520" cy="461665"/>
          </a:xfrm>
          <a:prstGeom prst="rect">
            <a:avLst/>
          </a:prstGeom>
          <a:noFill/>
        </p:spPr>
        <p:txBody>
          <a:bodyPr wrap="square" rtlCol="0">
            <a:spAutoFit/>
          </a:bodyPr>
          <a:lstStyle/>
          <a:p>
            <a:pPr algn="ctr"/>
            <a:r>
              <a:rPr lang="en-US" sz="2400" b="1" smtClean="0"/>
              <a:t>DATA STRUCTURES</a:t>
            </a:r>
            <a:endParaRPr lang="en-US" sz="2400" b="1"/>
          </a:p>
        </p:txBody>
      </p:sp>
      <p:sp>
        <p:nvSpPr>
          <p:cNvPr id="4" name="Rectangle 1"/>
          <p:cNvSpPr>
            <a:spLocks noChangeArrowheads="1"/>
          </p:cNvSpPr>
          <p:nvPr/>
        </p:nvSpPr>
        <p:spPr bwMode="auto">
          <a:xfrm>
            <a:off x="646344" y="1064963"/>
            <a:ext cx="799449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smtClean="0">
                <a:solidFill>
                  <a:srgbClr val="000080"/>
                </a:solidFill>
                <a:latin typeface="Courier New" panose="02070309020205020404" pitchFamily="49" charset="0"/>
                <a:cs typeface="Courier New" panose="02070309020205020404" pitchFamily="49" charset="0"/>
              </a:rPr>
              <a:t>class </a:t>
            </a:r>
            <a:r>
              <a:rPr lang="en-US" altLang="en-US" sz="1200" smtClean="0">
                <a:solidFill>
                  <a:srgbClr val="008080"/>
                </a:solidFill>
                <a:latin typeface="Courier New" panose="02070309020205020404" pitchFamily="49" charset="0"/>
                <a:cs typeface="Courier New" panose="02070309020205020404" pitchFamily="49" charset="0"/>
              </a:rPr>
              <a:t>Graph</a:t>
            </a:r>
            <a:r>
              <a:rPr lang="en-US" altLang="en-US" sz="1200">
                <a:solidFill>
                  <a:srgbClr val="000000"/>
                </a:solidFill>
                <a:latin typeface="Courier New" panose="02070309020205020404" pitchFamily="49" charset="0"/>
                <a:cs typeface="Courier New" panose="02070309020205020404" pitchFamily="49" charset="0"/>
              </a:rPr>
              <a:t>{</a:t>
            </a:r>
            <a:endParaRPr lang="en-US" altLang="en-US" sz="1200" b="1" smtClean="0">
              <a:solidFill>
                <a:srgbClr val="00008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b="1" smtClean="0">
                <a:solidFill>
                  <a:srgbClr val="000080"/>
                </a:solidFill>
                <a:latin typeface="Courier New" panose="02070309020205020404" pitchFamily="49" charset="0"/>
                <a:cs typeface="Courier New" panose="02070309020205020404" pitchFamily="49" charset="0"/>
              </a:rPr>
              <a:t>private</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80"/>
                </a:solidFill>
                <a:latin typeface="Courier New" panose="02070309020205020404" pitchFamily="49" charset="0"/>
                <a:cs typeface="Courier New" panose="02070309020205020404" pitchFamily="49" charset="0"/>
              </a:rPr>
              <a:t>mutex </a:t>
            </a:r>
            <a:r>
              <a:rPr lang="en-US" altLang="en-US" sz="1200">
                <a:solidFill>
                  <a:srgbClr val="660E7A"/>
                </a:solidFill>
                <a:latin typeface="Courier New" panose="02070309020205020404" pitchFamily="49" charset="0"/>
                <a:cs typeface="Courier New" panose="02070309020205020404" pitchFamily="49" charset="0"/>
              </a:rPr>
              <a:t>nextHopLock</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Priority </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&gt;&gt;&gt; </a:t>
            </a:r>
            <a:r>
              <a:rPr lang="en-US" altLang="en-US" sz="1200">
                <a:solidFill>
                  <a:srgbClr val="660E7A"/>
                </a:solidFill>
                <a:latin typeface="Courier New" panose="02070309020205020404" pitchFamily="49" charset="0"/>
                <a:cs typeface="Courier New" panose="02070309020205020404" pitchFamily="49" charset="0"/>
              </a:rPr>
              <a:t>nextHop</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b="1">
                <a:solidFill>
                  <a:srgbClr val="000080"/>
                </a:solidFill>
                <a:latin typeface="Courier New" panose="02070309020205020404" pitchFamily="49" charset="0"/>
                <a:cs typeface="Courier New" panose="02070309020205020404" pitchFamily="49" charset="0"/>
              </a:rPr>
              <a:t>public</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Node</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660E7A"/>
                </a:solidFill>
                <a:latin typeface="Courier New" panose="02070309020205020404" pitchFamily="49" charset="0"/>
                <a:cs typeface="Courier New" panose="02070309020205020404" pitchFamily="49" charset="0"/>
              </a:rPr>
              <a:t>NodeList</a:t>
            </a:r>
            <a:r>
              <a:rPr lang="en-US" altLang="en-US" sz="1200">
                <a:solidFill>
                  <a:srgbClr val="000000"/>
                </a:solidFill>
                <a:latin typeface="Courier New" panose="02070309020205020404" pitchFamily="49" charset="0"/>
                <a:cs typeface="Courier New" panose="02070309020205020404" pitchFamily="49" charset="0"/>
              </a:rPr>
              <a:t>; </a:t>
            </a:r>
            <a:endParaRPr lang="en-US" altLang="en-US" sz="1200" smtClean="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80"/>
                </a:solidFill>
                <a:latin typeface="Courier New" panose="02070309020205020404" pitchFamily="49" charset="0"/>
                <a:cs typeface="Courier New" panose="02070309020205020404" pitchFamily="49" charset="0"/>
              </a:rPr>
              <a:t>mutex </a:t>
            </a:r>
            <a:r>
              <a:rPr lang="en-US" altLang="en-US" sz="1200">
                <a:solidFill>
                  <a:srgbClr val="660E7A"/>
                </a:solidFill>
                <a:latin typeface="Courier New" panose="02070309020205020404" pitchFamily="49" charset="0"/>
                <a:cs typeface="Courier New" panose="02070309020205020404" pitchFamily="49" charset="0"/>
              </a:rPr>
              <a:t>NodeListLock</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char </a:t>
            </a:r>
            <a:r>
              <a:rPr lang="en-US" altLang="en-US" sz="1200">
                <a:solidFill>
                  <a:srgbClr val="000000"/>
                </a:solidFill>
                <a:latin typeface="Courier New" panose="02070309020205020404" pitchFamily="49" charset="0"/>
                <a:cs typeface="Courier New" panose="02070309020205020404" pitchFamily="49" charset="0"/>
              </a:rPr>
              <a:t>readNextHop(</a:t>
            </a:r>
            <a:r>
              <a:rPr lang="en-US" altLang="en-US" sz="1200">
                <a:solidFill>
                  <a:srgbClr val="008080"/>
                </a:solidFill>
                <a:latin typeface="Courier New" panose="02070309020205020404" pitchFamily="49" charset="0"/>
                <a:cs typeface="Courier New" panose="02070309020205020404" pitchFamily="49" charset="0"/>
              </a:rPr>
              <a:t>Priority </a:t>
            </a:r>
            <a:r>
              <a:rPr lang="en-US" altLang="en-US" sz="1200">
                <a:solidFill>
                  <a:srgbClr val="000000"/>
                </a:solidFill>
                <a:latin typeface="Courier New" panose="02070309020205020404" pitchFamily="49" charset="0"/>
                <a:cs typeface="Courier New" panose="02070309020205020404" pitchFamily="49" charset="0"/>
              </a:rPr>
              <a:t>p, </a:t>
            </a:r>
            <a:r>
              <a:rPr lang="en-US" altLang="en-US" sz="1200" b="1">
                <a:solidFill>
                  <a:srgbClr val="000080"/>
                </a:solidFill>
                <a:latin typeface="Courier New" panose="02070309020205020404" pitchFamily="49" charset="0"/>
                <a:cs typeface="Courier New" panose="02070309020205020404" pitchFamily="49" charset="0"/>
              </a:rPr>
              <a:t>char </a:t>
            </a:r>
            <a:r>
              <a:rPr lang="en-US" altLang="en-US" sz="1200">
                <a:solidFill>
                  <a:srgbClr val="000000"/>
                </a:solidFill>
                <a:latin typeface="Courier New" panose="02070309020205020404" pitchFamily="49" charset="0"/>
                <a:cs typeface="Courier New" panose="02070309020205020404" pitchFamily="49" charset="0"/>
              </a:rPr>
              <a:t>src, </a:t>
            </a:r>
            <a:r>
              <a:rPr lang="en-US" altLang="en-US" sz="1200" b="1">
                <a:solidFill>
                  <a:srgbClr val="000080"/>
                </a:solidFill>
                <a:latin typeface="Courier New" panose="02070309020205020404" pitchFamily="49" charset="0"/>
                <a:cs typeface="Courier New" panose="02070309020205020404" pitchFamily="49" charset="0"/>
              </a:rPr>
              <a:t>char </a:t>
            </a:r>
            <a:r>
              <a:rPr lang="en-US" altLang="en-US" sz="1200" smtClean="0">
                <a:solidFill>
                  <a:srgbClr val="000000"/>
                </a:solidFill>
                <a:latin typeface="Courier New" panose="02070309020205020404" pitchFamily="49" charset="0"/>
                <a:cs typeface="Courier New" panose="02070309020205020404" pitchFamily="49" charset="0"/>
              </a:rPr>
              <a:t>dstn);</a:t>
            </a:r>
          </a:p>
          <a:p>
            <a:pPr lvl="0" eaLnBrk="0" fontAlgn="base" hangingPunct="0">
              <a:spcBef>
                <a:spcPct val="0"/>
              </a:spcBef>
              <a:spcAft>
                <a:spcPct val="0"/>
              </a:spcAft>
            </a:pPr>
            <a:r>
              <a:rPr lang="en-US" altLang="en-US" sz="1200" b="1" smtClean="0">
                <a:solidFill>
                  <a:srgbClr val="000000"/>
                </a:solidFill>
                <a:latin typeface="Courier New" panose="02070309020205020404" pitchFamily="49" charset="0"/>
                <a:cs typeface="Courier New" panose="02070309020205020404" pitchFamily="49" charset="0"/>
              </a:rPr>
              <a:t>    </a:t>
            </a:r>
            <a:r>
              <a:rPr lang="en-US" altLang="en-US" sz="1200" b="1" smtClean="0">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setNextHopMatrix(</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Priority </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&gt;&gt;&gt;&amp; nextHopLocal</a:t>
            </a:r>
            <a:r>
              <a:rPr lang="en-US" altLang="en-US" sz="1200" smtClean="0">
                <a:solidFill>
                  <a:srgbClr val="000000"/>
                </a:solidFill>
                <a:latin typeface="Courier New" panose="02070309020205020404" pitchFamily="49" charset="0"/>
                <a:cs typeface="Courier New" panose="02070309020205020404" pitchFamily="49" charset="0"/>
              </a:rPr>
              <a:t>);</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a:t>
            </a:r>
            <a:endParaRPr lang="en-US" altLang="en-US" sz="3200">
              <a:latin typeface="Arial" panose="020B0604020202020204" pitchFamily="34" charset="0"/>
            </a:endParaRPr>
          </a:p>
        </p:txBody>
      </p:sp>
      <p:sp>
        <p:nvSpPr>
          <p:cNvPr id="5" name="TextBox 4"/>
          <p:cNvSpPr txBox="1"/>
          <p:nvPr/>
        </p:nvSpPr>
        <p:spPr>
          <a:xfrm>
            <a:off x="646344" y="3770553"/>
            <a:ext cx="8883246" cy="523220"/>
          </a:xfrm>
          <a:prstGeom prst="rect">
            <a:avLst/>
          </a:prstGeom>
        </p:spPr>
        <p:style>
          <a:lnRef idx="1">
            <a:schemeClr val="accent3"/>
          </a:lnRef>
          <a:fillRef idx="1003">
            <a:schemeClr val="lt1"/>
          </a:fillRef>
          <a:effectRef idx="1">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1400" smtClean="0"/>
              <a:t>readNextHop, setNextHopMatrix : thread safe way of accessing nextHop</a:t>
            </a:r>
          </a:p>
          <a:p>
            <a:pPr marL="285750" indent="-285750">
              <a:buFont typeface="Arial" panose="020B0604020202020204" pitchFamily="34" charset="0"/>
              <a:buChar char="•"/>
            </a:pPr>
            <a:r>
              <a:rPr lang="en-US" sz="1400" smtClean="0"/>
              <a:t>nextHopLock, NodeListLock : mutex locks used for thread synchronisation</a:t>
            </a:r>
          </a:p>
        </p:txBody>
      </p:sp>
      <p:sp>
        <p:nvSpPr>
          <p:cNvPr id="9" name="TextBox 8"/>
          <p:cNvSpPr txBox="1"/>
          <p:nvPr/>
        </p:nvSpPr>
        <p:spPr>
          <a:xfrm>
            <a:off x="3181875" y="1084019"/>
            <a:ext cx="6202759" cy="307777"/>
          </a:xfrm>
          <a:prstGeom prst="rect">
            <a:avLst/>
          </a:prstGeom>
        </p:spPr>
        <p:style>
          <a:lnRef idx="1">
            <a:schemeClr val="accent3"/>
          </a:lnRef>
          <a:fillRef idx="1003">
            <a:schemeClr val="lt1"/>
          </a:fillRef>
          <a:effectRef idx="1">
            <a:schemeClr val="accent3"/>
          </a:effectRef>
          <a:fontRef idx="minor">
            <a:schemeClr val="dk1"/>
          </a:fontRef>
        </p:style>
        <p:txBody>
          <a:bodyPr wrap="square" rtlCol="0">
            <a:spAutoFit/>
          </a:bodyPr>
          <a:lstStyle/>
          <a:p>
            <a:r>
              <a:rPr lang="en-US" sz="1400"/>
              <a:t>nextHop 	: map containing next Node for each (msg_priority, src, dstn) triplet</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60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105" y="434396"/>
            <a:ext cx="2952520" cy="461665"/>
          </a:xfrm>
          <a:prstGeom prst="rect">
            <a:avLst/>
          </a:prstGeom>
          <a:noFill/>
        </p:spPr>
        <p:txBody>
          <a:bodyPr wrap="square" rtlCol="0">
            <a:spAutoFit/>
          </a:bodyPr>
          <a:lstStyle/>
          <a:p>
            <a:pPr algn="ctr"/>
            <a:r>
              <a:rPr lang="en-US" sz="2400" b="1" smtClean="0"/>
              <a:t>DATA STRUCTURES</a:t>
            </a:r>
            <a:endParaRPr lang="en-US" sz="2400" b="1"/>
          </a:p>
        </p:txBody>
      </p:sp>
      <p:sp>
        <p:nvSpPr>
          <p:cNvPr id="4" name="Rectangle 1"/>
          <p:cNvSpPr>
            <a:spLocks noChangeArrowheads="1"/>
          </p:cNvSpPr>
          <p:nvPr/>
        </p:nvSpPr>
        <p:spPr bwMode="auto">
          <a:xfrm>
            <a:off x="646344" y="1269146"/>
            <a:ext cx="827341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a:solidFill>
                  <a:srgbClr val="000080"/>
                </a:solidFill>
                <a:latin typeface="Courier New" panose="02070309020205020404" pitchFamily="49" charset="0"/>
                <a:cs typeface="Courier New" panose="02070309020205020404" pitchFamily="49" charset="0"/>
              </a:rPr>
              <a:t>class </a:t>
            </a:r>
            <a:r>
              <a:rPr lang="en-US" altLang="en-US" sz="1200">
                <a:solidFill>
                  <a:srgbClr val="008080"/>
                </a:solidFill>
                <a:latin typeface="Courier New" panose="02070309020205020404" pitchFamily="49" charset="0"/>
                <a:cs typeface="Courier New" panose="02070309020205020404" pitchFamily="49" charset="0"/>
              </a:rPr>
              <a:t>Node</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b="1">
                <a:solidFill>
                  <a:srgbClr val="000080"/>
                </a:solidFill>
                <a:latin typeface="Courier New" panose="02070309020205020404" pitchFamily="49" charset="0"/>
                <a:cs typeface="Courier New" panose="02070309020205020404" pitchFamily="49" charset="0"/>
              </a:rPr>
              <a:t>private</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mutex </a:t>
            </a:r>
            <a:r>
              <a:rPr lang="en-US" altLang="en-US" sz="1200">
                <a:solidFill>
                  <a:srgbClr val="660E7A"/>
                </a:solidFill>
                <a:latin typeface="Courier New" panose="02070309020205020404" pitchFamily="49" charset="0"/>
                <a:cs typeface="Courier New" panose="02070309020205020404" pitchFamily="49" charset="0"/>
              </a:rPr>
              <a:t>currMsgLock</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mutex </a:t>
            </a:r>
            <a:r>
              <a:rPr lang="en-US" altLang="en-US" sz="1200">
                <a:solidFill>
                  <a:srgbClr val="660E7A"/>
                </a:solidFill>
                <a:latin typeface="Courier New" panose="02070309020205020404" pitchFamily="49" charset="0"/>
                <a:cs typeface="Courier New" panose="02070309020205020404" pitchFamily="49" charset="0"/>
              </a:rPr>
              <a:t>arrivingMsgLock</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priority_queue</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pair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int</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Msg</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008080"/>
                </a:solidFill>
                <a:latin typeface="Courier New" panose="02070309020205020404" pitchFamily="49" charset="0"/>
                <a:cs typeface="Courier New" panose="02070309020205020404" pitchFamily="49" charset="0"/>
              </a:rPr>
              <a:t>vector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pair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int</a:t>
            </a:r>
            <a:r>
              <a:rPr lang="en-US" altLang="en-US" sz="1200">
                <a:solidFill>
                  <a:srgbClr val="000000"/>
                </a:solidFill>
                <a:latin typeface="Courier New" panose="02070309020205020404" pitchFamily="49" charset="0"/>
                <a:cs typeface="Courier New" panose="02070309020205020404" pitchFamily="49" charset="0"/>
              </a:rPr>
              <a:t>,</a:t>
            </a:r>
            <a:r>
              <a:rPr lang="en-US" altLang="en-US" sz="1200">
                <a:solidFill>
                  <a:srgbClr val="008080"/>
                </a:solidFill>
                <a:latin typeface="Courier New" panose="02070309020205020404" pitchFamily="49" charset="0"/>
                <a:cs typeface="Courier New" panose="02070309020205020404" pitchFamily="49" charset="0"/>
              </a:rPr>
              <a:t>Msg</a:t>
            </a:r>
            <a:r>
              <a:rPr lang="en-US" altLang="en-US" sz="1200">
                <a:solidFill>
                  <a:srgbClr val="000000"/>
                </a:solidFill>
                <a:latin typeface="Courier New" panose="02070309020205020404" pitchFamily="49" charset="0"/>
                <a:cs typeface="Courier New" panose="02070309020205020404" pitchFamily="49" charset="0"/>
              </a:rPr>
              <a:t>&gt;&gt;, </a:t>
            </a:r>
            <a:r>
              <a:rPr lang="en-US" altLang="en-US" sz="1200">
                <a:solidFill>
                  <a:srgbClr val="008080"/>
                </a:solidFill>
                <a:latin typeface="Courier New" panose="02070309020205020404" pitchFamily="49" charset="0"/>
                <a:cs typeface="Courier New" panose="02070309020205020404" pitchFamily="49" charset="0"/>
              </a:rPr>
              <a:t>Compare</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660E7A"/>
                </a:solidFill>
                <a:latin typeface="Courier New" panose="02070309020205020404" pitchFamily="49" charset="0"/>
                <a:cs typeface="Courier New" panose="02070309020205020404" pitchFamily="49" charset="0"/>
              </a:rPr>
              <a:t>currMsg</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priority_queue</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pair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371F80"/>
                </a:solidFill>
                <a:latin typeface="Courier New" panose="02070309020205020404" pitchFamily="49" charset="0"/>
                <a:cs typeface="Courier New" panose="02070309020205020404" pitchFamily="49" charset="0"/>
              </a:rPr>
              <a:t>time_t</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Msg</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008080"/>
                </a:solidFill>
                <a:latin typeface="Courier New" panose="02070309020205020404" pitchFamily="49" charset="0"/>
                <a:cs typeface="Courier New" panose="02070309020205020404" pitchFamily="49" charset="0"/>
              </a:rPr>
              <a:t>vector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008080"/>
                </a:solidFill>
                <a:latin typeface="Courier New" panose="02070309020205020404" pitchFamily="49" charset="0"/>
                <a:cs typeface="Courier New" panose="02070309020205020404" pitchFamily="49" charset="0"/>
              </a:rPr>
              <a:t>pair</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a:solidFill>
                  <a:srgbClr val="371F80"/>
                </a:solidFill>
                <a:latin typeface="Courier New" panose="02070309020205020404" pitchFamily="49" charset="0"/>
                <a:cs typeface="Courier New" panose="02070309020205020404" pitchFamily="49" charset="0"/>
              </a:rPr>
              <a:t>time_t</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Msg</a:t>
            </a:r>
            <a:r>
              <a:rPr lang="en-US" altLang="en-US" sz="1200">
                <a:solidFill>
                  <a:srgbClr val="000000"/>
                </a:solidFill>
                <a:latin typeface="Courier New" panose="02070309020205020404" pitchFamily="49" charset="0"/>
                <a:cs typeface="Courier New" panose="02070309020205020404" pitchFamily="49" charset="0"/>
              </a:rPr>
              <a:t>&gt;&gt;, </a:t>
            </a:r>
            <a:r>
              <a:rPr lang="en-US" altLang="en-US" sz="1200">
                <a:solidFill>
                  <a:srgbClr val="008080"/>
                </a:solidFill>
                <a:latin typeface="Courier New" panose="02070309020205020404" pitchFamily="49" charset="0"/>
                <a:cs typeface="Courier New" panose="02070309020205020404" pitchFamily="49" charset="0"/>
              </a:rPr>
              <a:t>Compare2</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660E7A"/>
                </a:solidFill>
                <a:latin typeface="Courier New" panose="02070309020205020404" pitchFamily="49" charset="0"/>
                <a:cs typeface="Courier New" panose="02070309020205020404" pitchFamily="49" charset="0"/>
              </a:rPr>
              <a:t>arrivingMsg</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b="1">
                <a:solidFill>
                  <a:srgbClr val="000080"/>
                </a:solidFill>
                <a:latin typeface="Courier New" panose="02070309020205020404" pitchFamily="49" charset="0"/>
                <a:cs typeface="Courier New" panose="02070309020205020404" pitchFamily="49" charset="0"/>
              </a:rPr>
              <a:t>public</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Priority </a:t>
            </a:r>
            <a:r>
              <a:rPr lang="en-US" altLang="en-US" sz="1200">
                <a:solidFill>
                  <a:srgbClr val="660E7A"/>
                </a:solidFill>
                <a:latin typeface="Courier New" panose="02070309020205020404" pitchFamily="49" charset="0"/>
                <a:cs typeface="Courier New" panose="02070309020205020404" pitchFamily="49" charset="0"/>
              </a:rPr>
              <a:t>pri</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char </a:t>
            </a:r>
            <a:r>
              <a:rPr lang="en-US" altLang="en-US" sz="1200">
                <a:solidFill>
                  <a:srgbClr val="660E7A"/>
                </a:solidFill>
                <a:latin typeface="Courier New" panose="02070309020205020404" pitchFamily="49" charset="0"/>
                <a:cs typeface="Courier New" panose="02070309020205020404" pitchFamily="49" charset="0"/>
              </a:rPr>
              <a:t>key</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a:solidFill>
                  <a:srgbClr val="008080"/>
                </a:solidFill>
                <a:latin typeface="Courier New" panose="02070309020205020404" pitchFamily="49" charset="0"/>
                <a:cs typeface="Courier New" panose="02070309020205020404" pitchFamily="49" charset="0"/>
              </a:rPr>
              <a:t>map</a:t>
            </a:r>
            <a:r>
              <a:rPr lang="en-US" altLang="en-US" sz="1200">
                <a:solidFill>
                  <a:srgbClr val="000000"/>
                </a:solidFill>
                <a:latin typeface="Courier New" panose="02070309020205020404" pitchFamily="49" charset="0"/>
                <a:cs typeface="Courier New" panose="02070309020205020404" pitchFamily="49" charset="0"/>
              </a:rPr>
              <a:t>&lt;</a:t>
            </a:r>
            <a:r>
              <a:rPr lang="en-US" altLang="en-US" sz="1200" b="1">
                <a:solidFill>
                  <a:srgbClr val="000080"/>
                </a:solidFill>
                <a:latin typeface="Courier New" panose="02070309020205020404" pitchFamily="49" charset="0"/>
                <a:cs typeface="Courier New" panose="02070309020205020404" pitchFamily="49" charset="0"/>
              </a:rPr>
              <a:t>char</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int</a:t>
            </a:r>
            <a:r>
              <a:rPr lang="en-US" altLang="en-US" sz="1200">
                <a:solidFill>
                  <a:srgbClr val="000000"/>
                </a:solidFill>
                <a:latin typeface="Courier New" panose="02070309020205020404" pitchFamily="49" charset="0"/>
                <a:cs typeface="Courier New" panose="02070309020205020404" pitchFamily="49" charset="0"/>
              </a:rPr>
              <a:t>&gt; </a:t>
            </a:r>
            <a:r>
              <a:rPr lang="en-US" altLang="en-US" sz="1200">
                <a:solidFill>
                  <a:srgbClr val="660E7A"/>
                </a:solidFill>
                <a:latin typeface="Courier New" panose="02070309020205020404" pitchFamily="49" charset="0"/>
                <a:cs typeface="Courier New" panose="02070309020205020404" pitchFamily="49" charset="0"/>
              </a:rPr>
              <a:t>neighbors</a:t>
            </a: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i="1">
                <a:solidFill>
                  <a:srgbClr val="808080"/>
                </a:solidFill>
                <a:latin typeface="Courier New" panose="02070309020205020404" pitchFamily="49" charset="0"/>
                <a:cs typeface="Courier New" panose="02070309020205020404" pitchFamily="49" charset="0"/>
              </a:rPr>
              <a:t>// key = </a:t>
            </a:r>
            <a:r>
              <a:rPr lang="en-US" altLang="en-US" sz="1200" i="1" smtClean="0">
                <a:solidFill>
                  <a:srgbClr val="808080"/>
                </a:solidFill>
                <a:latin typeface="Courier New" panose="02070309020205020404" pitchFamily="49" charset="0"/>
                <a:cs typeface="Courier New" panose="02070309020205020404" pitchFamily="49" charset="0"/>
              </a:rPr>
              <a:t>node key; </a:t>
            </a:r>
            <a:r>
              <a:rPr lang="en-US" altLang="en-US" sz="1200" i="1">
                <a:solidFill>
                  <a:srgbClr val="808080"/>
                </a:solidFill>
                <a:latin typeface="Courier New" panose="02070309020205020404" pitchFamily="49" charset="0"/>
                <a:cs typeface="Courier New" panose="02070309020205020404" pitchFamily="49" charset="0"/>
              </a:rPr>
              <a:t>value = edge weight</a:t>
            </a:r>
            <a:br>
              <a:rPr lang="en-US" altLang="en-US" sz="1200" i="1">
                <a:solidFill>
                  <a:srgbClr val="808080"/>
                </a:solidFill>
                <a:latin typeface="Courier New" panose="02070309020205020404" pitchFamily="49" charset="0"/>
                <a:cs typeface="Courier New" panose="02070309020205020404" pitchFamily="49" charset="0"/>
              </a:rPr>
            </a:br>
            <a:r>
              <a:rPr lang="en-US" altLang="en-US" sz="1200" i="1">
                <a:solidFill>
                  <a:srgbClr val="808080"/>
                </a:solidFill>
                <a:latin typeface="Courier New" panose="02070309020205020404" pitchFamily="49" charset="0"/>
                <a:cs typeface="Courier New" panose="02070309020205020404" pitchFamily="49" charset="0"/>
              </a:rPr>
              <a:t>    </a:t>
            </a:r>
            <a:r>
              <a:rPr lang="en-US" altLang="en-US" sz="1200">
                <a:solidFill>
                  <a:srgbClr val="371F80"/>
                </a:solidFill>
                <a:latin typeface="Courier New" panose="02070309020205020404" pitchFamily="49" charset="0"/>
                <a:cs typeface="Courier New" panose="02070309020205020404" pitchFamily="49" charset="0"/>
              </a:rPr>
              <a:t>atomic_bool </a:t>
            </a:r>
            <a:r>
              <a:rPr lang="en-US" altLang="en-US" sz="1200">
                <a:solidFill>
                  <a:srgbClr val="660E7A"/>
                </a:solidFill>
                <a:latin typeface="Courier New" panose="02070309020205020404" pitchFamily="49" charset="0"/>
                <a:cs typeface="Courier New" panose="02070309020205020404" pitchFamily="49" charset="0"/>
              </a:rPr>
              <a:t>terminate</a:t>
            </a:r>
            <a:r>
              <a:rPr lang="en-US" altLang="en-US" sz="1200">
                <a:solidFill>
                  <a:srgbClr val="000000"/>
                </a:solidFill>
                <a:latin typeface="Courier New" panose="02070309020205020404" pitchFamily="49" charset="0"/>
                <a:cs typeface="Courier New" panose="02070309020205020404" pitchFamily="49" charset="0"/>
              </a:rPr>
              <a:t>;</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Node(</a:t>
            </a:r>
            <a:r>
              <a:rPr lang="en-US" altLang="en-US" sz="1200" b="1">
                <a:solidFill>
                  <a:srgbClr val="000080"/>
                </a:solidFill>
                <a:latin typeface="Courier New" panose="02070309020205020404" pitchFamily="49" charset="0"/>
                <a:cs typeface="Courier New" panose="02070309020205020404" pitchFamily="49" charset="0"/>
              </a:rPr>
              <a:t>char </a:t>
            </a:r>
            <a:r>
              <a:rPr lang="en-US" altLang="en-US" sz="1200">
                <a:solidFill>
                  <a:srgbClr val="000000"/>
                </a:solidFill>
                <a:latin typeface="Courier New" panose="02070309020205020404" pitchFamily="49" charset="0"/>
                <a:cs typeface="Courier New" panose="02070309020205020404" pitchFamily="49" charset="0"/>
              </a:rPr>
              <a:t>key</a:t>
            </a:r>
            <a:r>
              <a:rPr lang="en-US" altLang="en-US" sz="1200" smtClean="0">
                <a:solidFill>
                  <a:srgbClr val="000000"/>
                </a:solidFill>
                <a:latin typeface="Courier New" panose="02070309020205020404" pitchFamily="49" charset="0"/>
                <a:cs typeface="Courier New" panose="02070309020205020404" pitchFamily="49" charset="0"/>
              </a:rPr>
              <a:t>);</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Node</a:t>
            </a:r>
            <a:r>
              <a:rPr lang="en-US" altLang="en-US" sz="1200" smtClean="0">
                <a:solidFill>
                  <a:srgbClr val="000000"/>
                </a:solidFill>
                <a:latin typeface="Courier New" panose="02070309020205020404" pitchFamily="49" charset="0"/>
                <a:cs typeface="Courier New" panose="02070309020205020404" pitchFamily="49" charset="0"/>
              </a:rPr>
              <a:t>();</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pushDataCurrMsg(</a:t>
            </a:r>
            <a:r>
              <a:rPr lang="en-US" altLang="en-US" sz="1200">
                <a:solidFill>
                  <a:srgbClr val="008080"/>
                </a:solidFill>
                <a:latin typeface="Courier New" panose="02070309020205020404" pitchFamily="49" charset="0"/>
                <a:cs typeface="Courier New" panose="02070309020205020404" pitchFamily="49" charset="0"/>
              </a:rPr>
              <a:t>Msg </a:t>
            </a:r>
            <a:r>
              <a:rPr lang="en-US" altLang="en-US" sz="1200" smtClean="0">
                <a:solidFill>
                  <a:srgbClr val="000000"/>
                </a:solidFill>
                <a:latin typeface="Courier New" panose="02070309020205020404" pitchFamily="49" charset="0"/>
                <a:cs typeface="Courier New" panose="02070309020205020404" pitchFamily="49" charset="0"/>
              </a:rPr>
              <a:t>msg);</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pushDataArrivingMsg(</a:t>
            </a:r>
            <a:r>
              <a:rPr lang="en-US" altLang="en-US" sz="1200">
                <a:solidFill>
                  <a:srgbClr val="008080"/>
                </a:solidFill>
                <a:latin typeface="Courier New" panose="02070309020205020404" pitchFamily="49" charset="0"/>
                <a:cs typeface="Courier New" panose="02070309020205020404" pitchFamily="49" charset="0"/>
              </a:rPr>
              <a:t>Msg </a:t>
            </a:r>
            <a:r>
              <a:rPr lang="en-US" altLang="en-US" sz="1200">
                <a:solidFill>
                  <a:srgbClr val="000000"/>
                </a:solidFill>
                <a:latin typeface="Courier New" panose="02070309020205020404" pitchFamily="49" charset="0"/>
                <a:cs typeface="Courier New" panose="02070309020205020404" pitchFamily="49" charset="0"/>
              </a:rPr>
              <a:t>msg, </a:t>
            </a:r>
            <a:r>
              <a:rPr lang="en-US" altLang="en-US" sz="1200">
                <a:solidFill>
                  <a:srgbClr val="371F80"/>
                </a:solidFill>
                <a:latin typeface="Courier New" panose="02070309020205020404" pitchFamily="49" charset="0"/>
                <a:cs typeface="Courier New" panose="02070309020205020404" pitchFamily="49" charset="0"/>
              </a:rPr>
              <a:t>time_t </a:t>
            </a:r>
            <a:r>
              <a:rPr lang="en-US" altLang="en-US" sz="1200">
                <a:solidFill>
                  <a:srgbClr val="000000"/>
                </a:solidFill>
                <a:latin typeface="Courier New" panose="02070309020205020404" pitchFamily="49" charset="0"/>
                <a:cs typeface="Courier New" panose="02070309020205020404" pitchFamily="49" charset="0"/>
              </a:rPr>
              <a:t>t</a:t>
            </a:r>
            <a:r>
              <a:rPr lang="en-US" altLang="en-US" sz="1200" smtClean="0">
                <a:solidFill>
                  <a:srgbClr val="000000"/>
                </a:solidFill>
                <a:latin typeface="Courier New" panose="02070309020205020404" pitchFamily="49" charset="0"/>
                <a:cs typeface="Courier New" panose="02070309020205020404" pitchFamily="49" charset="0"/>
              </a:rPr>
              <a:t>);</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processArrivedMsges</a:t>
            </a:r>
            <a:r>
              <a:rPr lang="en-US" altLang="en-US" sz="1200" smtClean="0">
                <a:solidFill>
                  <a:srgbClr val="000000"/>
                </a:solidFill>
                <a:latin typeface="Courier New" panose="02070309020205020404" pitchFamily="49" charset="0"/>
                <a:cs typeface="Courier New" panose="02070309020205020404" pitchFamily="49" charset="0"/>
              </a:rPr>
              <a:t>();</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processCurrMsg();</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int </a:t>
            </a:r>
            <a:r>
              <a:rPr lang="en-US" altLang="en-US" sz="1200">
                <a:solidFill>
                  <a:srgbClr val="000000"/>
                </a:solidFill>
                <a:latin typeface="Courier New" panose="02070309020205020404" pitchFamily="49" charset="0"/>
                <a:cs typeface="Courier New" panose="02070309020205020404" pitchFamily="49" charset="0"/>
              </a:rPr>
              <a:t>getCurrentDelay(</a:t>
            </a:r>
            <a:r>
              <a:rPr lang="en-US" altLang="en-US" sz="1200">
                <a:solidFill>
                  <a:srgbClr val="008080"/>
                </a:solidFill>
                <a:latin typeface="Courier New" panose="02070309020205020404" pitchFamily="49" charset="0"/>
                <a:cs typeface="Courier New" panose="02070309020205020404" pitchFamily="49" charset="0"/>
              </a:rPr>
              <a:t>Priority </a:t>
            </a:r>
            <a:r>
              <a:rPr lang="en-US" altLang="en-US" sz="1200" smtClean="0">
                <a:solidFill>
                  <a:srgbClr val="000000"/>
                </a:solidFill>
                <a:latin typeface="Courier New" panose="02070309020205020404" pitchFamily="49" charset="0"/>
                <a:cs typeface="Courier New" panose="02070309020205020404" pitchFamily="49" charset="0"/>
              </a:rPr>
              <a:t>pri_msg);</a:t>
            </a:r>
            <a:r>
              <a:rPr lang="en-US" altLang="en-US" sz="1200">
                <a:solidFill>
                  <a:srgbClr val="000000"/>
                </a:solidFill>
                <a:latin typeface="Courier New" panose="02070309020205020404" pitchFamily="49" charset="0"/>
                <a:cs typeface="Courier New" panose="02070309020205020404" pitchFamily="49" charset="0"/>
              </a:rPr>
              <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    </a:t>
            </a:r>
            <a:r>
              <a:rPr lang="en-US" altLang="en-US" sz="1200" b="1">
                <a:solidFill>
                  <a:srgbClr val="000080"/>
                </a:solidFill>
                <a:latin typeface="Courier New" panose="02070309020205020404" pitchFamily="49" charset="0"/>
                <a:cs typeface="Courier New" panose="02070309020205020404" pitchFamily="49" charset="0"/>
              </a:rPr>
              <a:t>void </a:t>
            </a:r>
            <a:r>
              <a:rPr lang="en-US" altLang="en-US" sz="1200">
                <a:solidFill>
                  <a:srgbClr val="000000"/>
                </a:solidFill>
                <a:latin typeface="Courier New" panose="02070309020205020404" pitchFamily="49" charset="0"/>
                <a:cs typeface="Courier New" panose="02070309020205020404" pitchFamily="49" charset="0"/>
              </a:rPr>
              <a:t>deleteAllQueues();</a:t>
            </a:r>
            <a:br>
              <a:rPr lang="en-US" altLang="en-US" sz="1200">
                <a:solidFill>
                  <a:srgbClr val="000000"/>
                </a:solidFill>
                <a:latin typeface="Courier New" panose="02070309020205020404" pitchFamily="49" charset="0"/>
                <a:cs typeface="Courier New" panose="02070309020205020404" pitchFamily="49" charset="0"/>
              </a:rPr>
            </a:br>
            <a:r>
              <a:rPr lang="en-US" altLang="en-US" sz="1200">
                <a:solidFill>
                  <a:srgbClr val="000000"/>
                </a:solidFill>
                <a:latin typeface="Courier New" panose="02070309020205020404" pitchFamily="49" charset="0"/>
                <a:cs typeface="Courier New" panose="02070309020205020404" pitchFamily="49" charset="0"/>
              </a:rPr>
              <a:t>};</a:t>
            </a:r>
            <a:endParaRPr lang="en-US" altLang="en-US" sz="3200">
              <a:latin typeface="Arial" panose="020B0604020202020204" pitchFamily="34" charset="0"/>
            </a:endParaRPr>
          </a:p>
        </p:txBody>
      </p:sp>
      <p:sp>
        <p:nvSpPr>
          <p:cNvPr id="5" name="TextBox 4"/>
          <p:cNvSpPr txBox="1"/>
          <p:nvPr/>
        </p:nvSpPr>
        <p:spPr>
          <a:xfrm>
            <a:off x="646344" y="5259084"/>
            <a:ext cx="8883246" cy="954107"/>
          </a:xfrm>
          <a:prstGeom prst="rect">
            <a:avLst/>
          </a:prstGeom>
        </p:spPr>
        <p:style>
          <a:lnRef idx="1">
            <a:schemeClr val="accent3"/>
          </a:lnRef>
          <a:fillRef idx="1003">
            <a:schemeClr val="lt1"/>
          </a:fillRef>
          <a:effectRef idx="1">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1400" smtClean="0"/>
              <a:t>neighbors : list of neighbors of this node </a:t>
            </a:r>
          </a:p>
          <a:p>
            <a:pPr marL="285750" indent="-285750">
              <a:buFont typeface="Arial" panose="020B0604020202020204" pitchFamily="34" charset="0"/>
              <a:buChar char="•"/>
            </a:pPr>
            <a:r>
              <a:rPr lang="en-US" sz="1400" smtClean="0"/>
              <a:t>Terminate : flag which signifies that this thread needs to terminate</a:t>
            </a:r>
          </a:p>
          <a:p>
            <a:pPr marL="285750" indent="-285750">
              <a:buFont typeface="Arial" panose="020B0604020202020204" pitchFamily="34" charset="0"/>
              <a:buChar char="•"/>
            </a:pPr>
            <a:r>
              <a:rPr lang="en-US" sz="1400" smtClean="0"/>
              <a:t>Key  	   : node key</a:t>
            </a:r>
          </a:p>
          <a:p>
            <a:pPr marL="285750" indent="-285750">
              <a:buFont typeface="Arial" panose="020B0604020202020204" pitchFamily="34" charset="0"/>
              <a:buChar char="•"/>
            </a:pPr>
            <a:r>
              <a:rPr lang="en-US" sz="1400" smtClean="0"/>
              <a:t>Other functions provide thread safe way of accessing data structures and doing common tasks</a:t>
            </a:r>
          </a:p>
        </p:txBody>
      </p:sp>
      <p:sp>
        <p:nvSpPr>
          <p:cNvPr id="9" name="TextBox 8"/>
          <p:cNvSpPr txBox="1"/>
          <p:nvPr/>
        </p:nvSpPr>
        <p:spPr>
          <a:xfrm>
            <a:off x="3988105" y="1100347"/>
            <a:ext cx="7353892" cy="738664"/>
          </a:xfrm>
          <a:prstGeom prst="rect">
            <a:avLst/>
          </a:prstGeom>
        </p:spPr>
        <p:style>
          <a:lnRef idx="1">
            <a:schemeClr val="accent3"/>
          </a:lnRef>
          <a:fillRef idx="1003">
            <a:schemeClr val="lt1"/>
          </a:fillRef>
          <a:effectRef idx="1">
            <a:schemeClr val="accent3"/>
          </a:effectRef>
          <a:fontRef idx="minor">
            <a:schemeClr val="dk1"/>
          </a:fontRef>
        </p:style>
        <p:txBody>
          <a:bodyPr wrap="square" rtlCol="0">
            <a:spAutoFit/>
          </a:bodyPr>
          <a:lstStyle/>
          <a:p>
            <a:r>
              <a:rPr lang="en-US" sz="1400" smtClean="0"/>
              <a:t>currMsgLock, arrivingMsgLock : mutex lock for accessing currMsg and arrivingMsg respectively</a:t>
            </a:r>
          </a:p>
          <a:p>
            <a:r>
              <a:rPr lang="en-US" sz="1400" smtClean="0"/>
              <a:t>currMsg	 : Msges which are currently being processed by Node based on priority </a:t>
            </a:r>
          </a:p>
          <a:p>
            <a:r>
              <a:rPr lang="en-US" sz="1400" smtClean="0"/>
              <a:t>arrivingMsg 	 : After a msg is processed, it is pushed to arrivingMsg queue of neighboring node.</a:t>
            </a:r>
            <a:endParaRPr lang="en-US" sz="140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76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279" y="727115"/>
            <a:ext cx="7838251" cy="3485174"/>
          </a:xfrm>
          <a:prstGeom prst="rect">
            <a:avLst/>
          </a:prstGeom>
        </p:spPr>
      </p:pic>
      <p:sp>
        <p:nvSpPr>
          <p:cNvPr id="6" name="TextBox 5"/>
          <p:cNvSpPr txBox="1"/>
          <p:nvPr/>
        </p:nvSpPr>
        <p:spPr>
          <a:xfrm>
            <a:off x="3988105" y="434396"/>
            <a:ext cx="2952520" cy="461665"/>
          </a:xfrm>
          <a:prstGeom prst="rect">
            <a:avLst/>
          </a:prstGeom>
          <a:noFill/>
        </p:spPr>
        <p:txBody>
          <a:bodyPr wrap="square" rtlCol="0">
            <a:spAutoFit/>
          </a:bodyPr>
          <a:lstStyle/>
          <a:p>
            <a:pPr algn="ctr"/>
            <a:r>
              <a:rPr lang="en-US" sz="2400" b="1" smtClean="0"/>
              <a:t>SAMPLE INPUT</a:t>
            </a:r>
            <a:endParaRPr lang="en-US" sz="2400" b="1"/>
          </a:p>
        </p:txBody>
      </p:sp>
    </p:spTree>
    <p:extLst>
      <p:ext uri="{BB962C8B-B14F-4D97-AF65-F5344CB8AC3E}">
        <p14:creationId xmlns:p14="http://schemas.microsoft.com/office/powerpoint/2010/main" val="402351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423</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Calibri Light</vt:lpstr>
      <vt:lpstr>Courier New</vt:lpstr>
      <vt:lpstr>Office Theme</vt:lpstr>
      <vt:lpstr>Routing of Messages In Data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Gupta (shagupt2)</dc:creator>
  <cp:lastModifiedBy>Shashank Gupta (shagupt2)</cp:lastModifiedBy>
  <cp:revision>23</cp:revision>
  <dcterms:created xsi:type="dcterms:W3CDTF">2017-06-21T18:27:16Z</dcterms:created>
  <dcterms:modified xsi:type="dcterms:W3CDTF">2017-08-04T20:50:29Z</dcterms:modified>
</cp:coreProperties>
</file>