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1ECE1AF-3CCA-4A52-8BA4-1A0AB12411A2}" type="datetimeFigureOut">
              <a:rPr lang="en-IN" smtClean="0"/>
              <a:t>23-09-2021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191043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ECE1AF-3CCA-4A52-8BA4-1A0AB12411A2}"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4125796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ECE1AF-3CCA-4A52-8BA4-1A0AB12411A2}"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131269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ECE1AF-3CCA-4A52-8BA4-1A0AB12411A2}"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2125360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ECE1AF-3CCA-4A52-8BA4-1A0AB12411A2}"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3919260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ECE1AF-3CCA-4A52-8BA4-1A0AB12411A2}" type="datetimeFigureOut">
              <a:rPr lang="en-IN" smtClean="0"/>
              <a:t>23-09-2021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417048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1ECE1AF-3CCA-4A52-8BA4-1A0AB12411A2}" type="datetimeFigureOut">
              <a:rPr lang="en-IN" smtClean="0"/>
              <a:t>23-09-2021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3704325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1ECE1AF-3CCA-4A52-8BA4-1A0AB12411A2}"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1934221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1ECE1AF-3CCA-4A52-8BA4-1A0AB12411A2}"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248335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CE1AF-3CCA-4A52-8BA4-1A0AB12411A2}"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304617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ECE1AF-3CCA-4A52-8BA4-1A0AB12411A2}"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156883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ECE1AF-3CCA-4A52-8BA4-1A0AB12411A2}"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234367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ECE1AF-3CCA-4A52-8BA4-1A0AB12411A2}" type="datetimeFigureOut">
              <a:rPr lang="en-IN" smtClean="0"/>
              <a:t>23-09-2021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20217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ECE1AF-3CCA-4A52-8BA4-1A0AB12411A2}" type="datetimeFigureOut">
              <a:rPr lang="en-IN" smtClean="0"/>
              <a:t>23-09-2021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42148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CE1AF-3CCA-4A52-8BA4-1A0AB12411A2}" type="datetimeFigureOut">
              <a:rPr lang="en-IN" smtClean="0"/>
              <a:t>23-09-2021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153419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ECE1AF-3CCA-4A52-8BA4-1A0AB12411A2}"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382336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ECE1AF-3CCA-4A52-8BA4-1A0AB12411A2}"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BAB57FA-DDA7-40C9-8FFD-6F6DE5E82C54}" type="slidenum">
              <a:rPr lang="en-IN" smtClean="0"/>
              <a:t>‹#›</a:t>
            </a:fld>
            <a:endParaRPr lang="en-IN"/>
          </a:p>
        </p:txBody>
      </p:sp>
    </p:spTree>
    <p:extLst>
      <p:ext uri="{BB962C8B-B14F-4D97-AF65-F5344CB8AC3E}">
        <p14:creationId xmlns:p14="http://schemas.microsoft.com/office/powerpoint/2010/main" val="343055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1ECE1AF-3CCA-4A52-8BA4-1A0AB12411A2}" type="datetimeFigureOut">
              <a:rPr lang="en-IN" smtClean="0"/>
              <a:t>23-09-2021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BAB57FA-DDA7-40C9-8FFD-6F6DE5E82C54}" type="slidenum">
              <a:rPr lang="en-IN" smtClean="0"/>
              <a:t>‹#›</a:t>
            </a:fld>
            <a:endParaRPr lang="en-IN"/>
          </a:p>
        </p:txBody>
      </p:sp>
    </p:spTree>
    <p:extLst>
      <p:ext uri="{BB962C8B-B14F-4D97-AF65-F5344CB8AC3E}">
        <p14:creationId xmlns:p14="http://schemas.microsoft.com/office/powerpoint/2010/main" val="1746558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apache.org/licenses/LICENSE-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E7B8-107B-46BC-89BB-CA00E68B6646}"/>
              </a:ext>
            </a:extLst>
          </p:cNvPr>
          <p:cNvSpPr>
            <a:spLocks noGrp="1"/>
          </p:cNvSpPr>
          <p:nvPr>
            <p:ph type="ctrTitle"/>
          </p:nvPr>
        </p:nvSpPr>
        <p:spPr/>
        <p:txBody>
          <a:bodyPr/>
          <a:lstStyle/>
          <a:p>
            <a:r>
              <a:rPr lang="en-US" dirty="0"/>
              <a:t>Kaggle.com course Notes: ADVANCED SQL.</a:t>
            </a:r>
            <a:endParaRPr lang="en-IN" dirty="0"/>
          </a:p>
        </p:txBody>
      </p:sp>
      <p:sp>
        <p:nvSpPr>
          <p:cNvPr id="3" name="Subtitle 2">
            <a:extLst>
              <a:ext uri="{FF2B5EF4-FFF2-40B4-BE49-F238E27FC236}">
                <a16:creationId xmlns:a16="http://schemas.microsoft.com/office/drawing/2014/main" id="{E4CAAC19-9E4D-4396-BD2B-30AF49AB9851}"/>
              </a:ext>
            </a:extLst>
          </p:cNvPr>
          <p:cNvSpPr>
            <a:spLocks noGrp="1"/>
          </p:cNvSpPr>
          <p:nvPr>
            <p:ph type="subTitle" idx="1"/>
          </p:nvPr>
        </p:nvSpPr>
        <p:spPr/>
        <p:txBody>
          <a:bodyPr/>
          <a:lstStyle/>
          <a:p>
            <a:r>
              <a:rPr lang="en-IN" sz="1800" spc="-5" dirty="0">
                <a:solidFill>
                  <a:schemeClr val="bg1"/>
                </a:solidFill>
                <a:effectLst/>
                <a:latin typeface="Georgia" panose="02040502050405020303" pitchFamily="18" charset="0"/>
                <a:ea typeface="Times New Roman" panose="02020603050405020304" pitchFamily="18" charset="0"/>
              </a:rPr>
              <a:t>Content Derived From (And Modified) :Kaggle.com Courses(</a:t>
            </a:r>
            <a:r>
              <a:rPr lang="en-IN" sz="1800" u="sng" spc="-5" dirty="0">
                <a:solidFill>
                  <a:schemeClr val="bg1"/>
                </a:solidFill>
                <a:effectLst/>
                <a:latin typeface="Georgia" panose="02040502050405020303"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Apache 2.0</a:t>
            </a:r>
            <a:r>
              <a:rPr lang="en-IN" sz="1800" spc="-5" dirty="0">
                <a:solidFill>
                  <a:schemeClr val="bg1"/>
                </a:solidFill>
                <a:effectLst/>
                <a:latin typeface="Georgia" panose="02040502050405020303" pitchFamily="18" charset="0"/>
                <a:ea typeface="Times New Roman" panose="02020603050405020304" pitchFamily="18" charset="0"/>
              </a:rPr>
              <a:t> open source license)</a:t>
            </a:r>
            <a:endParaRPr lang="en-IN" dirty="0"/>
          </a:p>
        </p:txBody>
      </p:sp>
    </p:spTree>
    <p:extLst>
      <p:ext uri="{BB962C8B-B14F-4D97-AF65-F5344CB8AC3E}">
        <p14:creationId xmlns:p14="http://schemas.microsoft.com/office/powerpoint/2010/main" val="1267626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FD4B-56AE-40A1-80BA-1DC30AA2FEFD}"/>
              </a:ext>
            </a:extLst>
          </p:cNvPr>
          <p:cNvSpPr>
            <a:spLocks noGrp="1"/>
          </p:cNvSpPr>
          <p:nvPr>
            <p:ph type="title"/>
          </p:nvPr>
        </p:nvSpPr>
        <p:spPr/>
        <p:txBody>
          <a:bodyPr/>
          <a:lstStyle/>
          <a:p>
            <a:r>
              <a:rPr lang="en-US" dirty="0"/>
              <a:t>THREE TYPES OF ANALYTICS FUNCTIONS</a:t>
            </a:r>
            <a:endParaRPr lang="en-IN" dirty="0"/>
          </a:p>
        </p:txBody>
      </p:sp>
      <p:sp>
        <p:nvSpPr>
          <p:cNvPr id="3" name="Content Placeholder 2">
            <a:extLst>
              <a:ext uri="{FF2B5EF4-FFF2-40B4-BE49-F238E27FC236}">
                <a16:creationId xmlns:a16="http://schemas.microsoft.com/office/drawing/2014/main" id="{213481B2-B171-4ADF-8CE5-9567C2EC6415}"/>
              </a:ext>
            </a:extLst>
          </p:cNvPr>
          <p:cNvSpPr>
            <a:spLocks noGrp="1"/>
          </p:cNvSpPr>
          <p:nvPr>
            <p:ph idx="1"/>
          </p:nvPr>
        </p:nvSpPr>
        <p:spPr/>
        <p:txBody>
          <a:bodyPr/>
          <a:lstStyle/>
          <a:p>
            <a:r>
              <a:rPr lang="en-US" dirty="0"/>
              <a:t>ANALYTICAL FUNCTION OF NAVIGATION TYPE:</a:t>
            </a:r>
          </a:p>
          <a:p>
            <a:r>
              <a:rPr lang="en-US" dirty="0"/>
              <a:t>“</a:t>
            </a:r>
          </a:p>
          <a:p>
            <a:pPr algn="l"/>
            <a:r>
              <a:rPr lang="en-US" sz="2000" b="1" i="0" dirty="0">
                <a:effectLst/>
              </a:rPr>
              <a:t>Navigation functions</a:t>
            </a:r>
            <a:r>
              <a:rPr lang="en-US" sz="2000" b="0" i="0" dirty="0">
                <a:effectLst/>
              </a:rPr>
              <a:t> assign a value based on the value in a (usually) different row than the current row.</a:t>
            </a:r>
          </a:p>
          <a:p>
            <a:pPr algn="l">
              <a:buFont typeface="Arial" panose="020B0604020202020204" pitchFamily="34" charset="0"/>
              <a:buChar char="•"/>
            </a:pPr>
            <a:r>
              <a:rPr lang="en-US" sz="2000" b="1" i="0" dirty="0">
                <a:effectLst/>
              </a:rPr>
              <a:t>FIRST_VALUE()</a:t>
            </a:r>
            <a:r>
              <a:rPr lang="en-US" sz="2000" b="0" i="0" dirty="0">
                <a:effectLst/>
              </a:rPr>
              <a:t> (or </a:t>
            </a:r>
            <a:r>
              <a:rPr lang="en-US" sz="2000" b="1" i="0" dirty="0">
                <a:effectLst/>
              </a:rPr>
              <a:t>LAST_VALUE()</a:t>
            </a:r>
            <a:r>
              <a:rPr lang="en-US" sz="2000" b="0" i="0" dirty="0">
                <a:effectLst/>
              </a:rPr>
              <a:t>) - Returns the first (or last) value in the input</a:t>
            </a:r>
          </a:p>
          <a:p>
            <a:pPr algn="l">
              <a:buFont typeface="Arial" panose="020B0604020202020204" pitchFamily="34" charset="0"/>
              <a:buChar char="•"/>
            </a:pPr>
            <a:r>
              <a:rPr lang="en-US" sz="2000" b="1" i="0" dirty="0">
                <a:effectLst/>
              </a:rPr>
              <a:t>LEAD()</a:t>
            </a:r>
            <a:r>
              <a:rPr lang="en-US" sz="2000" b="0" i="0" dirty="0">
                <a:effectLst/>
              </a:rPr>
              <a:t> (and </a:t>
            </a:r>
            <a:r>
              <a:rPr lang="en-US" sz="2000" b="1" i="0" dirty="0">
                <a:effectLst/>
              </a:rPr>
              <a:t>LAG()</a:t>
            </a:r>
            <a:r>
              <a:rPr lang="en-US" sz="2000" b="0" i="0" dirty="0">
                <a:effectLst/>
              </a:rPr>
              <a:t>) - Returns the value on a subsequent (or preceding) row</a:t>
            </a:r>
          </a:p>
          <a:p>
            <a:pPr marL="0" indent="0" algn="l">
              <a:buNone/>
            </a:pPr>
            <a:r>
              <a:rPr lang="en-US" sz="2000" b="0" i="0" dirty="0">
                <a:effectLst/>
                <a:latin typeface="Franklin Gothic Demi Cond" panose="020B0706030402020204" pitchFamily="34" charset="0"/>
              </a:rPr>
              <a:t>”.</a:t>
            </a:r>
          </a:p>
          <a:p>
            <a:endParaRPr lang="en-IN" dirty="0"/>
          </a:p>
        </p:txBody>
      </p:sp>
    </p:spTree>
    <p:extLst>
      <p:ext uri="{BB962C8B-B14F-4D97-AF65-F5344CB8AC3E}">
        <p14:creationId xmlns:p14="http://schemas.microsoft.com/office/powerpoint/2010/main" val="109545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C371-9941-422D-BADF-17A2C7A417E6}"/>
              </a:ext>
            </a:extLst>
          </p:cNvPr>
          <p:cNvSpPr>
            <a:spLocks noGrp="1"/>
          </p:cNvSpPr>
          <p:nvPr>
            <p:ph type="title"/>
          </p:nvPr>
        </p:nvSpPr>
        <p:spPr/>
        <p:txBody>
          <a:bodyPr/>
          <a:lstStyle/>
          <a:p>
            <a:r>
              <a:rPr lang="en-US" dirty="0"/>
              <a:t>Analytics function of aggregate functions</a:t>
            </a:r>
            <a:endParaRPr lang="en-IN" dirty="0"/>
          </a:p>
        </p:txBody>
      </p:sp>
      <p:sp>
        <p:nvSpPr>
          <p:cNvPr id="3" name="Content Placeholder 2">
            <a:extLst>
              <a:ext uri="{FF2B5EF4-FFF2-40B4-BE49-F238E27FC236}">
                <a16:creationId xmlns:a16="http://schemas.microsoft.com/office/drawing/2014/main" id="{4696F4A7-48E6-4740-A878-1E10B7A09E16}"/>
              </a:ext>
            </a:extLst>
          </p:cNvPr>
          <p:cNvSpPr>
            <a:spLocks noGrp="1"/>
          </p:cNvSpPr>
          <p:nvPr>
            <p:ph idx="1"/>
          </p:nvPr>
        </p:nvSpPr>
        <p:spPr/>
        <p:txBody>
          <a:bodyPr/>
          <a:lstStyle/>
          <a:p>
            <a:r>
              <a:rPr lang="en-US" dirty="0"/>
              <a:t>Min() or Max(): These function’s have their goal set return Minimum or maximum of input values.</a:t>
            </a:r>
          </a:p>
          <a:p>
            <a:r>
              <a:rPr lang="en-US" dirty="0"/>
              <a:t>AVG() or Sum() function(): These function’s have their goat set  to return the average or sum of input values.</a:t>
            </a:r>
          </a:p>
          <a:p>
            <a:r>
              <a:rPr lang="en-US" dirty="0"/>
              <a:t>Count() function: Number of rows in  the input is shown or returned.</a:t>
            </a:r>
          </a:p>
          <a:p>
            <a:endParaRPr lang="en-US" dirty="0"/>
          </a:p>
          <a:p>
            <a:r>
              <a:rPr lang="en-US" dirty="0"/>
              <a:t>Over  clause is used to perform aggregate functions.</a:t>
            </a:r>
            <a:br>
              <a:rPr lang="en-US" dirty="0"/>
            </a:br>
            <a:endParaRPr lang="en-US" dirty="0"/>
          </a:p>
          <a:p>
            <a:endParaRPr lang="en-IN" dirty="0"/>
          </a:p>
        </p:txBody>
      </p:sp>
    </p:spTree>
    <p:extLst>
      <p:ext uri="{BB962C8B-B14F-4D97-AF65-F5344CB8AC3E}">
        <p14:creationId xmlns:p14="http://schemas.microsoft.com/office/powerpoint/2010/main" val="190517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ABB7-D628-4CEC-ACD4-1B69F579D8EA}"/>
              </a:ext>
            </a:extLst>
          </p:cNvPr>
          <p:cNvSpPr>
            <a:spLocks noGrp="1"/>
          </p:cNvSpPr>
          <p:nvPr>
            <p:ph type="title"/>
          </p:nvPr>
        </p:nvSpPr>
        <p:spPr/>
        <p:txBody>
          <a:bodyPr/>
          <a:lstStyle/>
          <a:p>
            <a:r>
              <a:rPr lang="en-US" dirty="0"/>
              <a:t>Analytical Numbering functions:</a:t>
            </a:r>
            <a:endParaRPr lang="en-IN" dirty="0"/>
          </a:p>
        </p:txBody>
      </p:sp>
      <p:sp>
        <p:nvSpPr>
          <p:cNvPr id="3" name="Content Placeholder 2">
            <a:extLst>
              <a:ext uri="{FF2B5EF4-FFF2-40B4-BE49-F238E27FC236}">
                <a16:creationId xmlns:a16="http://schemas.microsoft.com/office/drawing/2014/main" id="{41779D66-30DA-478D-B544-B5B91FE0C68A}"/>
              </a:ext>
            </a:extLst>
          </p:cNvPr>
          <p:cNvSpPr>
            <a:spLocks noGrp="1"/>
          </p:cNvSpPr>
          <p:nvPr>
            <p:ph idx="1"/>
          </p:nvPr>
        </p:nvSpPr>
        <p:spPr/>
        <p:txBody>
          <a:bodyPr/>
          <a:lstStyle/>
          <a:p>
            <a:r>
              <a:rPr lang="en-US" dirty="0"/>
              <a:t>Numbering functions : They consider ordering , after it assigns  row order starting with 1 and return the order.</a:t>
            </a:r>
          </a:p>
          <a:p>
            <a:endParaRPr lang="en-US" dirty="0"/>
          </a:p>
          <a:p>
            <a:r>
              <a:rPr lang="en-US" dirty="0"/>
              <a:t>ROW_NUMBER(): The return start with 1.  And the return is the order in which the row has represented itself in the input.</a:t>
            </a:r>
          </a:p>
          <a:p>
            <a:endParaRPr lang="en-US" dirty="0"/>
          </a:p>
          <a:p>
            <a:r>
              <a:rPr lang="en-US" dirty="0"/>
              <a:t>RANK(): “</a:t>
            </a:r>
            <a:r>
              <a:rPr lang="en-US" b="0" i="0" dirty="0">
                <a:effectLst/>
              </a:rPr>
              <a:t>All rows with the same value in the ordering column receive the same rank value, where the next row receives a rank value which increments by the number of rows with the previous rank value”</a:t>
            </a:r>
            <a:endParaRPr lang="en-IN" dirty="0"/>
          </a:p>
        </p:txBody>
      </p:sp>
    </p:spTree>
    <p:extLst>
      <p:ext uri="{BB962C8B-B14F-4D97-AF65-F5344CB8AC3E}">
        <p14:creationId xmlns:p14="http://schemas.microsoft.com/office/powerpoint/2010/main" val="301404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EEFC-898D-48EE-82C0-BF7A1AABD6BE}"/>
              </a:ext>
            </a:extLst>
          </p:cNvPr>
          <p:cNvSpPr>
            <a:spLocks noGrp="1"/>
          </p:cNvSpPr>
          <p:nvPr>
            <p:ph type="title"/>
          </p:nvPr>
        </p:nvSpPr>
        <p:spPr/>
        <p:txBody>
          <a:bodyPr/>
          <a:lstStyle/>
          <a:p>
            <a:r>
              <a:rPr lang="en-US" dirty="0"/>
              <a:t>Lets start with query optimization:</a:t>
            </a:r>
            <a:endParaRPr lang="en-IN" dirty="0"/>
          </a:p>
        </p:txBody>
      </p:sp>
      <p:sp>
        <p:nvSpPr>
          <p:cNvPr id="3" name="Content Placeholder 2">
            <a:extLst>
              <a:ext uri="{FF2B5EF4-FFF2-40B4-BE49-F238E27FC236}">
                <a16:creationId xmlns:a16="http://schemas.microsoft.com/office/drawing/2014/main" id="{F3431E16-14D8-4B14-8772-44AC1494AAEB}"/>
              </a:ext>
            </a:extLst>
          </p:cNvPr>
          <p:cNvSpPr>
            <a:spLocks noGrp="1"/>
          </p:cNvSpPr>
          <p:nvPr>
            <p:ph idx="1"/>
          </p:nvPr>
        </p:nvSpPr>
        <p:spPr/>
        <p:txBody>
          <a:bodyPr>
            <a:normAutofit lnSpcReduction="10000"/>
          </a:bodyPr>
          <a:lstStyle/>
          <a:p>
            <a:pPr marL="0" indent="0">
              <a:buNone/>
            </a:pPr>
            <a:r>
              <a:rPr lang="en-US" dirty="0"/>
              <a:t>Each  SQL comes with several functionalities. Like the python comes with </a:t>
            </a:r>
            <a:r>
              <a:rPr lang="en-US" dirty="0" err="1"/>
              <a:t>Tensorflow</a:t>
            </a:r>
            <a:r>
              <a:rPr lang="en-US" dirty="0"/>
              <a:t>, Pandas and Matplotlib . There is a Query Optimizer function in the </a:t>
            </a:r>
            <a:r>
              <a:rPr lang="en-US" dirty="0" err="1"/>
              <a:t>Sql</a:t>
            </a:r>
            <a:r>
              <a:rPr lang="en-US" dirty="0"/>
              <a:t> that </a:t>
            </a:r>
            <a:r>
              <a:rPr lang="en-US" dirty="0" err="1"/>
              <a:t>cames</a:t>
            </a:r>
            <a:r>
              <a:rPr lang="en-US" dirty="0"/>
              <a:t> with most database which can be used to optimize the several queries of the SQL.</a:t>
            </a:r>
          </a:p>
          <a:p>
            <a:pPr marL="0" indent="0">
              <a:buNone/>
            </a:pPr>
            <a:endParaRPr lang="en-US" dirty="0"/>
          </a:p>
          <a:p>
            <a:pPr marL="0" indent="0">
              <a:buNone/>
            </a:pPr>
            <a:r>
              <a:rPr lang="en-US" dirty="0"/>
              <a:t>The amount of data query uses can be so much of useful for the process of query optimization , we have </a:t>
            </a:r>
            <a:r>
              <a:rPr lang="en-US" dirty="0" err="1"/>
              <a:t>show_amount_of_data_scannerd</a:t>
            </a:r>
            <a:r>
              <a:rPr lang="en-US" dirty="0"/>
              <a:t>() which usually tells us the amount of data the query uses.</a:t>
            </a:r>
            <a:br>
              <a:rPr lang="en-US" dirty="0"/>
            </a:br>
            <a:br>
              <a:rPr lang="en-US" dirty="0"/>
            </a:br>
            <a:r>
              <a:rPr lang="en-US" dirty="0" err="1"/>
              <a:t>Show_time_to_run</a:t>
            </a:r>
            <a:r>
              <a:rPr lang="en-US" dirty="0"/>
              <a:t>() is a another optimization related function and the function simply carries information that how much a typical SQL query take to executed.</a:t>
            </a:r>
            <a:endParaRPr lang="en-IN" dirty="0"/>
          </a:p>
        </p:txBody>
      </p:sp>
    </p:spTree>
    <p:extLst>
      <p:ext uri="{BB962C8B-B14F-4D97-AF65-F5344CB8AC3E}">
        <p14:creationId xmlns:p14="http://schemas.microsoft.com/office/powerpoint/2010/main" val="102050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471E-934F-4B49-987A-35E3BEF2264D}"/>
              </a:ext>
            </a:extLst>
          </p:cNvPr>
          <p:cNvSpPr>
            <a:spLocks noGrp="1"/>
          </p:cNvSpPr>
          <p:nvPr>
            <p:ph type="title"/>
          </p:nvPr>
        </p:nvSpPr>
        <p:spPr/>
        <p:txBody>
          <a:bodyPr/>
          <a:lstStyle/>
          <a:p>
            <a:r>
              <a:rPr lang="en-US" dirty="0"/>
              <a:t>Reduction in Data</a:t>
            </a:r>
            <a:endParaRPr lang="en-IN" dirty="0"/>
          </a:p>
        </p:txBody>
      </p:sp>
      <p:sp>
        <p:nvSpPr>
          <p:cNvPr id="3" name="Content Placeholder 2">
            <a:extLst>
              <a:ext uri="{FF2B5EF4-FFF2-40B4-BE49-F238E27FC236}">
                <a16:creationId xmlns:a16="http://schemas.microsoft.com/office/drawing/2014/main" id="{C8B56C20-9822-4F3B-A855-B512FE409AFC}"/>
              </a:ext>
            </a:extLst>
          </p:cNvPr>
          <p:cNvSpPr>
            <a:spLocks noGrp="1"/>
          </p:cNvSpPr>
          <p:nvPr>
            <p:ph idx="1"/>
          </p:nvPr>
        </p:nvSpPr>
        <p:spPr/>
        <p:txBody>
          <a:bodyPr/>
          <a:lstStyle/>
          <a:p>
            <a:pPr marL="0" indent="0">
              <a:buNone/>
            </a:pPr>
            <a:r>
              <a:rPr lang="en-US" dirty="0"/>
              <a:t>If there is  a way to reduce the data, it has been provided the course that 1000X reduction in data being scanned is seen to complete a query , because the raw data contained a text file that was 1000X larger than the field we might need. Hence, only selecting the column that is required helps in  optimization of SQL Queries.</a:t>
            </a:r>
            <a:br>
              <a:rPr lang="en-US" dirty="0"/>
            </a:br>
            <a:br>
              <a:rPr lang="en-US" dirty="0"/>
            </a:br>
            <a:r>
              <a:rPr lang="en-US" dirty="0"/>
              <a:t>Another useful measure to follow by using SQL is too scan les data. If we use several function including 1:1 relationship or functions that may reduce the size of the data, we may end up </a:t>
            </a:r>
            <a:r>
              <a:rPr lang="en-US" dirty="0" err="1"/>
              <a:t>optimizate</a:t>
            </a:r>
            <a:r>
              <a:rPr lang="en-US" dirty="0"/>
              <a:t> the SQL queries.</a:t>
            </a:r>
          </a:p>
        </p:txBody>
      </p:sp>
    </p:spTree>
    <p:extLst>
      <p:ext uri="{BB962C8B-B14F-4D97-AF65-F5344CB8AC3E}">
        <p14:creationId xmlns:p14="http://schemas.microsoft.com/office/powerpoint/2010/main" val="408545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C0B7-A06B-4603-8D91-6C958CB77830}"/>
              </a:ext>
            </a:extLst>
          </p:cNvPr>
          <p:cNvSpPr>
            <a:spLocks noGrp="1"/>
          </p:cNvSpPr>
          <p:nvPr>
            <p:ph type="title"/>
          </p:nvPr>
        </p:nvSpPr>
        <p:spPr/>
        <p:txBody>
          <a:bodyPr/>
          <a:lstStyle/>
          <a:p>
            <a:r>
              <a:rPr lang="en-US" dirty="0"/>
              <a:t>Avoid N:N JOINS.</a:t>
            </a:r>
            <a:endParaRPr lang="en-IN" dirty="0"/>
          </a:p>
        </p:txBody>
      </p:sp>
      <p:sp>
        <p:nvSpPr>
          <p:cNvPr id="3" name="Content Placeholder 2">
            <a:extLst>
              <a:ext uri="{FF2B5EF4-FFF2-40B4-BE49-F238E27FC236}">
                <a16:creationId xmlns:a16="http://schemas.microsoft.com/office/drawing/2014/main" id="{87C7C8C3-D1C9-44DA-896F-AEB86AAE964B}"/>
              </a:ext>
            </a:extLst>
          </p:cNvPr>
          <p:cNvSpPr>
            <a:spLocks noGrp="1"/>
          </p:cNvSpPr>
          <p:nvPr>
            <p:ph idx="1"/>
          </p:nvPr>
        </p:nvSpPr>
        <p:spPr/>
        <p:txBody>
          <a:bodyPr/>
          <a:lstStyle/>
          <a:p>
            <a:r>
              <a:rPr lang="en-US" dirty="0"/>
              <a:t>N:N Joins is used to join N groups of rows from a column to N groups with another columns. It’s a great way of joining rows from two tables. Henceforth , we end up getting more and more columns that the original query. Thus, to wind  up Optimization of queries , it is good idea to reduce the usage of N:N joins while performing queries in the SQL tasks.</a:t>
            </a:r>
          </a:p>
          <a:p>
            <a:endParaRPr lang="en-US" dirty="0"/>
          </a:p>
          <a:p>
            <a:endParaRPr lang="en-IN" dirty="0"/>
          </a:p>
        </p:txBody>
      </p:sp>
    </p:spTree>
    <p:extLst>
      <p:ext uri="{BB962C8B-B14F-4D97-AF65-F5344CB8AC3E}">
        <p14:creationId xmlns:p14="http://schemas.microsoft.com/office/powerpoint/2010/main" val="276935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B465-B8CF-4746-9D1F-0D7DC5819758}"/>
              </a:ext>
            </a:extLst>
          </p:cNvPr>
          <p:cNvSpPr>
            <a:spLocks noGrp="1"/>
          </p:cNvSpPr>
          <p:nvPr>
            <p:ph type="title"/>
          </p:nvPr>
        </p:nvSpPr>
        <p:spPr/>
        <p:txBody>
          <a:bodyPr/>
          <a:lstStyle/>
          <a:p>
            <a:r>
              <a:rPr lang="en-US" dirty="0"/>
              <a:t>Joins and Unions:</a:t>
            </a:r>
            <a:endParaRPr lang="en-IN" dirty="0"/>
          </a:p>
        </p:txBody>
      </p:sp>
      <p:sp>
        <p:nvSpPr>
          <p:cNvPr id="3" name="Content Placeholder 2">
            <a:extLst>
              <a:ext uri="{FF2B5EF4-FFF2-40B4-BE49-F238E27FC236}">
                <a16:creationId xmlns:a16="http://schemas.microsoft.com/office/drawing/2014/main" id="{903F8073-F58A-472B-9868-BDE98F7CB535}"/>
              </a:ext>
            </a:extLst>
          </p:cNvPr>
          <p:cNvSpPr>
            <a:spLocks noGrp="1"/>
          </p:cNvSpPr>
          <p:nvPr>
            <p:ph idx="1"/>
          </p:nvPr>
        </p:nvSpPr>
        <p:spPr/>
        <p:txBody>
          <a:bodyPr/>
          <a:lstStyle/>
          <a:p>
            <a:r>
              <a:rPr lang="en-US" dirty="0"/>
              <a:t>INNER JOIN, LEFT JOIN, RIGHT JOIN .</a:t>
            </a:r>
            <a:br>
              <a:rPr lang="en-US" dirty="0"/>
            </a:br>
            <a:r>
              <a:rPr lang="en-US" dirty="0"/>
              <a:t>LEFT JOIN RIGHT IS TYPICAL FORMAT WHERE LEFT APPEARS TO TAKE COMMON  ELEMETS FROM LEFT COLUM AND RIGHT TAKE COLUMNS FROM THE RIGHT TABLE.</a:t>
            </a:r>
          </a:p>
          <a:p>
            <a:endParaRPr lang="en-US" dirty="0"/>
          </a:p>
          <a:p>
            <a:r>
              <a:rPr lang="en-US" dirty="0"/>
              <a:t>INNER JOIN: A INNER JOIN B ( COMMONL COLUMNS OF BOTH ELEMENTS ARE TAKEN )</a:t>
            </a:r>
            <a:br>
              <a:rPr lang="en-US" dirty="0"/>
            </a:br>
            <a:r>
              <a:rPr lang="en-US" dirty="0"/>
              <a:t>LEFT JOIN : ENTERIES COMMON OF A AND B ALONG WITH ENTERIES OF A ARE TAKEN.</a:t>
            </a:r>
            <a:br>
              <a:rPr lang="en-US" dirty="0"/>
            </a:br>
            <a:r>
              <a:rPr lang="en-US" dirty="0"/>
              <a:t>RIGHT JOIN : ENTRIES COMMON OF A AND B ALONG WITH ENTERIES OF B ARE TAKEN</a:t>
            </a:r>
            <a:endParaRPr lang="en-IN" dirty="0"/>
          </a:p>
        </p:txBody>
      </p:sp>
    </p:spTree>
    <p:extLst>
      <p:ext uri="{BB962C8B-B14F-4D97-AF65-F5344CB8AC3E}">
        <p14:creationId xmlns:p14="http://schemas.microsoft.com/office/powerpoint/2010/main" val="336370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00CF-6B91-4B8E-BD31-07AC9D1A1AC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C581FE1-0D99-446B-8D31-ABCD7A5BDB41}"/>
              </a:ext>
            </a:extLst>
          </p:cNvPr>
          <p:cNvSpPr>
            <a:spLocks noGrp="1"/>
          </p:cNvSpPr>
          <p:nvPr>
            <p:ph idx="1"/>
          </p:nvPr>
        </p:nvSpPr>
        <p:spPr/>
        <p:txBody>
          <a:bodyPr/>
          <a:lstStyle/>
          <a:p>
            <a:r>
              <a:rPr lang="en-US" dirty="0"/>
              <a:t>WHAT DOES JOIN PERFORM , DOES IT JOINS VERTICAL ELEMENTS . NO IT JOINS THROUGH HORIZONTAL ELEMENTS.WHERE AS UNION TAKES COMMON ELEMENTS VERTICALLY I.E. ROW WISE.</a:t>
            </a:r>
          </a:p>
          <a:p>
            <a:r>
              <a:rPr lang="en-US" dirty="0"/>
              <a:t>DATA TYPES OF COLUMN MUST BE SAME WHILE USING UNION ELSE THERE IS AMBIGIOUS THAT WHICH IS ACTUAL DATA TYPE AND WE CAN END UP THROWING ERROR AT THE COMPUTER SCREEN.</a:t>
            </a:r>
          </a:p>
          <a:p>
            <a:endParaRPr lang="en-US" dirty="0"/>
          </a:p>
          <a:p>
            <a:r>
              <a:rPr lang="en-US" dirty="0"/>
              <a:t>UNION ALL: IT IS USED TO KEEP THE DUPLICATE VALUES I.E VALUE THAT APPERS MORE THAN ONCE. AND IN ORDER TO AVOID THIS DILEMMAT OR TO AVOID DUPLICATION VALUES WE USE UNION DISTINCT.</a:t>
            </a:r>
          </a:p>
          <a:p>
            <a:endParaRPr lang="en-US" dirty="0"/>
          </a:p>
          <a:p>
            <a:endParaRPr lang="en-IN" dirty="0"/>
          </a:p>
        </p:txBody>
      </p:sp>
    </p:spTree>
    <p:extLst>
      <p:ext uri="{BB962C8B-B14F-4D97-AF65-F5344CB8AC3E}">
        <p14:creationId xmlns:p14="http://schemas.microsoft.com/office/powerpoint/2010/main" val="207420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76B5-6DDB-4903-B3E6-80029E823AA3}"/>
              </a:ext>
            </a:extLst>
          </p:cNvPr>
          <p:cNvSpPr>
            <a:spLocks noGrp="1"/>
          </p:cNvSpPr>
          <p:nvPr>
            <p:ph type="title"/>
          </p:nvPr>
        </p:nvSpPr>
        <p:spPr/>
        <p:txBody>
          <a:bodyPr/>
          <a:lstStyle/>
          <a:p>
            <a:r>
              <a:rPr lang="en-US" dirty="0"/>
              <a:t>NESTED AND REPEATED DATA:</a:t>
            </a:r>
            <a:endParaRPr lang="en-IN" dirty="0"/>
          </a:p>
        </p:txBody>
      </p:sp>
      <p:sp>
        <p:nvSpPr>
          <p:cNvPr id="3" name="Content Placeholder 2">
            <a:extLst>
              <a:ext uri="{FF2B5EF4-FFF2-40B4-BE49-F238E27FC236}">
                <a16:creationId xmlns:a16="http://schemas.microsoft.com/office/drawing/2014/main" id="{C8B9F20F-B800-4643-B8A2-5FACB8505627}"/>
              </a:ext>
            </a:extLst>
          </p:cNvPr>
          <p:cNvSpPr>
            <a:spLocks noGrp="1"/>
          </p:cNvSpPr>
          <p:nvPr>
            <p:ph idx="1"/>
          </p:nvPr>
        </p:nvSpPr>
        <p:spPr/>
        <p:txBody>
          <a:bodyPr>
            <a:normAutofit fontScale="85000" lnSpcReduction="10000"/>
          </a:bodyPr>
          <a:lstStyle/>
          <a:p>
            <a:r>
              <a:rPr lang="en-US" dirty="0"/>
              <a:t>SCHEME , THE TERM OFTEN ASSOCIATED WITH STRUCTURE OF COLUMN. NEST COLUMS HAVE TYPE STRUCT(OR RECORD TYPE). WHEN TWO TABLES ARE COMBINED TYPICALLY, AND ONE COLUMN OCCURS AS  A TYPE FOR SECOND COLUMN.</a:t>
            </a:r>
          </a:p>
          <a:p>
            <a:r>
              <a:rPr lang="en-US" dirty="0"/>
              <a:t>REPEATED DATA IS POSSIBLELY OCCURRED WHEN ROW HAS MORE THAN ONE VALUE  PERMITTED. AND IS TYPICALLY REFLECTED IN TABLE’S SCHEME.</a:t>
            </a:r>
          </a:p>
          <a:p>
            <a:r>
              <a:rPr lang="en-US" dirty="0"/>
              <a:t>EACH ENTRY IN THE REPEATED FIELD IS AN ARRAY[SIMILAR TO THE PYTHON ARRAY TERM].</a:t>
            </a:r>
          </a:p>
          <a:p>
            <a:r>
              <a:rPr lang="en-US" dirty="0"/>
              <a:t>WE USE UNNEST FUNCTION WHILE ENTERING THE REPEATED DATA’S COLUMN IN THE SQL QUERIES.</a:t>
            </a:r>
          </a:p>
          <a:p>
            <a:endParaRPr lang="en-US" dirty="0"/>
          </a:p>
          <a:p>
            <a:r>
              <a:rPr lang="en-US" dirty="0"/>
              <a:t>FOR  REPEATED AND NESTED DATA , WE USE THE UNNEST FUNCTION ON REPEATED DATA’S’COLUMN .AND WE CAN GIVE ALIAS NAME TO SUCH COLUMN TO REDUCE AMBIGIOUS NATURE.</a:t>
            </a:r>
            <a:br>
              <a:rPr lang="en-US" dirty="0"/>
            </a:br>
            <a:endParaRPr lang="en-IN" dirty="0"/>
          </a:p>
        </p:txBody>
      </p:sp>
    </p:spTree>
    <p:extLst>
      <p:ext uri="{BB962C8B-B14F-4D97-AF65-F5344CB8AC3E}">
        <p14:creationId xmlns:p14="http://schemas.microsoft.com/office/powerpoint/2010/main" val="90511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F509-E7A2-4901-A3D8-67B27A4DA0D4}"/>
              </a:ext>
            </a:extLst>
          </p:cNvPr>
          <p:cNvSpPr>
            <a:spLocks noGrp="1"/>
          </p:cNvSpPr>
          <p:nvPr>
            <p:ph type="title"/>
          </p:nvPr>
        </p:nvSpPr>
        <p:spPr/>
        <p:txBody>
          <a:bodyPr/>
          <a:lstStyle/>
          <a:p>
            <a:r>
              <a:rPr lang="en-US" dirty="0"/>
              <a:t>ANALYTICAL FUNCTION:</a:t>
            </a:r>
            <a:endParaRPr lang="en-IN" dirty="0"/>
          </a:p>
        </p:txBody>
      </p:sp>
      <p:sp>
        <p:nvSpPr>
          <p:cNvPr id="3" name="Content Placeholder 2">
            <a:extLst>
              <a:ext uri="{FF2B5EF4-FFF2-40B4-BE49-F238E27FC236}">
                <a16:creationId xmlns:a16="http://schemas.microsoft.com/office/drawing/2014/main" id="{832B5C89-6E1E-4F12-B350-AD5CDF4114CD}"/>
              </a:ext>
            </a:extLst>
          </p:cNvPr>
          <p:cNvSpPr>
            <a:spLocks noGrp="1"/>
          </p:cNvSpPr>
          <p:nvPr>
            <p:ph idx="1"/>
          </p:nvPr>
        </p:nvSpPr>
        <p:spPr/>
        <p:txBody>
          <a:bodyPr>
            <a:normAutofit fontScale="92500" lnSpcReduction="10000"/>
          </a:bodyPr>
          <a:lstStyle/>
          <a:p>
            <a:r>
              <a:rPr lang="en-US" dirty="0"/>
              <a:t>COMPLEX CALCULATION AN COMPLEX SYNTAX IS NOT EASIER , IT CREATES A , UNEASY AND DIFFICULT TO USE QUERIES. BUT WE HAVE ANALYTICAL FUNCTIONS THAT PERFORM COMPLEX CALCULATIONS WTH EASY OR LESS COMPLEX SYNTAX.</a:t>
            </a:r>
          </a:p>
          <a:p>
            <a:endParaRPr lang="en-US" dirty="0"/>
          </a:p>
          <a:p>
            <a:r>
              <a:rPr lang="en-US" dirty="0"/>
              <a:t>OVER FUNCTIONS IS A WIDELY USED FUNCTION WHICH IS USED TO DEFINE A RANGE OR SET OF ROWS TO PERFORM IN CALCULATION. OVER COMES WITH THREE CLAUSES:</a:t>
            </a:r>
          </a:p>
          <a:p>
            <a:r>
              <a:rPr lang="en-US" dirty="0"/>
              <a:t>PARTITION BY: THE ROW OF THE TABLE IS DIVIDED INTO DIFFERENT GROUPS.</a:t>
            </a:r>
            <a:br>
              <a:rPr lang="en-US" dirty="0"/>
            </a:br>
            <a:r>
              <a:rPr lang="en-US" dirty="0"/>
              <a:t>ORDER BY: EACH PARTITION IS ORDERED BY THIS CLAUSE.</a:t>
            </a:r>
          </a:p>
          <a:p>
            <a:r>
              <a:rPr lang="en-US" dirty="0"/>
              <a:t>WINDOW FRAME: SET OF ROWS ARE TYPICALLY IDENTIFIED  IN EACH CALCULATED BY THIS CLAUSE.</a:t>
            </a:r>
            <a:endParaRPr lang="en-IN" dirty="0"/>
          </a:p>
        </p:txBody>
      </p:sp>
    </p:spTree>
    <p:extLst>
      <p:ext uri="{BB962C8B-B14F-4D97-AF65-F5344CB8AC3E}">
        <p14:creationId xmlns:p14="http://schemas.microsoft.com/office/powerpoint/2010/main" val="381071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F2AF-BEC4-4545-AFA0-A794619ECEB8}"/>
              </a:ext>
            </a:extLst>
          </p:cNvPr>
          <p:cNvSpPr>
            <a:spLocks noGrp="1"/>
          </p:cNvSpPr>
          <p:nvPr>
            <p:ph type="title"/>
          </p:nvPr>
        </p:nvSpPr>
        <p:spPr/>
        <p:txBody>
          <a:bodyPr/>
          <a:lstStyle/>
          <a:p>
            <a:r>
              <a:rPr lang="en-US" dirty="0"/>
              <a:t>WINDOW FRAME CLAUSE: THREE WAY OF WRITING</a:t>
            </a:r>
            <a:endParaRPr lang="en-IN" dirty="0"/>
          </a:p>
        </p:txBody>
      </p:sp>
      <p:sp>
        <p:nvSpPr>
          <p:cNvPr id="3" name="Content Placeholder 2">
            <a:extLst>
              <a:ext uri="{FF2B5EF4-FFF2-40B4-BE49-F238E27FC236}">
                <a16:creationId xmlns:a16="http://schemas.microsoft.com/office/drawing/2014/main" id="{6481C4D5-2AAC-4C7E-8B51-5FA1416466F7}"/>
              </a:ext>
            </a:extLst>
          </p:cNvPr>
          <p:cNvSpPr>
            <a:spLocks noGrp="1"/>
          </p:cNvSpPr>
          <p:nvPr>
            <p:ph idx="1"/>
          </p:nvPr>
        </p:nvSpPr>
        <p:spPr>
          <a:xfrm>
            <a:off x="1090708" y="2468032"/>
            <a:ext cx="8825659" cy="3416300"/>
          </a:xfrm>
        </p:spPr>
        <p:txBody>
          <a:bodyPr>
            <a:normAutofit fontScale="92500" lnSpcReduction="10000"/>
          </a:bodyPr>
          <a:lstStyle/>
          <a:p>
            <a:pPr marL="0" indent="0">
              <a:buNone/>
            </a:pPr>
            <a:r>
              <a:rPr lang="en-US" b="1" dirty="0">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cs typeface="Arial" panose="020B0604020202020204" pitchFamily="34" charset="0"/>
              </a:rPr>
              <a:t>ROWS BETWEEN 1 PRECEDING AND CURRENT ROW - the previous row and the current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cs typeface="Arial" panose="020B0604020202020204" pitchFamily="34" charset="0"/>
              </a:rPr>
              <a:t>ROWS BETWEEN 3 PRECEDING AND 1 FOLLOWING - the 3 previous rows, the current row, and the following row.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cs typeface="Arial" panose="020B0604020202020204" pitchFamily="34" charset="0"/>
              </a:rPr>
              <a:t>ROWS BETWEEN UNBOUNDED PRECEDING AND UNBOUNDED FOLLOWING - all rows in the partition</a:t>
            </a:r>
            <a:r>
              <a:rPr kumimoji="0" lang="en-US" altLang="en-US" sz="2800" b="1" i="0" u="none" strike="noStrike" cap="none" normalizeH="0" baseline="0" dirty="0">
                <a:ln>
                  <a:noFill/>
                </a:ln>
                <a:solidFill>
                  <a:schemeClr val="tx1"/>
                </a:solidFill>
                <a:effectLst/>
                <a:latin typeface="+mj-l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mj-lt"/>
                <a:cs typeface="Arial" panose="020B0604020202020204" pitchFamily="34" charset="0"/>
              </a:rPr>
              <a:t>”.</a:t>
            </a:r>
          </a:p>
          <a:p>
            <a:pPr marL="0" indent="0">
              <a:buNone/>
            </a:pPr>
            <a:endParaRPr lang="en-IN" b="1" dirty="0">
              <a:latin typeface="+mj-lt"/>
            </a:endParaRPr>
          </a:p>
        </p:txBody>
      </p:sp>
      <p:sp>
        <p:nvSpPr>
          <p:cNvPr id="4" name="Rectangle 1">
            <a:extLst>
              <a:ext uri="{FF2B5EF4-FFF2-40B4-BE49-F238E27FC236}">
                <a16:creationId xmlns:a16="http://schemas.microsoft.com/office/drawing/2014/main" id="{EF1AF952-1577-442B-9E28-2D2ECE870374}"/>
              </a:ext>
            </a:extLst>
          </p:cNvPr>
          <p:cNvSpPr>
            <a:spLocks noChangeArrowheads="1"/>
          </p:cNvSpPr>
          <p:nvPr/>
        </p:nvSpPr>
        <p:spPr bwMode="auto">
          <a:xfrm>
            <a:off x="0" y="-379559"/>
            <a:ext cx="184731" cy="759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01568"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46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1081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Franklin Gothic Demi Cond</vt:lpstr>
      <vt:lpstr>Georgia</vt:lpstr>
      <vt:lpstr>Wingdings 3</vt:lpstr>
      <vt:lpstr>Ion Boardroom</vt:lpstr>
      <vt:lpstr>Kaggle.com course Notes: ADVANCED SQL.</vt:lpstr>
      <vt:lpstr>Lets start with query optimization:</vt:lpstr>
      <vt:lpstr>Reduction in Data</vt:lpstr>
      <vt:lpstr>Avoid N:N JOINS.</vt:lpstr>
      <vt:lpstr>Joins and Unions:</vt:lpstr>
      <vt:lpstr> </vt:lpstr>
      <vt:lpstr>NESTED AND REPEATED DATA:</vt:lpstr>
      <vt:lpstr>ANALYTICAL FUNCTION:</vt:lpstr>
      <vt:lpstr>WINDOW FRAME CLAUSE: THREE WAY OF WRITING</vt:lpstr>
      <vt:lpstr>THREE TYPES OF ANALYTICS FUNCTIONS</vt:lpstr>
      <vt:lpstr>Analytics function of aggregate functions</vt:lpstr>
      <vt:lpstr>Analytical Numbering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shan</dc:creator>
  <cp:lastModifiedBy>shan</cp:lastModifiedBy>
  <cp:revision>11</cp:revision>
  <dcterms:created xsi:type="dcterms:W3CDTF">2021-09-14T20:26:14Z</dcterms:created>
  <dcterms:modified xsi:type="dcterms:W3CDTF">2021-09-23T10:24:23Z</dcterms:modified>
</cp:coreProperties>
</file>