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85" r:id="rId3"/>
    <p:sldMasterId id="2147483686" r:id="rId4"/>
  </p:sldMasterIdLst>
  <p:notesMasterIdLst>
    <p:notesMasterId r:id="rId21"/>
  </p:notesMasterIdLst>
  <p:sldIdLst>
    <p:sldId id="256" r:id="rId5"/>
    <p:sldId id="257" r:id="rId6"/>
    <p:sldId id="258" r:id="rId7"/>
    <p:sldId id="283" r:id="rId8"/>
    <p:sldId id="279" r:id="rId9"/>
    <p:sldId id="291" r:id="rId10"/>
    <p:sldId id="288" r:id="rId11"/>
    <p:sldId id="282" r:id="rId12"/>
    <p:sldId id="284" r:id="rId13"/>
    <p:sldId id="273" r:id="rId14"/>
    <p:sldId id="285" r:id="rId15"/>
    <p:sldId id="286" r:id="rId16"/>
    <p:sldId id="287" r:id="rId17"/>
    <p:sldId id="289" r:id="rId18"/>
    <p:sldId id="290" r:id="rId19"/>
    <p:sldId id="259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05E"/>
    <a:srgbClr val="094162"/>
    <a:srgbClr val="106FAA"/>
    <a:srgbClr val="FFC800"/>
    <a:srgbClr val="148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20" autoAdjust="0"/>
  </p:normalViewPr>
  <p:slideViewPr>
    <p:cSldViewPr snapToGrid="0" showGuides="1">
      <p:cViewPr varScale="1">
        <p:scale>
          <a:sx n="81" d="100"/>
          <a:sy n="81" d="100"/>
        </p:scale>
        <p:origin x="58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D16E07A-44DA-45CF-A0CE-2C7C4D86E917}" type="datetimeFigureOut">
              <a:rPr lang="zh-CN" altLang="en-US"/>
              <a:pPr>
                <a:defRPr/>
              </a:pPr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50B44B9-1A80-4F6E-90F2-4E55259735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6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12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431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會在換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285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會在換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0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437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會在換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430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4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9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25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50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15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會在換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B44B9-1A80-4F6E-90F2-4E5525973523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6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B44B9-1A80-4F6E-90F2-4E55259735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0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145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9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885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707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87833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94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9786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1705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856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3987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7250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4288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5262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5732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1432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960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4442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42776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1512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84642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309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39996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360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2131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6354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29141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46541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4674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55915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65625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6551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188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03095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61608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4154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2129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6073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96746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582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097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463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80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18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92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4214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6" b="36667"/>
          <a:stretch>
            <a:fillRect/>
          </a:stretch>
        </p:blipFill>
        <p:spPr bwMode="auto">
          <a:xfrm>
            <a:off x="1588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1.png"/><Relationship Id="rId4" Type="http://schemas.openxmlformats.org/officeDocument/2006/relationships/hyperlink" Target="https://www.accupas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140.121.199.231:27018/inde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本框 10"/>
          <p:cNvSpPr txBox="1">
            <a:spLocks noChangeArrowheads="1"/>
          </p:cNvSpPr>
          <p:nvPr/>
        </p:nvSpPr>
        <p:spPr bwMode="auto">
          <a:xfrm>
            <a:off x="3617911" y="4178944"/>
            <a:ext cx="4956175" cy="107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00757303 4B </a:t>
            </a:r>
            <a:r>
              <a:rPr lang="zh-TW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李萱</a:t>
            </a:r>
            <a:endParaRPr lang="en-US" altLang="zh-TW" sz="28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Segoe UI" pitchFamily="34" charset="0"/>
            </a:endParaRPr>
          </a:p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altLang="zh-TW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00672042</a:t>
            </a:r>
            <a:r>
              <a:rPr lang="zh-TW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3A </a:t>
            </a:r>
            <a:r>
              <a:rPr lang="zh-TW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廖子權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Segoe UI" pitchFamily="34" charset="0"/>
            </a:endParaRPr>
          </a:p>
        </p:txBody>
      </p:sp>
      <p:sp>
        <p:nvSpPr>
          <p:cNvPr id="27652" name="文本框 12"/>
          <p:cNvSpPr txBox="1">
            <a:spLocks noChangeArrowheads="1"/>
          </p:cNvSpPr>
          <p:nvPr/>
        </p:nvSpPr>
        <p:spPr bwMode="auto">
          <a:xfrm>
            <a:off x="2890838" y="3201085"/>
            <a:ext cx="6410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在地商家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X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 活動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X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 旅遊平台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7363" y="2017567"/>
            <a:ext cx="7642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i="1" dirty="0" smtClean="0">
                <a:solidFill>
                  <a:srgbClr val="FF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Traveler Adviser</a:t>
            </a:r>
            <a:endParaRPr lang="zh-CN" altLang="en-US" sz="7200" b="1" i="1" dirty="0">
              <a:solidFill>
                <a:srgbClr val="FFC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採用技術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2008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2009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1993" name="AutoShape 40"/>
          <p:cNvSpPr>
            <a:spLocks noChangeAspect="1" noChangeArrowheads="1" noTextEdit="1"/>
          </p:cNvSpPr>
          <p:nvPr/>
        </p:nvSpPr>
        <p:spPr bwMode="auto">
          <a:xfrm>
            <a:off x="5168900" y="1971675"/>
            <a:ext cx="29225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圓角矩形 38"/>
          <p:cNvSpPr/>
          <p:nvPr/>
        </p:nvSpPr>
        <p:spPr>
          <a:xfrm>
            <a:off x="1159120" y="1463041"/>
            <a:ext cx="3144656" cy="434004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4826816" y="1463041"/>
            <a:ext cx="3144656" cy="4340048"/>
          </a:xfrm>
          <a:prstGeom prst="roundRect">
            <a:avLst/>
          </a:prstGeom>
          <a:noFill/>
          <a:ln w="57150">
            <a:solidFill>
              <a:srgbClr val="106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8614528" y="1463041"/>
            <a:ext cx="3144656" cy="4340048"/>
          </a:xfrm>
          <a:prstGeom prst="roundRect">
            <a:avLst/>
          </a:prstGeom>
          <a:noFill/>
          <a:ln w="57150">
            <a:solidFill>
              <a:srgbClr val="094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" name="Picture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36" y="1803251"/>
            <a:ext cx="663023" cy="663023"/>
          </a:xfrm>
          <a:prstGeom prst="rect">
            <a:avLst/>
          </a:prstGeom>
        </p:spPr>
      </p:pic>
      <p:sp>
        <p:nvSpPr>
          <p:cNvPr id="49" name="文本框 7"/>
          <p:cNvSpPr txBox="1">
            <a:spLocks noChangeArrowheads="1"/>
          </p:cNvSpPr>
          <p:nvPr/>
        </p:nvSpPr>
        <p:spPr bwMode="auto">
          <a:xfrm>
            <a:off x="1653280" y="3578060"/>
            <a:ext cx="222971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en-US" altLang="zh-CN" sz="2400" dirty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Anime.js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endParaRPr lang="en-US" altLang="zh-CN" sz="2400" dirty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35"/>
          <p:cNvGrpSpPr/>
          <p:nvPr/>
        </p:nvGrpSpPr>
        <p:grpSpPr>
          <a:xfrm>
            <a:off x="1675696" y="2590466"/>
            <a:ext cx="2111502" cy="701557"/>
            <a:chOff x="2187746" y="2123279"/>
            <a:chExt cx="1927113" cy="1931011"/>
          </a:xfrm>
        </p:grpSpPr>
        <p:sp>
          <p:nvSpPr>
            <p:cNvPr id="53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54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80"/>
            <p:cNvSpPr/>
            <p:nvPr/>
          </p:nvSpPr>
          <p:spPr bwMode="auto">
            <a:xfrm>
              <a:off x="2325426" y="2391056"/>
              <a:ext cx="1640689" cy="1395452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kern="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前端</a:t>
              </a:r>
              <a:r>
                <a:rPr lang="zh-TW" altLang="en-US" sz="2400" kern="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56" name="Picture 5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55" y="1756007"/>
            <a:ext cx="687054" cy="687054"/>
          </a:xfrm>
          <a:prstGeom prst="rect">
            <a:avLst/>
          </a:prstGeom>
        </p:spPr>
      </p:pic>
      <p:grpSp>
        <p:nvGrpSpPr>
          <p:cNvPr id="57" name="Group 35"/>
          <p:cNvGrpSpPr/>
          <p:nvPr/>
        </p:nvGrpSpPr>
        <p:grpSpPr>
          <a:xfrm>
            <a:off x="5343393" y="2585412"/>
            <a:ext cx="2111502" cy="701557"/>
            <a:chOff x="2187746" y="2123279"/>
            <a:chExt cx="1927113" cy="1931011"/>
          </a:xfrm>
        </p:grpSpPr>
        <p:sp>
          <p:nvSpPr>
            <p:cNvPr id="58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59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椭圆 80"/>
            <p:cNvSpPr/>
            <p:nvPr/>
          </p:nvSpPr>
          <p:spPr bwMode="auto">
            <a:xfrm>
              <a:off x="2325426" y="2391056"/>
              <a:ext cx="1640689" cy="1395452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kern="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</a:t>
              </a:r>
              <a:r>
                <a:rPr lang="zh-TW" altLang="en-US" sz="2400" kern="0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端</a:t>
              </a:r>
              <a:r>
                <a:rPr lang="zh-TW" altLang="en-US" sz="2400" kern="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1" name="文本框 7"/>
          <p:cNvSpPr txBox="1">
            <a:spLocks noChangeArrowheads="1"/>
          </p:cNvSpPr>
          <p:nvPr/>
        </p:nvSpPr>
        <p:spPr bwMode="auto">
          <a:xfrm>
            <a:off x="5343393" y="3571672"/>
            <a:ext cx="24271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Flask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 security</a:t>
            </a:r>
          </a:p>
          <a:p>
            <a:pPr marL="0" indent="0" eaLnBrk="1" hangingPunct="1"/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Picture 55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00" y="1803251"/>
            <a:ext cx="717111" cy="717111"/>
          </a:xfrm>
          <a:prstGeom prst="rect">
            <a:avLst/>
          </a:prstGeom>
        </p:spPr>
      </p:pic>
      <p:grpSp>
        <p:nvGrpSpPr>
          <p:cNvPr id="63" name="Group 35"/>
          <p:cNvGrpSpPr/>
          <p:nvPr/>
        </p:nvGrpSpPr>
        <p:grpSpPr>
          <a:xfrm>
            <a:off x="9131104" y="2596228"/>
            <a:ext cx="2111502" cy="701557"/>
            <a:chOff x="2187746" y="2123279"/>
            <a:chExt cx="1927113" cy="1931011"/>
          </a:xfrm>
        </p:grpSpPr>
        <p:sp>
          <p:nvSpPr>
            <p:cNvPr id="64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65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椭圆 80"/>
            <p:cNvSpPr/>
            <p:nvPr/>
          </p:nvSpPr>
          <p:spPr bwMode="auto">
            <a:xfrm>
              <a:off x="2325426" y="2391056"/>
              <a:ext cx="1640689" cy="1395452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kern="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其他技術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7" name="文本框 7"/>
          <p:cNvSpPr txBox="1">
            <a:spLocks noChangeArrowheads="1"/>
          </p:cNvSpPr>
          <p:nvPr/>
        </p:nvSpPr>
        <p:spPr bwMode="auto">
          <a:xfrm>
            <a:off x="8900160" y="3578060"/>
            <a:ext cx="2706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Selenium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Map</a:t>
            </a:r>
            <a:r>
              <a:rPr lang="en-US" altLang="zh-TW" sz="2400" dirty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(geocoder)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經緯度計算距離</a:t>
            </a:r>
            <a:endParaRPr lang="en-US" altLang="zh-TW" sz="2400" dirty="0" smtClean="0">
              <a:solidFill>
                <a:srgbClr val="09405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err="1" smtClean="0">
                <a:solidFill>
                  <a:srgbClr val="094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Jieba</a:t>
            </a:r>
            <a:r>
              <a:rPr lang="zh-TW" altLang="en-US" sz="2400" dirty="0">
                <a:solidFill>
                  <a:srgbClr val="094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斷</a:t>
            </a:r>
            <a:r>
              <a:rPr lang="zh-TW" altLang="en-US" sz="2400" dirty="0" smtClean="0">
                <a:solidFill>
                  <a:srgbClr val="0940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詞查詢</a:t>
            </a:r>
            <a:endParaRPr lang="en-US" altLang="zh-TW" sz="2400" dirty="0" smtClean="0">
              <a:solidFill>
                <a:srgbClr val="09405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marL="0" indent="0" eaLnBrk="1" hangingPunct="1"/>
            <a:r>
              <a:rPr lang="en-US" altLang="zh-TW" sz="2400" dirty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Traveler Adviser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6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Gungsuh" pitchFamily="18" charset="-127"/>
                    <a:cs typeface="+mn-cs"/>
                  </a:rPr>
                  <a:t>04</a:t>
                </a:r>
                <a:endParaRPr kumimoji="0" lang="zh-CN" alt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Gungsuh" pitchFamily="18" charset="-127"/>
                  <a:cs typeface="+mn-cs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 eaLnBrk="1" hangingPunct="1">
              <a:lnSpc>
                <a:spcPct val="80000"/>
              </a:lnSpc>
            </a:pPr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參考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資料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 網站資料來源 </a:t>
            </a:r>
            <a:r>
              <a:rPr lang="en-US" altLang="zh-TW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)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56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參考資料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1237"/>
          <a:stretch/>
        </p:blipFill>
        <p:spPr>
          <a:xfrm>
            <a:off x="7091669" y="1084698"/>
            <a:ext cx="4637082" cy="2609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圓角矩形 3"/>
          <p:cNvSpPr/>
          <p:nvPr/>
        </p:nvSpPr>
        <p:spPr bwMode="auto">
          <a:xfrm>
            <a:off x="1706561" y="4623630"/>
            <a:ext cx="8835416" cy="117050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1871" y="4769214"/>
            <a:ext cx="734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我們採用</a:t>
            </a:r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Accupass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https://www.accupass.com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，找出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，將活動的資訊爬蟲，存至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內，並再利用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API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，找出地點的經緯度，在地圖上呈現地點。</a:t>
            </a:r>
            <a:endParaRPr lang="zh-TW" altLang="en-US" dirty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62" y="1084699"/>
            <a:ext cx="4715822" cy="2609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向右箭號 6"/>
          <p:cNvSpPr/>
          <p:nvPr/>
        </p:nvSpPr>
        <p:spPr bwMode="auto">
          <a:xfrm>
            <a:off x="5738034" y="2147803"/>
            <a:ext cx="931984" cy="23739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003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 bwMode="auto">
          <a:xfrm>
            <a:off x="6749489" y="4914900"/>
            <a:ext cx="5029200" cy="1102779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6749489" y="1188768"/>
            <a:ext cx="5029200" cy="3208645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資料說明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1237"/>
          <a:stretch/>
        </p:blipFill>
        <p:spPr>
          <a:xfrm>
            <a:off x="676889" y="1188768"/>
            <a:ext cx="5701139" cy="3208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224129" y="1638928"/>
            <a:ext cx="4554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活動名稱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eventM_B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活動開始時間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eventM_F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活動結束時間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eventID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，並成為活動照片的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</a:p>
          <a:p>
            <a:r>
              <a:rPr lang="en-US" altLang="zh-TW" dirty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標籤，標出活動的類別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pictute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活動照片網址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地點，經緯度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eventDetail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活動詳細介紹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r="44396"/>
          <a:stretch/>
        </p:blipFill>
        <p:spPr>
          <a:xfrm>
            <a:off x="676889" y="5071832"/>
            <a:ext cx="5671157" cy="94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字方塊 12"/>
          <p:cNvSpPr txBox="1"/>
          <p:nvPr/>
        </p:nvSpPr>
        <p:spPr>
          <a:xfrm>
            <a:off x="7101109" y="5143123"/>
            <a:ext cx="455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companyName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在地商家名稱</a:t>
            </a:r>
            <a:endParaRPr lang="en-US" altLang="zh-TW" dirty="0" smtClean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companyDetail</a:t>
            </a:r>
            <a:r>
              <a:rPr lang="en-US" altLang="zh-TW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solidFill>
                  <a:srgbClr val="0941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在地商家說明</a:t>
            </a:r>
            <a:endParaRPr lang="zh-TW" altLang="en-US" dirty="0">
              <a:solidFill>
                <a:srgbClr val="0941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826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Traveler Adviser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6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Gungsuh" pitchFamily="18" charset="-127"/>
                    <a:cs typeface="+mn-cs"/>
                  </a:rPr>
                  <a:t>05</a:t>
                </a:r>
                <a:endParaRPr kumimoji="0" lang="zh-CN" alt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Gungsuh" pitchFamily="18" charset="-127"/>
                  <a:cs typeface="+mn-cs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1" name="KSO_GT2"/>
          <p:cNvSpPr txBox="1">
            <a:spLocks noChangeArrowheads="1"/>
          </p:cNvSpPr>
          <p:nvPr/>
        </p:nvSpPr>
        <p:spPr bwMode="auto">
          <a:xfrm>
            <a:off x="4958477" y="2831043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r" eaLnBrk="1" hangingPunct="1">
              <a:lnSpc>
                <a:spcPct val="80000"/>
              </a:lnSpc>
            </a:pP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分</a:t>
            </a:r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工</a:t>
            </a:r>
          </a:p>
        </p:txBody>
      </p:sp>
    </p:spTree>
    <p:extLst>
      <p:ext uri="{BB962C8B-B14F-4D97-AF65-F5344CB8AC3E}">
        <p14:creationId xmlns:p14="http://schemas.microsoft.com/office/powerpoint/2010/main" val="2297341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工作分配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任意多边形 76"/>
          <p:cNvSpPr>
            <a:spLocks noChangeArrowheads="1"/>
          </p:cNvSpPr>
          <p:nvPr/>
        </p:nvSpPr>
        <p:spPr bwMode="auto">
          <a:xfrm>
            <a:off x="980953" y="3929634"/>
            <a:ext cx="1441136" cy="1961211"/>
          </a:xfrm>
          <a:custGeom>
            <a:avLst/>
            <a:gdLst>
              <a:gd name="T0" fmla="*/ 4158252 w 1138390"/>
              <a:gd name="T1" fmla="*/ 1031987 h 1550820"/>
              <a:gd name="T2" fmla="*/ 1357016 w 1138390"/>
              <a:gd name="T3" fmla="*/ 3812931 h 1550820"/>
              <a:gd name="T4" fmla="*/ 4158252 w 1138390"/>
              <a:gd name="T5" fmla="*/ 6593884 h 1550820"/>
              <a:gd name="T6" fmla="*/ 6959497 w 1138390"/>
              <a:gd name="T7" fmla="*/ 3812940 h 1550820"/>
              <a:gd name="T8" fmla="*/ 4158252 w 1138390"/>
              <a:gd name="T9" fmla="*/ 1031987 h 1550820"/>
              <a:gd name="T10" fmla="*/ 4391778 w 1138390"/>
              <a:gd name="T11" fmla="*/ 2031 h 1550820"/>
              <a:gd name="T12" fmla="*/ 7364156 w 1138390"/>
              <a:gd name="T13" fmla="*/ 1332571 h 1550820"/>
              <a:gd name="T14" fmla="*/ 7178013 w 1138390"/>
              <a:gd name="T15" fmla="*/ 7310826 h 1550820"/>
              <a:gd name="T16" fmla="*/ 4033044 w 1138390"/>
              <a:gd name="T17" fmla="*/ 11523072 h 1550820"/>
              <a:gd name="T18" fmla="*/ 1156144 w 1138390"/>
              <a:gd name="T19" fmla="*/ 7126029 h 1550820"/>
              <a:gd name="T20" fmla="*/ 1342287 w 1138390"/>
              <a:gd name="T21" fmla="*/ 1147768 h 1550820"/>
              <a:gd name="T22" fmla="*/ 4391778 w 1138390"/>
              <a:gd name="T23" fmla="*/ 2031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600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</a:t>
            </a:r>
            <a:r>
              <a:rPr lang="zh-TW" altLang="en-US" sz="2600" dirty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萱</a:t>
            </a:r>
            <a:endParaRPr lang="zh-CN" altLang="en-US" sz="26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76"/>
          <p:cNvSpPr>
            <a:spLocks noChangeArrowheads="1"/>
          </p:cNvSpPr>
          <p:nvPr/>
        </p:nvSpPr>
        <p:spPr bwMode="auto">
          <a:xfrm>
            <a:off x="885763" y="1488305"/>
            <a:ext cx="1525769" cy="2076386"/>
          </a:xfrm>
          <a:custGeom>
            <a:avLst/>
            <a:gdLst>
              <a:gd name="T0" fmla="*/ 4158252 w 1138390"/>
              <a:gd name="T1" fmla="*/ 1031987 h 1550820"/>
              <a:gd name="T2" fmla="*/ 1357016 w 1138390"/>
              <a:gd name="T3" fmla="*/ 3812931 h 1550820"/>
              <a:gd name="T4" fmla="*/ 4158252 w 1138390"/>
              <a:gd name="T5" fmla="*/ 6593884 h 1550820"/>
              <a:gd name="T6" fmla="*/ 6959497 w 1138390"/>
              <a:gd name="T7" fmla="*/ 3812940 h 1550820"/>
              <a:gd name="T8" fmla="*/ 4158252 w 1138390"/>
              <a:gd name="T9" fmla="*/ 1031987 h 1550820"/>
              <a:gd name="T10" fmla="*/ 4391778 w 1138390"/>
              <a:gd name="T11" fmla="*/ 2031 h 1550820"/>
              <a:gd name="T12" fmla="*/ 7364156 w 1138390"/>
              <a:gd name="T13" fmla="*/ 1332571 h 1550820"/>
              <a:gd name="T14" fmla="*/ 7178013 w 1138390"/>
              <a:gd name="T15" fmla="*/ 7310826 h 1550820"/>
              <a:gd name="T16" fmla="*/ 4033044 w 1138390"/>
              <a:gd name="T17" fmla="*/ 11523072 h 1550820"/>
              <a:gd name="T18" fmla="*/ 1156144 w 1138390"/>
              <a:gd name="T19" fmla="*/ 7126029 h 1550820"/>
              <a:gd name="T20" fmla="*/ 1342287 w 1138390"/>
              <a:gd name="T21" fmla="*/ 1147768 h 1550820"/>
              <a:gd name="T22" fmla="*/ 4391778 w 1138390"/>
              <a:gd name="T23" fmla="*/ 2031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600" dirty="0" smtClean="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廖子權</a:t>
            </a:r>
            <a:endParaRPr lang="zh-CN" altLang="en-US" sz="2600" dirty="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圓角矩形 2"/>
          <p:cNvSpPr/>
          <p:nvPr/>
        </p:nvSpPr>
        <p:spPr bwMode="auto">
          <a:xfrm>
            <a:off x="2866292" y="1488305"/>
            <a:ext cx="6840416" cy="194684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2866292" y="4084966"/>
            <a:ext cx="6840416" cy="194684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3394157" y="1676897"/>
            <a:ext cx="45013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活動資料爬蟲</a:t>
            </a:r>
            <a:endParaRPr lang="en-US" altLang="zh-TW" sz="2400" dirty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後端資料處理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MongoDB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資料處理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搜尋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活動頁面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3394156" y="4458223"/>
            <a:ext cx="5231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投影片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CSS,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首頁</a:t>
            </a:r>
            <a:r>
              <a:rPr lang="en-US" altLang="zh-TW" sz="2400" dirty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/Google </a:t>
            </a:r>
            <a:r>
              <a:rPr lang="en-US" altLang="zh-TW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Map/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在地商家頁</a:t>
            </a:r>
            <a:r>
              <a:rPr lang="zh-TW" altLang="en-US" sz="2400" dirty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面 </a:t>
            </a:r>
            <a:r>
              <a:rPr lang="zh-TW" altLang="en-US" sz="2400" dirty="0" smtClean="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zh-TW" sz="2400" dirty="0" smtClean="0">
              <a:solidFill>
                <a:srgbClr val="09405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47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10"/>
          <p:cNvSpPr txBox="1">
            <a:spLocks noChangeArrowheads="1"/>
          </p:cNvSpPr>
          <p:nvPr/>
        </p:nvSpPr>
        <p:spPr bwMode="auto">
          <a:xfrm>
            <a:off x="3617913" y="4003945"/>
            <a:ext cx="4956175" cy="56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TW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" pitchFamily="34" charset="0"/>
              </a:rPr>
              <a:t>感謝聆聽 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Segoe UI" pitchFamily="34" charset="0"/>
            </a:endParaRPr>
          </a:p>
        </p:txBody>
      </p:sp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3062288"/>
            <a:ext cx="641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5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itchFamily="34" charset="0"/>
                <a:ea typeface="微软雅黑" pitchFamily="34" charset="-122"/>
              </a:rPr>
              <a:t>THANKS YOU</a:t>
            </a:r>
            <a:endParaRPr lang="zh-CN" altLang="en-US" sz="54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74857" y="1997319"/>
            <a:ext cx="7642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i="1" dirty="0" smtClean="0">
                <a:solidFill>
                  <a:srgbClr val="FFC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Traveler Adviser</a:t>
            </a:r>
            <a:endParaRPr lang="zh-CN" altLang="en-US" sz="7200" b="1" i="1" dirty="0">
              <a:solidFill>
                <a:srgbClr val="FFC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7651" name="文本框 9"/>
          <p:cNvSpPr txBox="1">
            <a:spLocks noChangeArrowheads="1"/>
          </p:cNvSpPr>
          <p:nvPr/>
        </p:nvSpPr>
        <p:spPr bwMode="auto">
          <a:xfrm>
            <a:off x="1365527" y="2705100"/>
            <a:ext cx="296965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目錄</a:t>
            </a:r>
            <a:endParaRPr lang="en-US" altLang="zh-TW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6872288" y="332221"/>
            <a:ext cx="3031421" cy="771525"/>
            <a:chOff x="0" y="0"/>
            <a:chExt cx="3031508" cy="771525"/>
          </a:xfrm>
        </p:grpSpPr>
        <p:sp>
          <p:nvSpPr>
            <p:cNvPr id="27663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664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0313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網站特</a:t>
              </a:r>
              <a:r>
                <a:rPr lang="zh-TW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色</a:t>
              </a: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簡介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3" name="Group 7"/>
          <p:cNvGrpSpPr>
            <a:grpSpLocks/>
          </p:cNvGrpSpPr>
          <p:nvPr/>
        </p:nvGrpSpPr>
        <p:grpSpPr bwMode="auto">
          <a:xfrm>
            <a:off x="6872288" y="1575234"/>
            <a:ext cx="2415868" cy="771525"/>
            <a:chOff x="0" y="0"/>
            <a:chExt cx="2415938" cy="771525"/>
          </a:xfrm>
        </p:grpSpPr>
        <p:sp>
          <p:nvSpPr>
            <p:cNvPr id="27661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662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網站架構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4" name="Group 10"/>
          <p:cNvGrpSpPr>
            <a:grpSpLocks/>
          </p:cNvGrpSpPr>
          <p:nvPr/>
        </p:nvGrpSpPr>
        <p:grpSpPr bwMode="auto">
          <a:xfrm>
            <a:off x="6872288" y="2818246"/>
            <a:ext cx="2415869" cy="771525"/>
            <a:chOff x="0" y="0"/>
            <a:chExt cx="2415938" cy="771525"/>
          </a:xfrm>
        </p:grpSpPr>
        <p:sp>
          <p:nvSpPr>
            <p:cNvPr id="27659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660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4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採用技術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656" name="等腰三角形 17"/>
          <p:cNvSpPr>
            <a:spLocks noChangeArrowheads="1"/>
          </p:cNvSpPr>
          <p:nvPr/>
        </p:nvSpPr>
        <p:spPr bwMode="auto">
          <a:xfrm rot="5400000">
            <a:off x="596820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6872288" y="4061258"/>
            <a:ext cx="2415869" cy="771525"/>
            <a:chOff x="0" y="0"/>
            <a:chExt cx="2415938" cy="771525"/>
          </a:xfrm>
        </p:grpSpPr>
        <p:sp>
          <p:nvSpPr>
            <p:cNvPr id="1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參考資料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6872288" y="5304271"/>
            <a:ext cx="1800315" cy="771525"/>
            <a:chOff x="0" y="0"/>
            <a:chExt cx="1800367" cy="771525"/>
          </a:xfrm>
        </p:grpSpPr>
        <p:sp>
          <p:nvSpPr>
            <p:cNvPr id="21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8002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TW" altLang="en-US" sz="2400" dirty="0" smtClean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分工</a:t>
              </a:r>
              <a:endParaRPr lang="zh-CN" altLang="en-US" sz="24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TW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Traveler Adviser</a:t>
            </a:r>
            <a:endParaRPr lang="en-US" altLang="zh-CN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itchFamily="18" charset="-127"/>
                  </a:rPr>
                  <a:t>01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itchFamily="18" charset="-127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網站特</a:t>
            </a:r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色</a:t>
            </a:r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簡介</a:t>
            </a:r>
            <a:endParaRPr lang="en-US" altLang="zh-CN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7478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網站簡介 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圓角矩形 1"/>
          <p:cNvSpPr/>
          <p:nvPr/>
        </p:nvSpPr>
        <p:spPr bwMode="auto">
          <a:xfrm>
            <a:off x="1001590" y="1371599"/>
            <a:ext cx="10639425" cy="4229101"/>
          </a:xfrm>
          <a:prstGeom prst="roundRect">
            <a:avLst/>
          </a:prstGeom>
          <a:noFill/>
          <a:ln>
            <a:solidFill>
              <a:srgbClr val="09405E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37394" y="1962655"/>
            <a:ext cx="10167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我們提供一個旅客活動平台，讓身在北部遊玩的你，不再煩惱要去哪裡玩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只要告訴我們你在哪裡，我們能夠告訴你離你最近的活動，並得知活動詳情資訊。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當然，我們也很歡迎你在我們的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上，建立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你想推薦的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活動，並按下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分享讓更多人知道，或是你知道哪裡有優質的在地商家，歡迎分享給大家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找飯店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Trivago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找活動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Traveler Adviser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7153593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7478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網站簡介 </a:t>
            </a:r>
            <a:r>
              <a:rPr lang="en-US" altLang="zh-TW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9156" name="矩形 27"/>
          <p:cNvSpPr>
            <a:spLocks noChangeArrowheads="1"/>
          </p:cNvSpPr>
          <p:nvPr/>
        </p:nvSpPr>
        <p:spPr bwMode="auto">
          <a:xfrm>
            <a:off x="775439" y="2133601"/>
            <a:ext cx="3440176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TW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r>
              <a:rPr lang="zh-TW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找附近活</a:t>
            </a:r>
            <a:r>
              <a:rPr lang="zh-TW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動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7" name="矩形 28"/>
          <p:cNvSpPr>
            <a:spLocks noChangeArrowheads="1"/>
          </p:cNvSpPr>
          <p:nvPr/>
        </p:nvSpPr>
        <p:spPr bwMode="auto">
          <a:xfrm>
            <a:off x="778423" y="3673476"/>
            <a:ext cx="3437192" cy="223964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輸入任意地點，即可顯示所在位置，得知離自己最近的</a:t>
            </a:r>
            <a:r>
              <a:rPr lang="en-US" altLang="zh-TW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個活動，快速找出想去的地方 </a:t>
            </a:r>
            <a:r>
              <a:rPr lang="en-US" altLang="zh-TW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8" name="矩形 29"/>
          <p:cNvSpPr>
            <a:spLocks noChangeArrowheads="1"/>
          </p:cNvSpPr>
          <p:nvPr/>
        </p:nvSpPr>
        <p:spPr bwMode="auto">
          <a:xfrm>
            <a:off x="4600575" y="2133601"/>
            <a:ext cx="3440754" cy="1537318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TW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User- friendly </a:t>
            </a:r>
            <a:r>
              <a:rPr lang="zh-TW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2" name="椭圆 33"/>
          <p:cNvSpPr>
            <a:spLocks noChangeArrowheads="1"/>
          </p:cNvSpPr>
          <p:nvPr/>
        </p:nvSpPr>
        <p:spPr bwMode="auto">
          <a:xfrm>
            <a:off x="1098169" y="3485134"/>
            <a:ext cx="96838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3" name="椭圆 34"/>
          <p:cNvSpPr>
            <a:spLocks noChangeArrowheads="1"/>
          </p:cNvSpPr>
          <p:nvPr/>
        </p:nvSpPr>
        <p:spPr bwMode="auto">
          <a:xfrm>
            <a:off x="1098169" y="3761359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64" name="Group 14"/>
          <p:cNvGrpSpPr>
            <a:grpSpLocks/>
          </p:cNvGrpSpPr>
          <p:nvPr/>
        </p:nvGrpSpPr>
        <p:grpSpPr bwMode="auto">
          <a:xfrm>
            <a:off x="1102727" y="3507651"/>
            <a:ext cx="82550" cy="371475"/>
            <a:chOff x="0" y="0"/>
            <a:chExt cx="177416" cy="553854"/>
          </a:xfrm>
        </p:grpSpPr>
        <p:sp>
          <p:nvSpPr>
            <p:cNvPr id="49233" name="椭圆 36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34" name="椭圆 37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235" name="Group 17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49236" name="Group 18"/>
              <p:cNvGrpSpPr>
                <a:grpSpLocks/>
              </p:cNvGrpSpPr>
              <p:nvPr/>
            </p:nvGrpSpPr>
            <p:grpSpPr bwMode="auto">
              <a:xfrm rot="-5441149">
                <a:off x="313836" y="-11471"/>
                <a:ext cx="140881" cy="122942"/>
                <a:chOff x="0" y="0"/>
                <a:chExt cx="79248" cy="91440"/>
              </a:xfrm>
            </p:grpSpPr>
            <p:pic>
              <p:nvPicPr>
                <p:cNvPr id="49241" name="椭圆 39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42" name="Text Box 20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44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237" name="Group 21"/>
              <p:cNvGrpSpPr>
                <a:grpSpLocks/>
              </p:cNvGrpSpPr>
              <p:nvPr/>
            </p:nvGrpSpPr>
            <p:grpSpPr bwMode="auto">
              <a:xfrm rot="-5441149">
                <a:off x="-22181" y="-6153"/>
                <a:ext cx="140881" cy="122942"/>
                <a:chOff x="0" y="0"/>
                <a:chExt cx="79248" cy="91440"/>
              </a:xfrm>
            </p:grpSpPr>
            <p:pic>
              <p:nvPicPr>
                <p:cNvPr id="49239" name="椭圆 40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40" name="Text Box 2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78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9238" name="矩形 41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9165" name="椭圆 42"/>
          <p:cNvSpPr>
            <a:spLocks noChangeArrowheads="1"/>
          </p:cNvSpPr>
          <p:nvPr/>
        </p:nvSpPr>
        <p:spPr bwMode="auto">
          <a:xfrm>
            <a:off x="3959732" y="3440575"/>
            <a:ext cx="100203" cy="10907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6" name="椭圆 43"/>
          <p:cNvSpPr>
            <a:spLocks noChangeArrowheads="1"/>
          </p:cNvSpPr>
          <p:nvPr/>
        </p:nvSpPr>
        <p:spPr bwMode="auto">
          <a:xfrm>
            <a:off x="3959732" y="3718560"/>
            <a:ext cx="100203" cy="10731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67" name="Group 27"/>
          <p:cNvGrpSpPr>
            <a:grpSpLocks/>
          </p:cNvGrpSpPr>
          <p:nvPr/>
        </p:nvGrpSpPr>
        <p:grpSpPr bwMode="auto">
          <a:xfrm>
            <a:off x="3996539" y="3462339"/>
            <a:ext cx="82550" cy="368300"/>
            <a:chOff x="0" y="0"/>
            <a:chExt cx="177416" cy="553854"/>
          </a:xfrm>
        </p:grpSpPr>
        <p:sp>
          <p:nvSpPr>
            <p:cNvPr id="49223" name="椭圆 45"/>
            <p:cNvSpPr>
              <a:spLocks noChangeArrowheads="1"/>
            </p:cNvSpPr>
            <p:nvPr/>
          </p:nvSpPr>
          <p:spPr bwMode="auto"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24" name="椭圆 46"/>
            <p:cNvSpPr>
              <a:spLocks noChangeArrowheads="1"/>
            </p:cNvSpPr>
            <p:nvPr/>
          </p:nvSpPr>
          <p:spPr bwMode="auto"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225" name="Group 30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49226" name="Group 31"/>
              <p:cNvGrpSpPr>
                <a:grpSpLocks/>
              </p:cNvGrpSpPr>
              <p:nvPr/>
            </p:nvGrpSpPr>
            <p:grpSpPr bwMode="auto">
              <a:xfrm rot="-5441149">
                <a:off x="315788" y="-3362"/>
                <a:ext cx="140881" cy="115735"/>
                <a:chOff x="0" y="0"/>
                <a:chExt cx="79248" cy="85344"/>
              </a:xfrm>
            </p:grpSpPr>
            <p:pic>
              <p:nvPicPr>
                <p:cNvPr id="49231" name="椭圆 48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32" name="Text Box 3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12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227" name="Group 34"/>
              <p:cNvGrpSpPr>
                <a:grpSpLocks/>
              </p:cNvGrpSpPr>
              <p:nvPr/>
            </p:nvGrpSpPr>
            <p:grpSpPr bwMode="auto">
              <a:xfrm rot="-5441149">
                <a:off x="-23125" y="1956"/>
                <a:ext cx="140881" cy="115735"/>
                <a:chOff x="0" y="0"/>
                <a:chExt cx="79248" cy="85344"/>
              </a:xfrm>
            </p:grpSpPr>
            <p:pic>
              <p:nvPicPr>
                <p:cNvPr id="49229" name="椭圆 49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30" name="Text Box 3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20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9228" name="矩形 50"/>
              <p:cNvSpPr>
                <a:spLocks noChangeArrowheads="1"/>
              </p:cNvSpPr>
              <p:nvPr/>
            </p:nvSpPr>
            <p:spPr bwMode="auto">
              <a:xfrm>
                <a:off x="35366" y="52484"/>
                <a:ext cx="3552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9168" name="椭圆 51"/>
          <p:cNvSpPr>
            <a:spLocks noChangeArrowheads="1"/>
          </p:cNvSpPr>
          <p:nvPr/>
        </p:nvSpPr>
        <p:spPr bwMode="auto">
          <a:xfrm>
            <a:off x="5011738" y="3460750"/>
            <a:ext cx="96837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9" name="椭圆 52"/>
          <p:cNvSpPr>
            <a:spLocks noChangeArrowheads="1"/>
          </p:cNvSpPr>
          <p:nvPr/>
        </p:nvSpPr>
        <p:spPr bwMode="auto">
          <a:xfrm>
            <a:off x="4703763" y="373697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71" name="椭圆 60"/>
          <p:cNvSpPr>
            <a:spLocks noChangeArrowheads="1"/>
          </p:cNvSpPr>
          <p:nvPr/>
        </p:nvSpPr>
        <p:spPr bwMode="auto">
          <a:xfrm>
            <a:off x="7358063" y="345122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72" name="椭圆 61"/>
          <p:cNvSpPr>
            <a:spLocks noChangeArrowheads="1"/>
          </p:cNvSpPr>
          <p:nvPr/>
        </p:nvSpPr>
        <p:spPr bwMode="auto">
          <a:xfrm>
            <a:off x="7358063" y="3729038"/>
            <a:ext cx="98425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75" name="椭圆 70"/>
          <p:cNvSpPr>
            <a:spLocks noChangeArrowheads="1"/>
          </p:cNvSpPr>
          <p:nvPr/>
        </p:nvSpPr>
        <p:spPr bwMode="auto">
          <a:xfrm>
            <a:off x="7788275" y="373697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80" name="椭圆 87"/>
          <p:cNvSpPr>
            <a:spLocks noChangeArrowheads="1"/>
          </p:cNvSpPr>
          <p:nvPr/>
        </p:nvSpPr>
        <p:spPr bwMode="auto">
          <a:xfrm>
            <a:off x="2348714" y="2295526"/>
            <a:ext cx="546100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81" name="椭圆 88"/>
          <p:cNvSpPr>
            <a:spLocks noChangeArrowheads="1"/>
          </p:cNvSpPr>
          <p:nvPr/>
        </p:nvSpPr>
        <p:spPr bwMode="auto">
          <a:xfrm>
            <a:off x="6048696" y="2298954"/>
            <a:ext cx="544512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8"/>
          <p:cNvSpPr>
            <a:spLocks noChangeArrowheads="1"/>
          </p:cNvSpPr>
          <p:nvPr/>
        </p:nvSpPr>
        <p:spPr bwMode="auto">
          <a:xfrm>
            <a:off x="4604137" y="3658865"/>
            <a:ext cx="3437192" cy="223964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TW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RWD</a:t>
            </a: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響應式網站，手機與電腦皆能瀏覽，並設計簡潔的介面提供旅客使用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70" name="Group 40"/>
          <p:cNvGrpSpPr>
            <a:grpSpLocks/>
          </p:cNvGrpSpPr>
          <p:nvPr/>
        </p:nvGrpSpPr>
        <p:grpSpPr bwMode="auto">
          <a:xfrm>
            <a:off x="5050409" y="3470275"/>
            <a:ext cx="82550" cy="371475"/>
            <a:chOff x="0" y="0"/>
            <a:chExt cx="177416" cy="553854"/>
          </a:xfrm>
        </p:grpSpPr>
        <p:sp>
          <p:nvSpPr>
            <p:cNvPr id="49213" name="椭圆 54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14" name="椭圆 55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215" name="Group 43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49216" name="Group 44"/>
              <p:cNvGrpSpPr>
                <a:grpSpLocks/>
              </p:cNvGrpSpPr>
              <p:nvPr/>
            </p:nvGrpSpPr>
            <p:grpSpPr bwMode="auto">
              <a:xfrm rot="-5441149">
                <a:off x="313835" y="-11585"/>
                <a:ext cx="140881" cy="122942"/>
                <a:chOff x="0" y="0"/>
                <a:chExt cx="79248" cy="91440"/>
              </a:xfrm>
            </p:grpSpPr>
            <p:pic>
              <p:nvPicPr>
                <p:cNvPr id="49221" name="椭圆 57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22" name="Text Box 4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180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217" name="Group 47"/>
              <p:cNvGrpSpPr>
                <a:grpSpLocks/>
              </p:cNvGrpSpPr>
              <p:nvPr/>
            </p:nvGrpSpPr>
            <p:grpSpPr bwMode="auto">
              <a:xfrm rot="-5441149">
                <a:off x="-22182" y="-6267"/>
                <a:ext cx="140881" cy="122942"/>
                <a:chOff x="0" y="0"/>
                <a:chExt cx="79248" cy="91440"/>
              </a:xfrm>
            </p:grpSpPr>
            <p:pic>
              <p:nvPicPr>
                <p:cNvPr id="49219" name="椭圆 58"/>
                <p:cNvPicPr>
                  <a:picLocks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20" name="Text Box 4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14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9218" name="矩形 59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173" name="Group 53"/>
          <p:cNvGrpSpPr>
            <a:grpSpLocks/>
          </p:cNvGrpSpPr>
          <p:nvPr/>
        </p:nvGrpSpPr>
        <p:grpSpPr bwMode="auto">
          <a:xfrm>
            <a:off x="7386130" y="3462338"/>
            <a:ext cx="84137" cy="368300"/>
            <a:chOff x="0" y="0"/>
            <a:chExt cx="177416" cy="553854"/>
          </a:xfrm>
        </p:grpSpPr>
        <p:sp>
          <p:nvSpPr>
            <p:cNvPr id="49203" name="椭圆 63"/>
            <p:cNvSpPr>
              <a:spLocks noChangeArrowheads="1"/>
            </p:cNvSpPr>
            <p:nvPr/>
          </p:nvSpPr>
          <p:spPr bwMode="auto">
            <a:xfrm rot="4460462">
              <a:off x="-816" y="375622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04" name="椭圆 64"/>
            <p:cNvSpPr>
              <a:spLocks noChangeArrowheads="1"/>
            </p:cNvSpPr>
            <p:nvPr/>
          </p:nvSpPr>
          <p:spPr bwMode="auto">
            <a:xfrm rot="4460462">
              <a:off x="15895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205" name="Group 56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49206" name="Group 57"/>
              <p:cNvGrpSpPr>
                <a:grpSpLocks/>
              </p:cNvGrpSpPr>
              <p:nvPr/>
            </p:nvGrpSpPr>
            <p:grpSpPr bwMode="auto">
              <a:xfrm rot="-5441149">
                <a:off x="317103" y="-4843"/>
                <a:ext cx="138224" cy="115735"/>
                <a:chOff x="0" y="0"/>
                <a:chExt cx="79248" cy="85344"/>
              </a:xfrm>
            </p:grpSpPr>
            <p:pic>
              <p:nvPicPr>
                <p:cNvPr id="49211" name="椭圆 66"/>
                <p:cNvPicPr>
                  <a:picLocks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12" name="Text Box 5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71" y="20727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9207" name="Group 60"/>
              <p:cNvGrpSpPr>
                <a:grpSpLocks/>
              </p:cNvGrpSpPr>
              <p:nvPr/>
            </p:nvGrpSpPr>
            <p:grpSpPr bwMode="auto">
              <a:xfrm rot="-5441149">
                <a:off x="-21809" y="374"/>
                <a:ext cx="138224" cy="115735"/>
                <a:chOff x="0" y="0"/>
                <a:chExt cx="79248" cy="85344"/>
              </a:xfrm>
            </p:grpSpPr>
            <p:pic>
              <p:nvPicPr>
                <p:cNvPr id="49209" name="椭圆 67"/>
                <p:cNvPicPr>
                  <a:picLocks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210" name="Text Box 6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21" y="21322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9208" name="矩形 68"/>
              <p:cNvSpPr>
                <a:spLocks noChangeArrowheads="1"/>
              </p:cNvSpPr>
              <p:nvPr/>
            </p:nvSpPr>
            <p:spPr bwMode="auto">
              <a:xfrm>
                <a:off x="30869" y="31822"/>
                <a:ext cx="357367" cy="7199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5" name="矩形 29"/>
          <p:cNvSpPr>
            <a:spLocks noChangeArrowheads="1"/>
          </p:cNvSpPr>
          <p:nvPr/>
        </p:nvSpPr>
        <p:spPr bwMode="auto">
          <a:xfrm>
            <a:off x="8391185" y="2133601"/>
            <a:ext cx="3440754" cy="1537318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TW" altLang="en-US" sz="2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多元查詢方式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88"/>
          <p:cNvSpPr>
            <a:spLocks noChangeArrowheads="1"/>
          </p:cNvSpPr>
          <p:nvPr/>
        </p:nvSpPr>
        <p:spPr bwMode="auto">
          <a:xfrm>
            <a:off x="9839306" y="2298954"/>
            <a:ext cx="544512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8"/>
          <p:cNvSpPr>
            <a:spLocks noChangeArrowheads="1"/>
          </p:cNvSpPr>
          <p:nvPr/>
        </p:nvSpPr>
        <p:spPr bwMode="auto">
          <a:xfrm>
            <a:off x="8394747" y="3658865"/>
            <a:ext cx="3437192" cy="223964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提供以地點、</a:t>
            </a: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名稱的</a:t>
            </a:r>
            <a:r>
              <a:rPr lang="zh-TW" altLang="en-US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搜尋方式，讓選擇障礙的你，找出想要的活動</a:t>
            </a:r>
            <a:r>
              <a:rPr lang="en-US" altLang="zh-TW" sz="24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24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Group 40"/>
          <p:cNvGrpSpPr>
            <a:grpSpLocks/>
          </p:cNvGrpSpPr>
          <p:nvPr/>
        </p:nvGrpSpPr>
        <p:grpSpPr bwMode="auto">
          <a:xfrm>
            <a:off x="8511835" y="3470275"/>
            <a:ext cx="82550" cy="371475"/>
            <a:chOff x="0" y="0"/>
            <a:chExt cx="177416" cy="553854"/>
          </a:xfrm>
        </p:grpSpPr>
        <p:sp>
          <p:nvSpPr>
            <p:cNvPr id="99" name="椭圆 54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椭圆 55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1" name="Group 43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102" name="Group 44"/>
              <p:cNvGrpSpPr>
                <a:grpSpLocks/>
              </p:cNvGrpSpPr>
              <p:nvPr/>
            </p:nvGrpSpPr>
            <p:grpSpPr bwMode="auto">
              <a:xfrm rot="-5441149">
                <a:off x="313835" y="-11585"/>
                <a:ext cx="140881" cy="122942"/>
                <a:chOff x="0" y="0"/>
                <a:chExt cx="79248" cy="91440"/>
              </a:xfrm>
            </p:grpSpPr>
            <p:pic>
              <p:nvPicPr>
                <p:cNvPr id="107" name="椭圆 57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8" name="Text Box 4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180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3" name="Group 47"/>
              <p:cNvGrpSpPr>
                <a:grpSpLocks/>
              </p:cNvGrpSpPr>
              <p:nvPr/>
            </p:nvGrpSpPr>
            <p:grpSpPr bwMode="auto">
              <a:xfrm rot="-5441149">
                <a:off x="-22182" y="-6267"/>
                <a:ext cx="140881" cy="122942"/>
                <a:chOff x="0" y="0"/>
                <a:chExt cx="79248" cy="91440"/>
              </a:xfrm>
            </p:grpSpPr>
            <p:pic>
              <p:nvPicPr>
                <p:cNvPr id="105" name="椭圆 58"/>
                <p:cNvPicPr>
                  <a:picLocks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6" name="Text Box 4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14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4" name="矩形 59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9" name="Group 53"/>
          <p:cNvGrpSpPr>
            <a:grpSpLocks/>
          </p:cNvGrpSpPr>
          <p:nvPr/>
        </p:nvGrpSpPr>
        <p:grpSpPr bwMode="auto">
          <a:xfrm>
            <a:off x="11164548" y="3462338"/>
            <a:ext cx="84137" cy="368300"/>
            <a:chOff x="0" y="0"/>
            <a:chExt cx="177416" cy="553854"/>
          </a:xfrm>
        </p:grpSpPr>
        <p:sp>
          <p:nvSpPr>
            <p:cNvPr id="110" name="椭圆 63"/>
            <p:cNvSpPr>
              <a:spLocks noChangeArrowheads="1"/>
            </p:cNvSpPr>
            <p:nvPr/>
          </p:nvSpPr>
          <p:spPr bwMode="auto">
            <a:xfrm rot="4460462">
              <a:off x="-816" y="375622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椭圆 64"/>
            <p:cNvSpPr>
              <a:spLocks noChangeArrowheads="1"/>
            </p:cNvSpPr>
            <p:nvPr/>
          </p:nvSpPr>
          <p:spPr bwMode="auto">
            <a:xfrm rot="4460462">
              <a:off x="15895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Group 56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113" name="Group 57"/>
              <p:cNvGrpSpPr>
                <a:grpSpLocks/>
              </p:cNvGrpSpPr>
              <p:nvPr/>
            </p:nvGrpSpPr>
            <p:grpSpPr bwMode="auto">
              <a:xfrm rot="-5441149">
                <a:off x="317103" y="-4843"/>
                <a:ext cx="138224" cy="115735"/>
                <a:chOff x="0" y="0"/>
                <a:chExt cx="79248" cy="85344"/>
              </a:xfrm>
            </p:grpSpPr>
            <p:pic>
              <p:nvPicPr>
                <p:cNvPr id="118" name="椭圆 66"/>
                <p:cNvPicPr>
                  <a:picLocks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9" name="Text Box 5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71" y="20727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4" name="Group 60"/>
              <p:cNvGrpSpPr>
                <a:grpSpLocks/>
              </p:cNvGrpSpPr>
              <p:nvPr/>
            </p:nvGrpSpPr>
            <p:grpSpPr bwMode="auto">
              <a:xfrm rot="-5441149">
                <a:off x="-21809" y="374"/>
                <a:ext cx="138224" cy="115735"/>
                <a:chOff x="0" y="0"/>
                <a:chExt cx="79248" cy="85344"/>
              </a:xfrm>
            </p:grpSpPr>
            <p:pic>
              <p:nvPicPr>
                <p:cNvPr id="116" name="椭圆 67"/>
                <p:cNvPicPr>
                  <a:picLocks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7" name="Text Box 6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21" y="21322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5" name="矩形 68"/>
              <p:cNvSpPr>
                <a:spLocks noChangeArrowheads="1"/>
              </p:cNvSpPr>
              <p:nvPr/>
            </p:nvSpPr>
            <p:spPr bwMode="auto">
              <a:xfrm>
                <a:off x="30869" y="31822"/>
                <a:ext cx="357367" cy="7199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7478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網站簡介 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 </a:t>
            </a:r>
            <a:r>
              <a:rPr kumimoji="0" lang="zh-TW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網址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1143000"/>
            <a:ext cx="4947327" cy="511675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471137" y="5855676"/>
            <a:ext cx="665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hlinkClick r:id="rId4"/>
              </a:rPr>
              <a:t>http://140.121.199.231:27018/index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294" y="1143000"/>
            <a:ext cx="2570548" cy="33044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/>
          <a:srcRect l="19432" t="-1313" r="15487" b="13876"/>
          <a:stretch/>
        </p:blipFill>
        <p:spPr>
          <a:xfrm>
            <a:off x="9073661" y="1143000"/>
            <a:ext cx="2180493" cy="32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66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Traveler Adviser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6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Gungsuh" pitchFamily="18" charset="-127"/>
                    <a:cs typeface="+mn-cs"/>
                  </a:rPr>
                  <a:t>02</a:t>
                </a:r>
                <a:endParaRPr kumimoji="0" lang="zh-CN" alt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Gungsuh" pitchFamily="18" charset="-127"/>
                  <a:cs typeface="+mn-cs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網站架構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381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3466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網站簡介 </a:t>
            </a:r>
            <a:r>
              <a:rPr lang="en-US" altLang="zh-TW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TW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網站架構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24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24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538287"/>
            <a:ext cx="11201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21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5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Traveler Adviser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28678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28680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81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6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Gungsuh" pitchFamily="18" charset="-127"/>
                    <a:cs typeface="+mn-cs"/>
                  </a:rPr>
                  <a:t>03</a:t>
                </a:r>
                <a:endParaRPr kumimoji="0" lang="zh-CN" altLang="en-US" sz="6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Gungsuh" pitchFamily="18" charset="-127"/>
                  <a:cs typeface="+mn-cs"/>
                </a:endParaRPr>
              </a:p>
            </p:txBody>
          </p:sp>
        </p:grpSp>
        <p:sp>
          <p:nvSpPr>
            <p:cNvPr id="28679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92273 h 826698"/>
                <a:gd name="T2" fmla="*/ 270015 w 1321797"/>
                <a:gd name="T3" fmla="*/ 0 h 826698"/>
                <a:gd name="T4" fmla="*/ 270015 w 1321797"/>
                <a:gd name="T5" fmla="*/ 136118 h 826698"/>
                <a:gd name="T6" fmla="*/ 237257 w 1321797"/>
                <a:gd name="T7" fmla="*/ 168876 h 826698"/>
                <a:gd name="T8" fmla="*/ 32758 w 1321797"/>
                <a:gd name="T9" fmla="*/ 168876 h 826698"/>
                <a:gd name="T10" fmla="*/ 0 w 1321797"/>
                <a:gd name="T11" fmla="*/ 136118 h 826698"/>
                <a:gd name="T12" fmla="*/ 0 w 1321797"/>
                <a:gd name="T13" fmla="*/ 92273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3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677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400" b="1" noProof="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採用</a:t>
            </a:r>
            <a:r>
              <a:rPr lang="zh-TW" altLang="en-US" sz="2400" b="1" noProof="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技術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96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Pages>0</Pages>
  <Words>471</Words>
  <Characters>0</Characters>
  <Application>Microsoft Office PowerPoint</Application>
  <DocSecurity>0</DocSecurity>
  <PresentationFormat>寬螢幕</PresentationFormat>
  <Lines>0</Lines>
  <Paragraphs>114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16</vt:i4>
      </vt:variant>
    </vt:vector>
  </HeadingPairs>
  <TitlesOfParts>
    <vt:vector size="32" baseType="lpstr">
      <vt:lpstr>等线</vt:lpstr>
      <vt:lpstr>Gungsuh</vt:lpstr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Impact</vt:lpstr>
      <vt:lpstr>Segoe UI</vt:lpstr>
      <vt:lpstr>Wingdings</vt:lpstr>
      <vt:lpstr>Office 主题</vt:lpstr>
      <vt:lpstr>1_Office 主题</vt:lpstr>
      <vt:lpstr>2_Office 主题</vt:lpstr>
      <vt:lpstr>3_Office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李国海</dc:creator>
  <cp:keywords/>
  <dc:description/>
  <cp:lastModifiedBy>萱 李</cp:lastModifiedBy>
  <cp:revision>149</cp:revision>
  <dcterms:created xsi:type="dcterms:W3CDTF">2014-06-29T11:45:14Z</dcterms:created>
  <dcterms:modified xsi:type="dcterms:W3CDTF">2019-12-30T18:48:10Z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