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1348-6772-4226-98DB-27AB566B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E138-CEAB-478E-A0D3-CFD749E27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F991-73DD-4E92-9482-91F789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1746-BCA8-42A2-9ED8-4CF2A43E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2375-E512-4D6A-AF22-5F505119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866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18A9-09A0-4575-886D-53D976CC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16180-691A-4330-AA4E-3807E5A6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9AB85-DF1C-4858-8496-0F5F607C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BF0D-8916-4DE9-BCC3-2F657955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0128-1DFD-4AB6-B0BA-DF40B94B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09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416CB-D805-493B-A78B-8D3B66354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086D7-91C2-4318-9DA5-5A6E1073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9FAF-E26E-4BF0-BFA8-AFA487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1BA6-4DDA-4496-B79A-FCEE21F4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3CB1-BC69-4F30-B260-E63DF61B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173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3102-CA40-4EFA-93EC-46C529D1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A47F-3B9E-43DF-8AC8-85770CA0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2F5C-736C-4431-AF1A-C4B1B0BC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68E99-45EA-40CC-AA15-BDFD2A80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9478-2749-438B-B76D-C13274E3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748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C47C-241E-41CF-8090-B15629EE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53EEE-97B8-4D97-8064-8045DAE12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FBBBB-7494-44B5-860D-4E441E55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2DA8-3459-4FA0-B42F-3C1C1A6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6164-A59A-4068-8C5E-DB844A34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422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E4F1-974C-4E35-9F95-4DCF00DA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4DFE-A6CA-490A-895B-A8B27C95C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AA82-2497-4EBF-9559-892E6177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9E9B-E968-4942-B9B1-5CFE5721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D9BB6-BF6C-43C9-9048-3F9CA940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4AEFA-0B57-4C1E-85B3-478369AC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99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E454-1C99-43F5-8C8D-2CCA18CB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B88D-EF2C-448F-B81F-D0C6DACA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457A-CF94-4010-B4C8-88B4583F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8A57-C1B6-49C9-A8D4-985839C00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FCC68-1AA6-41D3-B67F-5C68D86B6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F8C28-1774-4E05-9E8F-2B457794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EBEE3-E32A-4042-8427-898C9EBC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DC247-A198-44AB-8E0B-A764215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179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6EE7-759C-4AD7-B3BC-47DE33AA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6A43E-20C7-4A71-9DF0-D0B4260A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0DB40-5914-406A-8876-A3616575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4BCE7-81B4-4361-83F6-EBE7D912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74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A5206-465F-4FFF-877E-4D8FBEE9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CCE10-5C3E-4D41-8E83-4C96EB30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E647-CCBE-4933-982C-9062BA75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46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61BA-2C89-46B3-9277-BE77DCD4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B800-040A-47CE-8E8C-11059AE2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CF0BF-08D0-45E2-9D94-A5CFDEAA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2AE9-18A7-4C07-A26C-89AEE6DF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F8E5-5451-48A8-A7D4-559FE0E2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6F518-38B7-4937-8B91-ED6F7C63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79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F139-9590-49E9-80DA-34FF3DAA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0AAEE-6AA1-43EA-BAE4-C679C81EE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B326C-36C4-42BB-B581-4BE7FF3C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D83AF-B18F-488E-84E4-E09E8B81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9CCE-CAF1-4248-A7F8-3C958DE3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728DA-9C3F-4605-BC33-3FBF7520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128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58775-9E6D-432C-9C01-27410E45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96E0-86DE-45F2-8CE4-E0EDD143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527B-E988-4FCB-A41D-1F6A74597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3C41-1A6F-476D-BC47-A0778B39429E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62B1-D260-40BF-A8D3-C7A3A1156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AAEC-EDFE-4EBE-8FF5-2D376CAC3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BEFF-D1F7-4952-8A30-EC7F30F1CAB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49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C3835-D307-4F5A-A921-13B4B577A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i-FI" sz="11500"/>
              <a:t>K6-Hometask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05AD3-0A15-4D0E-8054-5E7A6588B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i-FI"/>
              <a:t>Performance Test Plan</a:t>
            </a:r>
          </a:p>
        </p:txBody>
      </p:sp>
    </p:spTree>
    <p:extLst>
      <p:ext uri="{BB962C8B-B14F-4D97-AF65-F5344CB8AC3E}">
        <p14:creationId xmlns:p14="http://schemas.microsoft.com/office/powerpoint/2010/main" val="340607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793-D990-46A1-9E78-63D389C42421}"/>
              </a:ext>
            </a:extLst>
          </p:cNvPr>
          <p:cNvSpPr txBox="1">
            <a:spLocks/>
          </p:cNvSpPr>
          <p:nvPr/>
        </p:nvSpPr>
        <p:spPr>
          <a:xfrm>
            <a:off x="609600" y="404814"/>
            <a:ext cx="10957984" cy="5039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2777"/>
              </a:lnSpc>
              <a:buClr>
                <a:srgbClr val="000000"/>
              </a:buClr>
            </a:pPr>
            <a:r>
              <a:rPr lang="en-IN" sz="3600" b="1" kern="0" dirty="0">
                <a:solidFill>
                  <a:srgbClr val="445469"/>
                </a:solidFill>
                <a:latin typeface="Lato Black"/>
              </a:rPr>
              <a:t>Performance testing 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0B251-2F8F-445E-89C9-7CA0905FBFD1}"/>
              </a:ext>
            </a:extLst>
          </p:cNvPr>
          <p:cNvSpPr/>
          <p:nvPr/>
        </p:nvSpPr>
        <p:spPr>
          <a:xfrm>
            <a:off x="151727" y="1373844"/>
            <a:ext cx="5512226" cy="4860195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Rechteck 20" descr="PresentationLoad.com">
            <a:extLst>
              <a:ext uri="{FF2B5EF4-FFF2-40B4-BE49-F238E27FC236}">
                <a16:creationId xmlns:a16="http://schemas.microsoft.com/office/drawing/2014/main" id="{B82E7B81-A48D-4328-89F6-93FBC21F7EFE}"/>
              </a:ext>
            </a:extLst>
          </p:cNvPr>
          <p:cNvSpPr>
            <a:spLocks/>
          </p:cNvSpPr>
          <p:nvPr/>
        </p:nvSpPr>
        <p:spPr>
          <a:xfrm>
            <a:off x="151727" y="1381286"/>
            <a:ext cx="5512226" cy="559119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44000" bIns="144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FFFFFF"/>
                </a:solidFill>
              </a:rPr>
              <a:t>Background – Key Considerations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42688-5CFE-4717-BA3B-5D9CBB7FE6EB}"/>
              </a:ext>
            </a:extLst>
          </p:cNvPr>
          <p:cNvGrpSpPr/>
          <p:nvPr/>
        </p:nvGrpSpPr>
        <p:grpSpPr>
          <a:xfrm>
            <a:off x="225879" y="2071239"/>
            <a:ext cx="5461835" cy="3354763"/>
            <a:chOff x="634164" y="2276458"/>
            <a:chExt cx="5461835" cy="3354763"/>
          </a:xfrm>
        </p:grpSpPr>
        <p:sp>
          <p:nvSpPr>
            <p:cNvPr id="6" name="Content Placeholder 26">
              <a:extLst>
                <a:ext uri="{FF2B5EF4-FFF2-40B4-BE49-F238E27FC236}">
                  <a16:creationId xmlns:a16="http://schemas.microsoft.com/office/drawing/2014/main" id="{8913E533-4722-401D-8B67-6D9BDC36D1C7}"/>
                </a:ext>
              </a:extLst>
            </p:cNvPr>
            <p:cNvSpPr txBox="1">
              <a:spLocks/>
            </p:cNvSpPr>
            <p:nvPr/>
          </p:nvSpPr>
          <p:spPr>
            <a:xfrm>
              <a:off x="1033106" y="4671992"/>
              <a:ext cx="5062893" cy="959229"/>
            </a:xfrm>
            <a:prstGeom prst="rect">
              <a:avLst/>
            </a:prstGeom>
          </p:spPr>
          <p:txBody>
            <a:bodyPr wrap="square" lIns="99047" tIns="33016" rIns="72000" bIns="33016" anchor="ctr" anchorCtr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1" dirty="0"/>
                <a:t>The testing scope should consist of four main criteria</a:t>
              </a:r>
            </a:p>
            <a:p>
              <a:pPr marL="182880" indent="-182880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534988" algn="l"/>
                </a:tabLst>
              </a:pPr>
              <a:r>
                <a:rPr lang="en-US" sz="1600" dirty="0"/>
                <a:t>Detailed analysis of Http responses</a:t>
              </a:r>
            </a:p>
            <a:p>
              <a:pPr marL="182880" indent="-182880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534988" algn="l"/>
                </a:tabLst>
              </a:pPr>
              <a:r>
                <a:rPr lang="en-US" sz="1600" dirty="0"/>
                <a:t>Impact of 1000 users load on the website</a:t>
              </a:r>
            </a:p>
          </p:txBody>
        </p:sp>
        <p:sp>
          <p:nvSpPr>
            <p:cNvPr id="7" name="Content Placeholder 26">
              <a:extLst>
                <a:ext uri="{FF2B5EF4-FFF2-40B4-BE49-F238E27FC236}">
                  <a16:creationId xmlns:a16="http://schemas.microsoft.com/office/drawing/2014/main" id="{805C3481-E529-4517-A813-6644C921B96A}"/>
                </a:ext>
              </a:extLst>
            </p:cNvPr>
            <p:cNvSpPr txBox="1">
              <a:spLocks/>
            </p:cNvSpPr>
            <p:nvPr/>
          </p:nvSpPr>
          <p:spPr>
            <a:xfrm>
              <a:off x="1033106" y="3489725"/>
              <a:ext cx="5062893" cy="559119"/>
            </a:xfrm>
            <a:prstGeom prst="rect">
              <a:avLst/>
            </a:prstGeom>
          </p:spPr>
          <p:txBody>
            <a:bodyPr wrap="square" lIns="99047" tIns="33016" rIns="72000" bIns="33016" anchor="ctr" anchorCtr="0">
              <a:spAutoFit/>
            </a:bodyPr>
            <a:lstStyle/>
            <a:p>
              <a:pPr fontAlgn="auto">
                <a:spcBef>
                  <a:spcPts val="300"/>
                </a:spcBef>
                <a:spcAft>
                  <a:spcPts val="300"/>
                </a:spcAft>
                <a:buClr>
                  <a:schemeClr val="accent1">
                    <a:lumMod val="50000"/>
                  </a:schemeClr>
                </a:buClr>
                <a:buSzPct val="100000"/>
                <a:defRPr/>
              </a:pPr>
              <a:r>
                <a:rPr lang="en-US" sz="1600" dirty="0"/>
                <a:t>There are no pre-defined </a:t>
              </a:r>
              <a:r>
                <a:rPr lang="en-US" sz="1600" b="1" dirty="0"/>
                <a:t>performance acceptance </a:t>
              </a:r>
              <a:r>
                <a:rPr lang="en-US" sz="1600" dirty="0"/>
                <a:t>criteria for the given load conditions</a:t>
              </a:r>
              <a:endParaRPr lang="en-US" sz="1600" b="1" dirty="0"/>
            </a:p>
          </p:txBody>
        </p:sp>
        <p:sp>
          <p:nvSpPr>
            <p:cNvPr id="9" name="Content Placeholder 26">
              <a:extLst>
                <a:ext uri="{FF2B5EF4-FFF2-40B4-BE49-F238E27FC236}">
                  <a16:creationId xmlns:a16="http://schemas.microsoft.com/office/drawing/2014/main" id="{E7CE6232-E6A8-40B7-BFF0-7E06BE424017}"/>
                </a:ext>
              </a:extLst>
            </p:cNvPr>
            <p:cNvSpPr txBox="1">
              <a:spLocks/>
            </p:cNvSpPr>
            <p:nvPr/>
          </p:nvSpPr>
          <p:spPr>
            <a:xfrm>
              <a:off x="1033106" y="2329371"/>
              <a:ext cx="5062893" cy="559119"/>
            </a:xfrm>
            <a:prstGeom prst="rect">
              <a:avLst/>
            </a:prstGeom>
          </p:spPr>
          <p:txBody>
            <a:bodyPr wrap="square" lIns="99047" tIns="33016" rIns="165078" bIns="33016" anchor="ctr" anchorCtr="0">
              <a:spAutoFit/>
            </a:bodyPr>
            <a:lstStyle/>
            <a:p>
              <a:pPr fontAlgn="auto">
                <a:spcBef>
                  <a:spcPts val="300"/>
                </a:spcBef>
                <a:spcAft>
                  <a:spcPts val="300"/>
                </a:spcAft>
                <a:buClr>
                  <a:schemeClr val="accent1">
                    <a:lumMod val="50000"/>
                  </a:schemeClr>
                </a:buClr>
                <a:buSzPct val="100000"/>
                <a:defRPr/>
              </a:pPr>
              <a:r>
                <a:rPr lang="en-US" sz="1600" dirty="0"/>
                <a:t>Load test  to simulate 1000 users who will visit the website in a period of 15s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1B67290-408D-47AC-8BC5-F6FE479C2F02}"/>
                </a:ext>
              </a:extLst>
            </p:cNvPr>
            <p:cNvCxnSpPr/>
            <p:nvPr/>
          </p:nvCxnSpPr>
          <p:spPr>
            <a:xfrm>
              <a:off x="769112" y="2320165"/>
              <a:ext cx="0" cy="326358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8C0A0C-DFA5-4E66-8601-F6965E56D5D4}"/>
                </a:ext>
              </a:extLst>
            </p:cNvPr>
            <p:cNvSpPr/>
            <p:nvPr/>
          </p:nvSpPr>
          <p:spPr>
            <a:xfrm>
              <a:off x="634164" y="2276458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83860" tIns="41930" rIns="83860" bIns="41930" rtlCol="0" anchor="ctr">
              <a:noAutofit/>
            </a:bodyPr>
            <a:lstStyle/>
            <a:p>
              <a:pPr marL="132487" indent="-132487" algn="ctr" fontAlgn="auto">
                <a:spcAft>
                  <a:spcPts val="275"/>
                </a:spcAft>
                <a:buClr>
                  <a:schemeClr val="tx2"/>
                </a:buClr>
                <a:buSzPct val="90000"/>
              </a:pPr>
              <a:endParaRPr lang="en-US" sz="1600" b="1">
                <a:solidFill>
                  <a:schemeClr val="tx2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B3F92E1-BD6B-4D7B-83EB-7AEFD2955A5C}"/>
                </a:ext>
              </a:extLst>
            </p:cNvPr>
            <p:cNvSpPr/>
            <p:nvPr/>
          </p:nvSpPr>
          <p:spPr>
            <a:xfrm>
              <a:off x="634164" y="3632124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83860" tIns="41930" rIns="83860" bIns="41930" rtlCol="0" anchor="ctr">
              <a:noAutofit/>
            </a:bodyPr>
            <a:lstStyle/>
            <a:p>
              <a:pPr marL="132487" indent="-132487" algn="ctr" fontAlgn="auto">
                <a:spcAft>
                  <a:spcPts val="275"/>
                </a:spcAft>
                <a:buClr>
                  <a:schemeClr val="tx2"/>
                </a:buClr>
                <a:buSzPct val="90000"/>
              </a:pPr>
              <a:endParaRPr lang="en-US" sz="1600" b="1">
                <a:solidFill>
                  <a:schemeClr val="tx2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5E372C-053B-47D2-9CA1-9CED70084CC8}"/>
                </a:ext>
              </a:extLst>
            </p:cNvPr>
            <p:cNvSpPr/>
            <p:nvPr/>
          </p:nvSpPr>
          <p:spPr>
            <a:xfrm>
              <a:off x="634164" y="4619480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83860" tIns="41930" rIns="83860" bIns="41930" rtlCol="0" anchor="ctr">
              <a:noAutofit/>
            </a:bodyPr>
            <a:lstStyle/>
            <a:p>
              <a:pPr marL="132487" indent="-132487" algn="ctr" fontAlgn="auto">
                <a:spcAft>
                  <a:spcPts val="275"/>
                </a:spcAft>
                <a:buClr>
                  <a:schemeClr val="tx2"/>
                </a:buClr>
                <a:buSzPct val="90000"/>
              </a:pPr>
              <a:endParaRPr lang="en-US" sz="1600" b="1">
                <a:solidFill>
                  <a:schemeClr val="tx2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5725BCB-0041-4421-8E07-29C896C7595A}"/>
              </a:ext>
            </a:extLst>
          </p:cNvPr>
          <p:cNvSpPr/>
          <p:nvPr/>
        </p:nvSpPr>
        <p:spPr>
          <a:xfrm>
            <a:off x="7354083" y="1745376"/>
            <a:ext cx="4336824" cy="4488664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echteck 20" descr="PresentationLoad.com">
            <a:extLst>
              <a:ext uri="{FF2B5EF4-FFF2-40B4-BE49-F238E27FC236}">
                <a16:creationId xmlns:a16="http://schemas.microsoft.com/office/drawing/2014/main" id="{A4D13D7F-48CA-4935-BCD0-BCFCDB246FDC}"/>
              </a:ext>
            </a:extLst>
          </p:cNvPr>
          <p:cNvSpPr>
            <a:spLocks/>
          </p:cNvSpPr>
          <p:nvPr/>
        </p:nvSpPr>
        <p:spPr>
          <a:xfrm>
            <a:off x="7303281" y="1307350"/>
            <a:ext cx="4336824" cy="468000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44000" bIns="144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FFFFFF"/>
                </a:solidFill>
              </a:rPr>
              <a:t>Performance test objectives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289FE-8E66-4BDC-85F2-67DFFAB976E8}"/>
              </a:ext>
            </a:extLst>
          </p:cNvPr>
          <p:cNvGrpSpPr/>
          <p:nvPr/>
        </p:nvGrpSpPr>
        <p:grpSpPr>
          <a:xfrm>
            <a:off x="7500204" y="2378060"/>
            <a:ext cx="4034365" cy="1139150"/>
            <a:chOff x="7443804" y="1830926"/>
            <a:chExt cx="3971212" cy="1139150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63695277-1485-4E9F-9496-BB16964CF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804" y="1867721"/>
              <a:ext cx="359636" cy="110235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23812" rIns="90000" bIns="23812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228600" eaLnBrk="0" hangingPunct="0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B3BFB0FE-9ABD-4397-BB41-AE5E91081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661" y="1830926"/>
              <a:ext cx="3658355" cy="11391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000" tIns="82800" rIns="90000" bIns="828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>
                    <a:lumMod val="50000"/>
                  </a:schemeClr>
                </a:buClr>
                <a:buSzPct val="100000"/>
                <a:defRPr/>
              </a:pPr>
              <a:r>
                <a:rPr lang="en-US" sz="1600" dirty="0">
                  <a:latin typeface="+mn-lt"/>
                  <a:cs typeface="+mn-cs"/>
                </a:rPr>
                <a:t>Measure and establish performance baseline for the website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991C10-6EF8-4980-ABD8-2692E9225ECC}"/>
              </a:ext>
            </a:extLst>
          </p:cNvPr>
          <p:cNvGrpSpPr/>
          <p:nvPr/>
        </p:nvGrpSpPr>
        <p:grpSpPr>
          <a:xfrm>
            <a:off x="7507734" y="3891837"/>
            <a:ext cx="4061314" cy="630528"/>
            <a:chOff x="7462333" y="3336529"/>
            <a:chExt cx="3988745" cy="630528"/>
          </a:xfrm>
        </p:grpSpPr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5B67C6DF-A5D3-4603-A628-726F1036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333" y="3355057"/>
              <a:ext cx="304757" cy="612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23812" rIns="90000" bIns="23812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228600" eaLnBrk="0" hangingPunct="0"/>
              <a:r>
                <a:rPr lang="en-US" sz="1600" b="1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08E95A6A-7347-450D-AAB6-505C1166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764" y="3336529"/>
              <a:ext cx="3637314" cy="61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000" tIns="82800" rIns="90000" bIns="828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fontAlgn="auto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>
                    <a:lumMod val="50000"/>
                  </a:schemeClr>
                </a:buClr>
                <a:buSzPct val="100000"/>
                <a:defRPr/>
              </a:pPr>
              <a:r>
                <a:rPr lang="en-US" sz="1600" dirty="0">
                  <a:latin typeface="+mn-lt"/>
                  <a:cs typeface="+mn-cs"/>
                </a:rPr>
                <a:t>Evaluate the  performance results and identify  acceptance criteria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949844-4802-47AA-A2ED-746B88C5B4A7}"/>
              </a:ext>
            </a:extLst>
          </p:cNvPr>
          <p:cNvGrpSpPr/>
          <p:nvPr/>
        </p:nvGrpSpPr>
        <p:grpSpPr>
          <a:xfrm>
            <a:off x="7621279" y="5026715"/>
            <a:ext cx="4000548" cy="638635"/>
            <a:chOff x="7556836" y="5321738"/>
            <a:chExt cx="3999848" cy="638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EC445-484B-4E43-AAD9-566C2B5B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836" y="5321738"/>
              <a:ext cx="308867" cy="612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23812" rIns="90000" bIns="23812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228600" eaLnBrk="0" hangingPunct="0"/>
              <a:r>
                <a:rPr lang="en-US" sz="1600" b="1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6150C4-3923-441B-B64D-2267121E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56" y="5348373"/>
              <a:ext cx="3701828" cy="61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000" tIns="82800" rIns="0" bIns="828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>
                    <a:lumMod val="50000"/>
                  </a:schemeClr>
                </a:buClr>
                <a:buSzPct val="100000"/>
                <a:defRPr/>
              </a:pPr>
              <a:r>
                <a:rPr lang="en-US" sz="1600" dirty="0">
                  <a:latin typeface="+mn-lt"/>
                  <a:cs typeface="+mn-cs"/>
                </a:rPr>
                <a:t>Define the acceptable load for web applications</a:t>
              </a:r>
            </a:p>
          </p:txBody>
        </p:sp>
      </p:grpSp>
      <p:sp>
        <p:nvSpPr>
          <p:cNvPr id="29" name="Freeform 25">
            <a:extLst>
              <a:ext uri="{FF2B5EF4-FFF2-40B4-BE49-F238E27FC236}">
                <a16:creationId xmlns:a16="http://schemas.microsoft.com/office/drawing/2014/main" id="{87884005-4CC7-4DD7-96E6-8A61451F038E}"/>
              </a:ext>
            </a:extLst>
          </p:cNvPr>
          <p:cNvSpPr/>
          <p:nvPr/>
        </p:nvSpPr>
        <p:spPr>
          <a:xfrm>
            <a:off x="6395475" y="1326372"/>
            <a:ext cx="434712" cy="4475386"/>
          </a:xfrm>
          <a:custGeom>
            <a:avLst/>
            <a:gdLst/>
            <a:ahLst/>
            <a:cxnLst/>
            <a:rect l="0" t="0" r="0" b="0"/>
            <a:pathLst>
              <a:path w="203201" h="3582830">
                <a:moveTo>
                  <a:pt x="0" y="0"/>
                </a:moveTo>
                <a:lnTo>
                  <a:pt x="203200" y="1791414"/>
                </a:lnTo>
                <a:lnTo>
                  <a:pt x="0" y="35828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7FEB69F6-B157-4399-A818-C96F7FC07B94}"/>
              </a:ext>
            </a:extLst>
          </p:cNvPr>
          <p:cNvSpPr txBox="1">
            <a:spLocks/>
          </p:cNvSpPr>
          <p:nvPr/>
        </p:nvSpPr>
        <p:spPr>
          <a:xfrm>
            <a:off x="608557" y="6453336"/>
            <a:ext cx="494888" cy="144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ts val="22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6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450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15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6200" indent="-2746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12900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rgbClr val="242527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fld id="{82F35C78-EDC3-4BE6-A74D-429C10820A80}" type="slidenum">
              <a:rPr lang="en-US" sz="700" smtClean="0">
                <a:solidFill>
                  <a:srgbClr val="4C4D4F"/>
                </a:solidFill>
                <a:latin typeface="Arial"/>
              </a:rPr>
              <a:pPr marL="0" indent="0">
                <a:lnSpc>
                  <a:spcPct val="100000"/>
                </a:lnSpc>
                <a:spcBef>
                  <a:spcPts val="0"/>
                </a:spcBef>
                <a:buClrTx/>
                <a:buFontTx/>
                <a:buNone/>
                <a:defRPr/>
              </a:pPr>
              <a:t>2</a:t>
            </a:fld>
            <a:endParaRPr lang="en-US" sz="700">
              <a:solidFill>
                <a:srgbClr val="4C4D4F"/>
              </a:solidFill>
              <a:latin typeface="Arial"/>
            </a:endParaRPr>
          </a:p>
        </p:txBody>
      </p:sp>
      <p:sp>
        <p:nvSpPr>
          <p:cNvPr id="34" name="Date Placeholder 5">
            <a:extLst>
              <a:ext uri="{FF2B5EF4-FFF2-40B4-BE49-F238E27FC236}">
                <a16:creationId xmlns:a16="http://schemas.microsoft.com/office/drawing/2014/main" id="{50AD91E7-CF27-4EDE-A612-3CFDD367B139}"/>
              </a:ext>
            </a:extLst>
          </p:cNvPr>
          <p:cNvSpPr txBox="1">
            <a:spLocks/>
          </p:cNvSpPr>
          <p:nvPr/>
        </p:nvSpPr>
        <p:spPr>
          <a:xfrm>
            <a:off x="1103446" y="6453336"/>
            <a:ext cx="1632181" cy="144016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B26529B-8E24-42A0-8AEF-AD732774FE5C}" type="datetime3">
              <a:rPr lang="en-US" sz="700" smtClean="0">
                <a:solidFill>
                  <a:srgbClr val="4C4D4F"/>
                </a:solidFill>
                <a:latin typeface="Arial"/>
              </a:rPr>
              <a:pPr>
                <a:defRPr/>
              </a:pPr>
              <a:t>30 November 2021</a:t>
            </a:fld>
            <a:endParaRPr lang="en-US" sz="700" dirty="0">
              <a:solidFill>
                <a:srgbClr val="4C4D4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16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793-D990-46A1-9E78-63D389C42421}"/>
              </a:ext>
            </a:extLst>
          </p:cNvPr>
          <p:cNvSpPr txBox="1">
            <a:spLocks/>
          </p:cNvSpPr>
          <p:nvPr/>
        </p:nvSpPr>
        <p:spPr>
          <a:xfrm>
            <a:off x="609600" y="404814"/>
            <a:ext cx="10957984" cy="5039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2777"/>
              </a:lnSpc>
              <a:buClr>
                <a:srgbClr val="000000"/>
              </a:buClr>
            </a:pPr>
            <a:r>
              <a:rPr lang="en-IN" sz="3600" b="1" kern="0" dirty="0">
                <a:solidFill>
                  <a:srgbClr val="445469"/>
                </a:solidFill>
                <a:latin typeface="Lato Black"/>
              </a:rPr>
              <a:t>Test Approach</a:t>
            </a:r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2E9FC06-3D19-4D47-AA7C-E35FDE5DF13D}"/>
              </a:ext>
            </a:extLst>
          </p:cNvPr>
          <p:cNvSpPr txBox="1">
            <a:spLocks/>
          </p:cNvSpPr>
          <p:nvPr/>
        </p:nvSpPr>
        <p:spPr>
          <a:xfrm>
            <a:off x="1103446" y="6453336"/>
            <a:ext cx="1632181" cy="144016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B26529B-8E24-42A0-8AEF-AD732774FE5C}" type="datetime3">
              <a:rPr lang="en-US" sz="700" smtClean="0">
                <a:solidFill>
                  <a:srgbClr val="4C4D4F"/>
                </a:solidFill>
                <a:latin typeface="Arial"/>
              </a:rPr>
              <a:pPr>
                <a:defRPr/>
              </a:pPr>
              <a:t>30 November 2021</a:t>
            </a:fld>
            <a:endParaRPr lang="en-US" sz="700" dirty="0">
              <a:solidFill>
                <a:srgbClr val="4C4D4F"/>
              </a:solidFill>
              <a:latin typeface="Arial"/>
            </a:endParaRP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7FEB69F6-B157-4399-A818-C96F7FC07B94}"/>
              </a:ext>
            </a:extLst>
          </p:cNvPr>
          <p:cNvSpPr txBox="1">
            <a:spLocks/>
          </p:cNvSpPr>
          <p:nvPr/>
        </p:nvSpPr>
        <p:spPr>
          <a:xfrm>
            <a:off x="608557" y="6453336"/>
            <a:ext cx="494888" cy="144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ts val="22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6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450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15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6200" indent="-2746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12900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rgbClr val="242527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fld id="{82F35C78-EDC3-4BE6-A74D-429C10820A80}" type="slidenum">
              <a:rPr lang="en-US" sz="700" smtClean="0">
                <a:solidFill>
                  <a:srgbClr val="4C4D4F"/>
                </a:solidFill>
                <a:latin typeface="Arial"/>
              </a:rPr>
              <a:pPr marL="0" indent="0">
                <a:lnSpc>
                  <a:spcPct val="100000"/>
                </a:lnSpc>
                <a:spcBef>
                  <a:spcPts val="0"/>
                </a:spcBef>
                <a:buClrTx/>
                <a:buFontTx/>
                <a:buNone/>
                <a:defRPr/>
              </a:pPr>
              <a:t>3</a:t>
            </a:fld>
            <a:endParaRPr lang="en-US" sz="700">
              <a:solidFill>
                <a:srgbClr val="4C4D4F"/>
              </a:solidFill>
              <a:latin typeface="Arial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1F4258-0614-4784-857C-4734C34CD7DF}"/>
              </a:ext>
            </a:extLst>
          </p:cNvPr>
          <p:cNvSpPr txBox="1">
            <a:spLocks/>
          </p:cNvSpPr>
          <p:nvPr/>
        </p:nvSpPr>
        <p:spPr>
          <a:xfrm>
            <a:off x="608557" y="470033"/>
            <a:ext cx="10957984" cy="5039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EBD899-22D5-4643-9FD7-17B968C545A6}"/>
              </a:ext>
            </a:extLst>
          </p:cNvPr>
          <p:cNvSpPr txBox="1">
            <a:spLocks/>
          </p:cNvSpPr>
          <p:nvPr/>
        </p:nvSpPr>
        <p:spPr bwMode="auto">
          <a:xfrm>
            <a:off x="9070321" y="1930317"/>
            <a:ext cx="2259053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20" rIns="0" bIns="45720" rtlCol="0" anchor="t" anchorCtr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Load test Design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BF0565-BFE3-4201-B1B5-D3CA5C3D4041}"/>
              </a:ext>
            </a:extLst>
          </p:cNvPr>
          <p:cNvSpPr txBox="1">
            <a:spLocks/>
          </p:cNvSpPr>
          <p:nvPr/>
        </p:nvSpPr>
        <p:spPr bwMode="auto">
          <a:xfrm>
            <a:off x="9070321" y="4014530"/>
            <a:ext cx="2259053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20" rIns="0" bIns="45720" rtlCol="0" anchor="t" anchorCtr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Avg Response time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60BA4-B63D-4A70-AF72-223FEDEE1269}"/>
              </a:ext>
            </a:extLst>
          </p:cNvPr>
          <p:cNvSpPr/>
          <p:nvPr/>
        </p:nvSpPr>
        <p:spPr>
          <a:xfrm>
            <a:off x="11411712" y="1998827"/>
            <a:ext cx="343398" cy="406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Illustrative Examples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B49458DD-F4C0-472E-A4ED-F951921AF9A1}"/>
              </a:ext>
            </a:extLst>
          </p:cNvPr>
          <p:cNvSpPr/>
          <p:nvPr/>
        </p:nvSpPr>
        <p:spPr>
          <a:xfrm>
            <a:off x="407988" y="1306351"/>
            <a:ext cx="2011680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</a:rPr>
              <a:t>Test Type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F76C8A3A-D27C-40BA-A854-ED981912C1A0}"/>
              </a:ext>
            </a:extLst>
          </p:cNvPr>
          <p:cNvSpPr/>
          <p:nvPr/>
        </p:nvSpPr>
        <p:spPr>
          <a:xfrm>
            <a:off x="2499566" y="1306351"/>
            <a:ext cx="9283881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44000" bIns="144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</a:rPr>
              <a:t>How we will do 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42E38C-3BFB-4063-B56A-57D43AAA2B65}"/>
              </a:ext>
            </a:extLst>
          </p:cNvPr>
          <p:cNvSpPr/>
          <p:nvPr/>
        </p:nvSpPr>
        <p:spPr>
          <a:xfrm>
            <a:off x="407988" y="1990364"/>
            <a:ext cx="2011680" cy="13413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algn="ctr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400" b="1" dirty="0"/>
              <a:t>Dry Runs/Baseline 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94F12-21BC-4635-8BE6-89E02255BB21}"/>
              </a:ext>
            </a:extLst>
          </p:cNvPr>
          <p:cNvSpPr>
            <a:spLocks/>
          </p:cNvSpPr>
          <p:nvPr/>
        </p:nvSpPr>
        <p:spPr>
          <a:xfrm>
            <a:off x="2500132" y="1990364"/>
            <a:ext cx="6392408" cy="13413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marL="18288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Run the script with 100 users initially to baseline  the results</a:t>
            </a:r>
          </a:p>
          <a:p>
            <a:pPr marL="18288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Run 3 iterations of this test successfully to validate the consistency and reliability of results and test suite</a:t>
            </a:r>
          </a:p>
          <a:p>
            <a:pPr marL="18288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Confirm the correctness of the script according to expected response of the website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09E1F-D298-4E7B-A1EC-E653CFDA8A82}"/>
              </a:ext>
            </a:extLst>
          </p:cNvPr>
          <p:cNvSpPr/>
          <p:nvPr/>
        </p:nvSpPr>
        <p:spPr>
          <a:xfrm>
            <a:off x="407988" y="3597272"/>
            <a:ext cx="2011680" cy="10368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algn="ctr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400" b="1"/>
              <a:t>Peak load test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3EC547-8435-4942-B560-9F8811F4B0B9}"/>
              </a:ext>
            </a:extLst>
          </p:cNvPr>
          <p:cNvSpPr>
            <a:spLocks/>
          </p:cNvSpPr>
          <p:nvPr/>
        </p:nvSpPr>
        <p:spPr>
          <a:xfrm>
            <a:off x="2500132" y="3602258"/>
            <a:ext cx="6392408" cy="10318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marL="18288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Emulate loads equivalent to 500 +  concurrent users</a:t>
            </a:r>
          </a:p>
          <a:p>
            <a:pPr marL="18288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Run incremental load tests starting from </a:t>
            </a:r>
            <a:r>
              <a:rPr lang="en-US" sz="1400" b="1" dirty="0"/>
              <a:t>100, 250 up to 500 </a:t>
            </a:r>
            <a:r>
              <a:rPr lang="en-US" sz="1400" dirty="0"/>
              <a:t>users.</a:t>
            </a:r>
          </a:p>
          <a:p>
            <a:pPr marL="18288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Tests can be suspended/continued based on the pre-defined test acceptance and/or suspension criteria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DA55F3-AA5D-4C6B-AADB-48C91C70486D}"/>
              </a:ext>
            </a:extLst>
          </p:cNvPr>
          <p:cNvSpPr/>
          <p:nvPr/>
        </p:nvSpPr>
        <p:spPr>
          <a:xfrm>
            <a:off x="407988" y="4991867"/>
            <a:ext cx="2011680" cy="13379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algn="ctr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400" b="1"/>
              <a:t>Scalability Tests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45ACE1-7D7B-4838-8DB9-2B32D14C6CF8}"/>
              </a:ext>
            </a:extLst>
          </p:cNvPr>
          <p:cNvSpPr>
            <a:spLocks/>
          </p:cNvSpPr>
          <p:nvPr/>
        </p:nvSpPr>
        <p:spPr>
          <a:xfrm>
            <a:off x="2500132" y="4991867"/>
            <a:ext cx="6392408" cy="13379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marL="18288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Ramp up the user load from 500 to 1000 users in order to compare with previously baselined peak load test results</a:t>
            </a:r>
          </a:p>
          <a:p>
            <a:pPr marL="18288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Capture/benchmark response time metrics (duration, block and wait times) and identify the headroom to improve performance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B4CAE8A-2695-4000-B2BE-174F89EC134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0321" y="2287522"/>
            <a:ext cx="2259053" cy="168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Freeform 25">
            <a:extLst>
              <a:ext uri="{FF2B5EF4-FFF2-40B4-BE49-F238E27FC236}">
                <a16:creationId xmlns:a16="http://schemas.microsoft.com/office/drawing/2014/main" id="{6E375516-0DDD-4C0F-BD94-5F91195F211B}"/>
              </a:ext>
            </a:extLst>
          </p:cNvPr>
          <p:cNvSpPr/>
          <p:nvPr/>
        </p:nvSpPr>
        <p:spPr>
          <a:xfrm rot="5400000">
            <a:off x="5251616" y="2041186"/>
            <a:ext cx="230663" cy="2891481"/>
          </a:xfrm>
          <a:custGeom>
            <a:avLst/>
            <a:gdLst/>
            <a:ahLst/>
            <a:cxnLst/>
            <a:rect l="0" t="0" r="0" b="0"/>
            <a:pathLst>
              <a:path w="203201" h="3582830">
                <a:moveTo>
                  <a:pt x="0" y="0"/>
                </a:moveTo>
                <a:lnTo>
                  <a:pt x="203200" y="1791414"/>
                </a:lnTo>
                <a:lnTo>
                  <a:pt x="0" y="35828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D002454D-3455-435D-A57C-481471AA60CA}"/>
              </a:ext>
            </a:extLst>
          </p:cNvPr>
          <p:cNvSpPr/>
          <p:nvPr/>
        </p:nvSpPr>
        <p:spPr>
          <a:xfrm rot="5400000">
            <a:off x="5404016" y="3401737"/>
            <a:ext cx="230663" cy="2891481"/>
          </a:xfrm>
          <a:custGeom>
            <a:avLst/>
            <a:gdLst/>
            <a:ahLst/>
            <a:cxnLst/>
            <a:rect l="0" t="0" r="0" b="0"/>
            <a:pathLst>
              <a:path w="203201" h="3582830">
                <a:moveTo>
                  <a:pt x="0" y="0"/>
                </a:moveTo>
                <a:lnTo>
                  <a:pt x="203200" y="1791414"/>
                </a:lnTo>
                <a:lnTo>
                  <a:pt x="0" y="35828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BC9BD4-04CD-4CE4-981B-2AE8998BE41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0321" y="4322220"/>
            <a:ext cx="2259053" cy="186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1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793-D990-46A1-9E78-63D389C42421}"/>
              </a:ext>
            </a:extLst>
          </p:cNvPr>
          <p:cNvSpPr txBox="1">
            <a:spLocks/>
          </p:cNvSpPr>
          <p:nvPr/>
        </p:nvSpPr>
        <p:spPr>
          <a:xfrm>
            <a:off x="609600" y="404814"/>
            <a:ext cx="10957984" cy="5039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2777"/>
              </a:lnSpc>
              <a:buClr>
                <a:srgbClr val="000000"/>
              </a:buClr>
            </a:pPr>
            <a:r>
              <a:rPr lang="en-IN" sz="3600" b="1" kern="0" dirty="0">
                <a:solidFill>
                  <a:srgbClr val="445469"/>
                </a:solidFill>
                <a:latin typeface="Lato Black"/>
              </a:rPr>
              <a:t>Load Test Criteria</a:t>
            </a:r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2E9FC06-3D19-4D47-AA7C-E35FDE5DF13D}"/>
              </a:ext>
            </a:extLst>
          </p:cNvPr>
          <p:cNvSpPr txBox="1">
            <a:spLocks/>
          </p:cNvSpPr>
          <p:nvPr/>
        </p:nvSpPr>
        <p:spPr>
          <a:xfrm>
            <a:off x="1103446" y="6453336"/>
            <a:ext cx="1632181" cy="144016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B26529B-8E24-42A0-8AEF-AD732774FE5C}" type="datetime3">
              <a:rPr lang="en-US" sz="700" smtClean="0">
                <a:solidFill>
                  <a:srgbClr val="4C4D4F"/>
                </a:solidFill>
                <a:latin typeface="Arial"/>
              </a:rPr>
              <a:pPr>
                <a:defRPr/>
              </a:pPr>
              <a:t>30 November 2021</a:t>
            </a:fld>
            <a:endParaRPr lang="en-US" sz="700" dirty="0">
              <a:solidFill>
                <a:srgbClr val="4C4D4F"/>
              </a:solidFill>
              <a:latin typeface="Arial"/>
            </a:endParaRP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7FEB69F6-B157-4399-A818-C96F7FC07B94}"/>
              </a:ext>
            </a:extLst>
          </p:cNvPr>
          <p:cNvSpPr txBox="1">
            <a:spLocks/>
          </p:cNvSpPr>
          <p:nvPr/>
        </p:nvSpPr>
        <p:spPr>
          <a:xfrm>
            <a:off x="608557" y="6453336"/>
            <a:ext cx="494888" cy="144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ts val="22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6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450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15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6200" indent="-2746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12900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rgbClr val="242527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fld id="{82F35C78-EDC3-4BE6-A74D-429C10820A80}" type="slidenum">
              <a:rPr lang="en-US" sz="700" smtClean="0">
                <a:solidFill>
                  <a:srgbClr val="4C4D4F"/>
                </a:solidFill>
                <a:latin typeface="Arial"/>
              </a:rPr>
              <a:pPr marL="0" indent="0">
                <a:lnSpc>
                  <a:spcPct val="100000"/>
                </a:lnSpc>
                <a:spcBef>
                  <a:spcPts val="0"/>
                </a:spcBef>
                <a:buClrTx/>
                <a:buFontTx/>
                <a:buNone/>
                <a:defRPr/>
              </a:pPr>
              <a:t>4</a:t>
            </a:fld>
            <a:endParaRPr lang="en-US" sz="700">
              <a:solidFill>
                <a:srgbClr val="4C4D4F"/>
              </a:solidFill>
              <a:latin typeface="Arial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1F4258-0614-4784-857C-4734C34CD7DF}"/>
              </a:ext>
            </a:extLst>
          </p:cNvPr>
          <p:cNvSpPr txBox="1">
            <a:spLocks/>
          </p:cNvSpPr>
          <p:nvPr/>
        </p:nvSpPr>
        <p:spPr>
          <a:xfrm>
            <a:off x="608557" y="470033"/>
            <a:ext cx="10957984" cy="5039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AD3ED-F5B8-4EEB-8FFB-B847AC07CF61}"/>
              </a:ext>
            </a:extLst>
          </p:cNvPr>
          <p:cNvSpPr>
            <a:spLocks/>
          </p:cNvSpPr>
          <p:nvPr/>
        </p:nvSpPr>
        <p:spPr>
          <a:xfrm>
            <a:off x="8952960" y="1754952"/>
            <a:ext cx="2651760" cy="41267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1400" dirty="0"/>
              <a:t>All planned test scenarios in scope have been run, or sufficient coverage has been achieved to satisfy system performance is understood and where appropriate performance risks have been addressed</a:t>
            </a:r>
          </a:p>
          <a:p>
            <a:pPr marL="171450" lvl="0" indent="-171450" defTabSz="914238" fontAlgn="auto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1400" dirty="0"/>
              <a:t>High severity issues have been fixed and retested.</a:t>
            </a:r>
            <a:endParaRPr lang="en-US" sz="1400" dirty="0"/>
          </a:p>
          <a:p>
            <a:pPr marL="171450" lvl="0" indent="-171450" defTabSz="914238" fontAlgn="auto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1400" dirty="0"/>
              <a:t>The test results have been discussed and agreed with </a:t>
            </a:r>
            <a:r>
              <a:rPr lang="en-US" sz="1400" dirty="0"/>
              <a:t>key stakeholders</a:t>
            </a:r>
          </a:p>
          <a:p>
            <a:pPr marL="171450" lvl="0" indent="-171450" defTabSz="914238" fontAlgn="auto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1400" dirty="0"/>
              <a:t>Discussion of open issues and alignment on next steps.</a:t>
            </a:r>
            <a:endParaRPr lang="en-US" sz="14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FBF1B-DE31-4118-A3BF-1ECCCFB62ACB}"/>
              </a:ext>
            </a:extLst>
          </p:cNvPr>
          <p:cNvSpPr>
            <a:spLocks/>
          </p:cNvSpPr>
          <p:nvPr/>
        </p:nvSpPr>
        <p:spPr>
          <a:xfrm>
            <a:off x="3113431" y="1704007"/>
            <a:ext cx="2651760" cy="41776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1600" dirty="0"/>
              <a:t>Errors exceeding 3%</a:t>
            </a:r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DAEFE824-5F92-4C4C-B9DC-AB33103B4823}"/>
              </a:ext>
            </a:extLst>
          </p:cNvPr>
          <p:cNvSpPr>
            <a:spLocks/>
          </p:cNvSpPr>
          <p:nvPr/>
        </p:nvSpPr>
        <p:spPr>
          <a:xfrm>
            <a:off x="5848868" y="1108639"/>
            <a:ext cx="3015152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</a:rPr>
              <a:t>Resumption criteria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E0CC76A6-3555-4F41-A742-ECE2D6705D0C}"/>
              </a:ext>
            </a:extLst>
          </p:cNvPr>
          <p:cNvSpPr>
            <a:spLocks/>
          </p:cNvSpPr>
          <p:nvPr/>
        </p:nvSpPr>
        <p:spPr>
          <a:xfrm>
            <a:off x="8952961" y="1108639"/>
            <a:ext cx="2651759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</a:rPr>
              <a:t>Exit criteria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10E1B986-24DB-47F7-9987-E3D7274DD398}"/>
              </a:ext>
            </a:extLst>
          </p:cNvPr>
          <p:cNvSpPr>
            <a:spLocks/>
          </p:cNvSpPr>
          <p:nvPr/>
        </p:nvSpPr>
        <p:spPr>
          <a:xfrm>
            <a:off x="407986" y="1108639"/>
            <a:ext cx="2621767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</a:rPr>
              <a:t>Entry Criteria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4F3B30CF-3755-4BB7-9E9B-F2C9DA751082}"/>
              </a:ext>
            </a:extLst>
          </p:cNvPr>
          <p:cNvSpPr>
            <a:spLocks/>
          </p:cNvSpPr>
          <p:nvPr/>
        </p:nvSpPr>
        <p:spPr>
          <a:xfrm>
            <a:off x="3113431" y="1108639"/>
            <a:ext cx="2651760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</a:rPr>
              <a:t>Suspension Criteria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1D16C-269F-4D68-BA57-B6B2B9916680}"/>
              </a:ext>
            </a:extLst>
          </p:cNvPr>
          <p:cNvSpPr>
            <a:spLocks/>
          </p:cNvSpPr>
          <p:nvPr/>
        </p:nvSpPr>
        <p:spPr>
          <a:xfrm>
            <a:off x="5848864" y="1754950"/>
            <a:ext cx="3015151" cy="41267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marL="171450" lvl="0" indent="-171450" defTabSz="914238" fontAlgn="auto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1600" dirty="0"/>
              <a:t>When the problem(s) that caused the suspension has been resolved. </a:t>
            </a:r>
          </a:p>
          <a:p>
            <a:pPr marL="171450" lvl="0" indent="-171450" defTabSz="914238" fontAlgn="auto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1100" dirty="0"/>
          </a:p>
          <a:p>
            <a:pPr marL="171450" lvl="0" indent="-171450" defTabSz="914238" fontAlgn="auto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1100" dirty="0"/>
          </a:p>
          <a:p>
            <a:pPr marL="171450" lvl="0" indent="-171450" defTabSz="914238" fontAlgn="auto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F089F0-FAB7-4436-A34C-D6CB10F60CA0}"/>
              </a:ext>
            </a:extLst>
          </p:cNvPr>
          <p:cNvSpPr>
            <a:spLocks/>
          </p:cNvSpPr>
          <p:nvPr/>
        </p:nvSpPr>
        <p:spPr>
          <a:xfrm>
            <a:off x="379163" y="1704007"/>
            <a:ext cx="2734268" cy="42617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Website is available and stable.</a:t>
            </a:r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Dry runs are successful</a:t>
            </a:r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  <a:p>
            <a:pPr marL="171450" indent="-171450" defTabSz="914238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855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793-D990-46A1-9E78-63D389C42421}"/>
              </a:ext>
            </a:extLst>
          </p:cNvPr>
          <p:cNvSpPr txBox="1">
            <a:spLocks/>
          </p:cNvSpPr>
          <p:nvPr/>
        </p:nvSpPr>
        <p:spPr>
          <a:xfrm>
            <a:off x="608557" y="457597"/>
            <a:ext cx="10957984" cy="5039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2777"/>
              </a:lnSpc>
              <a:buClr>
                <a:srgbClr val="000000"/>
              </a:buClr>
            </a:pPr>
            <a:r>
              <a:rPr lang="en-IN" sz="3600" b="1" kern="0" dirty="0">
                <a:solidFill>
                  <a:srgbClr val="445469"/>
                </a:solidFill>
                <a:latin typeface="Lato Black"/>
              </a:rPr>
              <a:t>Performance Test Reporting</a:t>
            </a:r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2E9FC06-3D19-4D47-AA7C-E35FDE5DF13D}"/>
              </a:ext>
            </a:extLst>
          </p:cNvPr>
          <p:cNvSpPr txBox="1">
            <a:spLocks/>
          </p:cNvSpPr>
          <p:nvPr/>
        </p:nvSpPr>
        <p:spPr>
          <a:xfrm>
            <a:off x="1103446" y="6453336"/>
            <a:ext cx="1632181" cy="144016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B26529B-8E24-42A0-8AEF-AD732774FE5C}" type="datetime3">
              <a:rPr lang="en-US" sz="700" smtClean="0">
                <a:solidFill>
                  <a:srgbClr val="4C4D4F"/>
                </a:solidFill>
                <a:latin typeface="Arial"/>
              </a:rPr>
              <a:pPr>
                <a:defRPr/>
              </a:pPr>
              <a:t>30 November 2021</a:t>
            </a:fld>
            <a:endParaRPr lang="en-US" sz="700" dirty="0">
              <a:solidFill>
                <a:srgbClr val="4C4D4F"/>
              </a:solidFill>
              <a:latin typeface="Arial"/>
            </a:endParaRP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7FEB69F6-B157-4399-A818-C96F7FC07B94}"/>
              </a:ext>
            </a:extLst>
          </p:cNvPr>
          <p:cNvSpPr txBox="1">
            <a:spLocks/>
          </p:cNvSpPr>
          <p:nvPr/>
        </p:nvSpPr>
        <p:spPr>
          <a:xfrm>
            <a:off x="608557" y="6453336"/>
            <a:ext cx="494888" cy="144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ts val="22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6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450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15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6200" indent="-2746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12900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rgbClr val="242527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fld id="{82F35C78-EDC3-4BE6-A74D-429C10820A80}" type="slidenum">
              <a:rPr lang="en-US" sz="700" smtClean="0">
                <a:solidFill>
                  <a:srgbClr val="4C4D4F"/>
                </a:solidFill>
                <a:latin typeface="Arial"/>
              </a:rPr>
              <a:pPr marL="0" indent="0">
                <a:lnSpc>
                  <a:spcPct val="100000"/>
                </a:lnSpc>
                <a:spcBef>
                  <a:spcPts val="0"/>
                </a:spcBef>
                <a:buClrTx/>
                <a:buFontTx/>
                <a:buNone/>
                <a:defRPr/>
              </a:pPr>
              <a:t>5</a:t>
            </a:fld>
            <a:endParaRPr lang="en-US" sz="700">
              <a:solidFill>
                <a:srgbClr val="4C4D4F"/>
              </a:solidFill>
              <a:latin typeface="Arial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1F4258-0614-4784-857C-4734C34CD7DF}"/>
              </a:ext>
            </a:extLst>
          </p:cNvPr>
          <p:cNvSpPr txBox="1">
            <a:spLocks/>
          </p:cNvSpPr>
          <p:nvPr/>
        </p:nvSpPr>
        <p:spPr>
          <a:xfrm>
            <a:off x="608557" y="470033"/>
            <a:ext cx="10957984" cy="5039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10DD3-7587-496C-8495-BF59F1E80B8C}"/>
              </a:ext>
            </a:extLst>
          </p:cNvPr>
          <p:cNvSpPr>
            <a:spLocks/>
          </p:cNvSpPr>
          <p:nvPr/>
        </p:nvSpPr>
        <p:spPr>
          <a:xfrm>
            <a:off x="2331085" y="1764888"/>
            <a:ext cx="4661948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GB" sz="1100"/>
              <a:t>After each test run, a summary report will be published  in the form of an email circulated to the key stakeholders </a:t>
            </a:r>
          </a:p>
          <a:p>
            <a:pPr marL="182880" lvl="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100"/>
              <a:t>Logging of any application changes made between test runs</a:t>
            </a:r>
            <a:endParaRPr lang="en-US" sz="1100"/>
          </a:p>
          <a:p>
            <a:pPr marL="182880" lvl="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100"/>
              <a:t>summary of observed results along with performance issues detected</a:t>
            </a:r>
            <a:endParaRPr lang="en-US" sz="1100"/>
          </a:p>
          <a:p>
            <a:pPr marL="182880" lvl="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100"/>
              <a:t>Detailed response time trend with intuitive graphical analysis</a:t>
            </a:r>
          </a:p>
          <a:p>
            <a:pPr marL="182880" lvl="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100"/>
              <a:t>Tests planned for the </a:t>
            </a:r>
            <a:r>
              <a:rPr lang="en-US" sz="1100"/>
              <a:t>next round </a:t>
            </a:r>
          </a:p>
          <a:p>
            <a:pPr marL="182880" lvl="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100"/>
              <a:t>Current issues and blockers along with the status of all open Defects</a:t>
            </a:r>
          </a:p>
          <a:p>
            <a:endParaRPr lang="en-GB" sz="1100"/>
          </a:p>
          <a:p>
            <a:endParaRPr lang="de-DE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434D2-BB13-4091-96C9-07B2BA3AFBA5}"/>
              </a:ext>
            </a:extLst>
          </p:cNvPr>
          <p:cNvSpPr txBox="1">
            <a:spLocks/>
          </p:cNvSpPr>
          <p:nvPr/>
        </p:nvSpPr>
        <p:spPr bwMode="auto">
          <a:xfrm>
            <a:off x="7065257" y="1764888"/>
            <a:ext cx="45720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t">
            <a:noAutofit/>
          </a:bodyPr>
          <a:lstStyle>
            <a:defPPr>
              <a:defRPr lang="pt-PT"/>
            </a:defPPr>
            <a:lvl1pPr marL="182880" indent="-182880" defTabSz="1088239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/>
            </a:lvl1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/>
              <a:t>Response time trend analysis: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FAB983-3F19-4E0A-8F45-EB168CE79425}"/>
              </a:ext>
            </a:extLst>
          </p:cNvPr>
          <p:cNvSpPr>
            <a:spLocks/>
          </p:cNvSpPr>
          <p:nvPr/>
        </p:nvSpPr>
        <p:spPr>
          <a:xfrm>
            <a:off x="407988" y="3930261"/>
            <a:ext cx="1828800" cy="2013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algn="ctr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200" b="1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EB364366-05E6-49BC-A505-78CC4E53778E}"/>
              </a:ext>
            </a:extLst>
          </p:cNvPr>
          <p:cNvSpPr>
            <a:spLocks/>
          </p:cNvSpPr>
          <p:nvPr/>
        </p:nvSpPr>
        <p:spPr>
          <a:xfrm>
            <a:off x="407987" y="1118575"/>
            <a:ext cx="1828800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</a:rPr>
              <a:t>Report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D6813AB4-2855-4965-88E3-82CF8A89B04D}"/>
              </a:ext>
            </a:extLst>
          </p:cNvPr>
          <p:cNvSpPr>
            <a:spLocks/>
          </p:cNvSpPr>
          <p:nvPr/>
        </p:nvSpPr>
        <p:spPr>
          <a:xfrm>
            <a:off x="2331085" y="1118575"/>
            <a:ext cx="4661948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</a:rPr>
              <a:t>What it will have 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AC8FEEA0-848E-403F-AB60-28B11875ACE5}"/>
              </a:ext>
            </a:extLst>
          </p:cNvPr>
          <p:cNvSpPr>
            <a:spLocks/>
          </p:cNvSpPr>
          <p:nvPr/>
        </p:nvSpPr>
        <p:spPr>
          <a:xfrm>
            <a:off x="7065258" y="1118575"/>
            <a:ext cx="4572000" cy="540000"/>
          </a:xfrm>
          <a:prstGeom prst="round2Same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>
            <a:outerShdw dist="254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</a:rPr>
              <a:t>Illustrative 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C61024-728B-477D-8DDA-6E3968DB6433}"/>
              </a:ext>
            </a:extLst>
          </p:cNvPr>
          <p:cNvSpPr>
            <a:spLocks/>
          </p:cNvSpPr>
          <p:nvPr/>
        </p:nvSpPr>
        <p:spPr>
          <a:xfrm>
            <a:off x="407988" y="1764888"/>
            <a:ext cx="1828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algn="ctr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200" b="1">
                <a:solidFill>
                  <a:schemeClr val="tx1"/>
                </a:solidFill>
              </a:rPr>
              <a:t>Detailed Results​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AE94A-433F-4277-AA62-CB0F923EF295}"/>
              </a:ext>
            </a:extLst>
          </p:cNvPr>
          <p:cNvSpPr>
            <a:spLocks/>
          </p:cNvSpPr>
          <p:nvPr/>
        </p:nvSpPr>
        <p:spPr>
          <a:xfrm>
            <a:off x="2331085" y="3930261"/>
            <a:ext cx="4654356" cy="20131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ctr">
            <a:noAutofit/>
          </a:bodyPr>
          <a:lstStyle/>
          <a:p>
            <a:pPr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GB" sz="1100"/>
              <a:t>We will have a first preliminary management report published by end of may containing an overview of the initial  findings and recommended next steps</a:t>
            </a:r>
          </a:p>
          <a:p>
            <a:pPr marL="182880" lvl="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100"/>
              <a:t>Executive summary</a:t>
            </a:r>
          </a:p>
          <a:p>
            <a:pPr marL="182880" lvl="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100"/>
              <a:t>Summary of findings and recommendations</a:t>
            </a:r>
          </a:p>
          <a:p>
            <a:pPr marL="182880" lvl="0" indent="-182880" defTabSz="10882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100"/>
              <a:t>Final report- Overall summary with both strategic and tactical recommendations for future performance improvements plan.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121C0F-FF44-4C83-8C2B-4E543F44266B}"/>
              </a:ext>
            </a:extLst>
          </p:cNvPr>
          <p:cNvSpPr txBox="1">
            <a:spLocks/>
          </p:cNvSpPr>
          <p:nvPr/>
        </p:nvSpPr>
        <p:spPr bwMode="auto">
          <a:xfrm>
            <a:off x="7065257" y="3930261"/>
            <a:ext cx="4572000" cy="20131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vert="horz" lIns="91440" tIns="91440" rIns="91440" bIns="91440" rtlCol="0" anchor="t">
            <a:noAutofit/>
          </a:bodyPr>
          <a:lstStyle>
            <a:defPPr>
              <a:defRPr lang="pt-PT"/>
            </a:defPPr>
            <a:lvl1pPr marL="182880" indent="-182880" defTabSz="1088239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/>
            </a:lvl1pPr>
          </a:lstStyle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BD41BD-D7B1-4559-B5B0-3350BF854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47" y="2031434"/>
            <a:ext cx="4359993" cy="175314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2FFCF3E-2B43-4797-978E-82D897281A77}"/>
              </a:ext>
            </a:extLst>
          </p:cNvPr>
          <p:cNvSpPr/>
          <p:nvPr/>
        </p:nvSpPr>
        <p:spPr>
          <a:xfrm>
            <a:off x="7020515" y="3892553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b="1"/>
              <a:t>Summary reports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017EC0F-0A7A-4347-8277-79C594502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437" y="4088834"/>
            <a:ext cx="4359993" cy="18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4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793-D990-46A1-9E78-63D389C42421}"/>
              </a:ext>
            </a:extLst>
          </p:cNvPr>
          <p:cNvSpPr txBox="1">
            <a:spLocks/>
          </p:cNvSpPr>
          <p:nvPr/>
        </p:nvSpPr>
        <p:spPr>
          <a:xfrm>
            <a:off x="407987" y="470033"/>
            <a:ext cx="10957984" cy="5039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2777"/>
              </a:lnSpc>
              <a:buClr>
                <a:srgbClr val="000000"/>
              </a:buClr>
            </a:pPr>
            <a:r>
              <a:rPr lang="en-IN" sz="3600" b="1" kern="0" dirty="0">
                <a:solidFill>
                  <a:srgbClr val="445469"/>
                </a:solidFill>
                <a:latin typeface="Lato Black"/>
              </a:rPr>
              <a:t>Performance Testing Tools</a:t>
            </a:r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2E9FC06-3D19-4D47-AA7C-E35FDE5DF13D}"/>
              </a:ext>
            </a:extLst>
          </p:cNvPr>
          <p:cNvSpPr txBox="1">
            <a:spLocks/>
          </p:cNvSpPr>
          <p:nvPr/>
        </p:nvSpPr>
        <p:spPr>
          <a:xfrm>
            <a:off x="1103446" y="6453336"/>
            <a:ext cx="1632181" cy="144016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B26529B-8E24-42A0-8AEF-AD732774FE5C}" type="datetime3">
              <a:rPr lang="en-US" sz="700" smtClean="0">
                <a:solidFill>
                  <a:srgbClr val="4C4D4F"/>
                </a:solidFill>
                <a:latin typeface="Arial"/>
              </a:rPr>
              <a:pPr>
                <a:defRPr/>
              </a:pPr>
              <a:t>30 November 2021</a:t>
            </a:fld>
            <a:endParaRPr lang="en-US" sz="700" dirty="0">
              <a:solidFill>
                <a:srgbClr val="4C4D4F"/>
              </a:solidFill>
              <a:latin typeface="Arial"/>
            </a:endParaRP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7FEB69F6-B157-4399-A818-C96F7FC07B94}"/>
              </a:ext>
            </a:extLst>
          </p:cNvPr>
          <p:cNvSpPr txBox="1">
            <a:spLocks/>
          </p:cNvSpPr>
          <p:nvPr/>
        </p:nvSpPr>
        <p:spPr>
          <a:xfrm>
            <a:off x="608557" y="6453336"/>
            <a:ext cx="494888" cy="144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ts val="22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6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450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15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6200" indent="-2746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12900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rgbClr val="242527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fld id="{82F35C78-EDC3-4BE6-A74D-429C10820A80}" type="slidenum">
              <a:rPr lang="en-US" sz="700" smtClean="0">
                <a:solidFill>
                  <a:srgbClr val="4C4D4F"/>
                </a:solidFill>
                <a:latin typeface="Arial"/>
              </a:rPr>
              <a:pPr marL="0" indent="0">
                <a:lnSpc>
                  <a:spcPct val="100000"/>
                </a:lnSpc>
                <a:spcBef>
                  <a:spcPts val="0"/>
                </a:spcBef>
                <a:buClrTx/>
                <a:buFontTx/>
                <a:buNone/>
                <a:defRPr/>
              </a:pPr>
              <a:t>6</a:t>
            </a:fld>
            <a:endParaRPr lang="en-US" sz="700">
              <a:solidFill>
                <a:srgbClr val="4C4D4F"/>
              </a:solidFill>
              <a:latin typeface="Arial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1F4258-0614-4784-857C-4734C34CD7DF}"/>
              </a:ext>
            </a:extLst>
          </p:cNvPr>
          <p:cNvSpPr txBox="1">
            <a:spLocks/>
          </p:cNvSpPr>
          <p:nvPr/>
        </p:nvSpPr>
        <p:spPr>
          <a:xfrm>
            <a:off x="608557" y="470033"/>
            <a:ext cx="10957984" cy="5039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B94494-2CFA-461B-8F7F-BF9FAEF51973}"/>
              </a:ext>
            </a:extLst>
          </p:cNvPr>
          <p:cNvGrpSpPr/>
          <p:nvPr/>
        </p:nvGrpSpPr>
        <p:grpSpPr>
          <a:xfrm>
            <a:off x="608557" y="1233996"/>
            <a:ext cx="10367534" cy="3524435"/>
            <a:chOff x="5455738" y="5391400"/>
            <a:chExt cx="5802744" cy="1152000"/>
          </a:xfrm>
        </p:grpSpPr>
        <p:sp>
          <p:nvSpPr>
            <p:cNvPr id="39" name="Text Box 201">
              <a:extLst>
                <a:ext uri="{FF2B5EF4-FFF2-40B4-BE49-F238E27FC236}">
                  <a16:creationId xmlns:a16="http://schemas.microsoft.com/office/drawing/2014/main" id="{8892A051-D2D8-4A42-A259-66C27EB323E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216962" y="5391400"/>
              <a:ext cx="2260612" cy="11520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endParaRPr lang="en-US" sz="2000">
                <a:latin typeface="Verdana Pro" panose="020B0604030504040204" pitchFamily="34" charset="0"/>
              </a:endParaRPr>
            </a:p>
          </p:txBody>
        </p:sp>
        <p:sp>
          <p:nvSpPr>
            <p:cNvPr id="40" name="Text Box 201">
              <a:extLst>
                <a:ext uri="{FF2B5EF4-FFF2-40B4-BE49-F238E27FC236}">
                  <a16:creationId xmlns:a16="http://schemas.microsoft.com/office/drawing/2014/main" id="{F94D909D-23EB-418F-B7B1-273EFE48AE5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455738" y="5391400"/>
              <a:ext cx="5802744" cy="11520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2000" b="1" dirty="0">
                  <a:latin typeface="Verdana Pro" panose="020B0604030504040204" pitchFamily="34" charset="0"/>
                </a:rPr>
                <a:t>K6</a:t>
              </a:r>
              <a:r>
                <a:rPr lang="en-US" sz="2000" dirty="0">
                  <a:latin typeface="Verdana Pro" panose="020B0604030504040204" pitchFamily="34" charset="0"/>
                </a:rPr>
                <a:t>-Automated scripts development and test execution.</a:t>
              </a:r>
            </a:p>
            <a:p>
              <a:pPr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endParaRPr lang="en-US" sz="2000" dirty="0">
                <a:latin typeface="Verdana Pro" panose="020B0604030504040204" pitchFamily="34" charset="0"/>
              </a:endParaRPr>
            </a:p>
            <a:p>
              <a:pPr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2000" b="1" dirty="0">
                  <a:latin typeface="Verdana Pro" panose="020B0604030504040204" pitchFamily="34" charset="0"/>
                </a:rPr>
                <a:t>Grafana</a:t>
              </a:r>
              <a:r>
                <a:rPr lang="en-US" sz="2000" dirty="0">
                  <a:latin typeface="Verdana Pro" panose="020B0604030504040204" pitchFamily="34" charset="0"/>
                </a:rPr>
                <a:t>- Test Monitoring and results analysis.</a:t>
              </a:r>
            </a:p>
            <a:p>
              <a:pPr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endParaRPr lang="en-US" sz="2000" dirty="0">
                <a:latin typeface="Verdana Pro" panose="020B0604030504040204" pitchFamily="34" charset="0"/>
              </a:endParaRPr>
            </a:p>
            <a:p>
              <a:pPr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2000" b="1" dirty="0">
                  <a:latin typeface="Verdana Pro" panose="020B0604030504040204" pitchFamily="34" charset="0"/>
                </a:rPr>
                <a:t>Influx DB- </a:t>
              </a:r>
              <a:r>
                <a:rPr lang="en-US" sz="2000" dirty="0">
                  <a:latin typeface="Verdana Pro" panose="020B0604030504040204" pitchFamily="34" charset="0"/>
                </a:rPr>
                <a:t>Datastore to save K6 metrics and to integrate with </a:t>
              </a:r>
              <a:r>
                <a:rPr lang="en-US" sz="2000" dirty="0" err="1">
                  <a:latin typeface="Verdana Pro" panose="020B0604030504040204" pitchFamily="34" charset="0"/>
                </a:rPr>
                <a:t>Grafan</a:t>
              </a:r>
              <a:r>
                <a:rPr lang="en-US" sz="2000" dirty="0">
                  <a:latin typeface="Verdana Pro" panose="020B0604030504040204" pitchFamily="34" charset="0"/>
                </a:rPr>
                <a:t>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90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793-D990-46A1-9E78-63D389C42421}"/>
              </a:ext>
            </a:extLst>
          </p:cNvPr>
          <p:cNvSpPr txBox="1">
            <a:spLocks/>
          </p:cNvSpPr>
          <p:nvPr/>
        </p:nvSpPr>
        <p:spPr>
          <a:xfrm>
            <a:off x="407987" y="470033"/>
            <a:ext cx="10957984" cy="5039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2777"/>
              </a:lnSpc>
              <a:buClr>
                <a:srgbClr val="000000"/>
              </a:buClr>
            </a:pPr>
            <a:r>
              <a:rPr lang="en-IN" sz="3600" b="1" kern="0" dirty="0">
                <a:solidFill>
                  <a:srgbClr val="445469"/>
                </a:solidFill>
                <a:latin typeface="Lato Black"/>
              </a:rPr>
              <a:t>Other Standard Sections</a:t>
            </a:r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2E9FC06-3D19-4D47-AA7C-E35FDE5DF13D}"/>
              </a:ext>
            </a:extLst>
          </p:cNvPr>
          <p:cNvSpPr txBox="1">
            <a:spLocks/>
          </p:cNvSpPr>
          <p:nvPr/>
        </p:nvSpPr>
        <p:spPr>
          <a:xfrm>
            <a:off x="1103446" y="6453336"/>
            <a:ext cx="1632181" cy="144016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B26529B-8E24-42A0-8AEF-AD732774FE5C}" type="datetime3">
              <a:rPr lang="en-US" sz="700" smtClean="0">
                <a:solidFill>
                  <a:srgbClr val="4C4D4F"/>
                </a:solidFill>
                <a:latin typeface="Arial"/>
              </a:rPr>
              <a:pPr>
                <a:defRPr/>
              </a:pPr>
              <a:t>30 November 2021</a:t>
            </a:fld>
            <a:endParaRPr lang="en-US" sz="700" dirty="0">
              <a:solidFill>
                <a:srgbClr val="4C4D4F"/>
              </a:solidFill>
              <a:latin typeface="Arial"/>
            </a:endParaRP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7FEB69F6-B157-4399-A818-C96F7FC07B94}"/>
              </a:ext>
            </a:extLst>
          </p:cNvPr>
          <p:cNvSpPr txBox="1">
            <a:spLocks/>
          </p:cNvSpPr>
          <p:nvPr/>
        </p:nvSpPr>
        <p:spPr>
          <a:xfrm>
            <a:off x="608557" y="6453336"/>
            <a:ext cx="494888" cy="144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ts val="22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6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450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15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6200" indent="-2746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12900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rgbClr val="242527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fld id="{82F35C78-EDC3-4BE6-A74D-429C10820A80}" type="slidenum">
              <a:rPr lang="en-US" sz="700" smtClean="0">
                <a:solidFill>
                  <a:srgbClr val="4C4D4F"/>
                </a:solidFill>
                <a:latin typeface="Arial"/>
              </a:rPr>
              <a:pPr marL="0" indent="0">
                <a:lnSpc>
                  <a:spcPct val="100000"/>
                </a:lnSpc>
                <a:spcBef>
                  <a:spcPts val="0"/>
                </a:spcBef>
                <a:buClrTx/>
                <a:buFontTx/>
                <a:buNone/>
                <a:defRPr/>
              </a:pPr>
              <a:t>7</a:t>
            </a:fld>
            <a:endParaRPr lang="en-US" sz="700">
              <a:solidFill>
                <a:srgbClr val="4C4D4F"/>
              </a:solidFill>
              <a:latin typeface="Arial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1F4258-0614-4784-857C-4734C34CD7DF}"/>
              </a:ext>
            </a:extLst>
          </p:cNvPr>
          <p:cNvSpPr txBox="1">
            <a:spLocks/>
          </p:cNvSpPr>
          <p:nvPr/>
        </p:nvSpPr>
        <p:spPr>
          <a:xfrm>
            <a:off x="608557" y="470033"/>
            <a:ext cx="10957984" cy="5039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B94494-2CFA-461B-8F7F-BF9FAEF51973}"/>
              </a:ext>
            </a:extLst>
          </p:cNvPr>
          <p:cNvGrpSpPr/>
          <p:nvPr/>
        </p:nvGrpSpPr>
        <p:grpSpPr>
          <a:xfrm>
            <a:off x="608557" y="1233996"/>
            <a:ext cx="10367534" cy="3524435"/>
            <a:chOff x="5455738" y="5391400"/>
            <a:chExt cx="5802744" cy="1152000"/>
          </a:xfrm>
        </p:grpSpPr>
        <p:sp>
          <p:nvSpPr>
            <p:cNvPr id="39" name="Text Box 201">
              <a:extLst>
                <a:ext uri="{FF2B5EF4-FFF2-40B4-BE49-F238E27FC236}">
                  <a16:creationId xmlns:a16="http://schemas.microsoft.com/office/drawing/2014/main" id="{8892A051-D2D8-4A42-A259-66C27EB323E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216962" y="5391400"/>
              <a:ext cx="2260612" cy="11520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endParaRPr lang="en-US" sz="2000">
                <a:latin typeface="Verdana Pro" panose="020B0604030504040204" pitchFamily="34" charset="0"/>
              </a:endParaRPr>
            </a:p>
          </p:txBody>
        </p:sp>
        <p:sp>
          <p:nvSpPr>
            <p:cNvPr id="40" name="Text Box 201">
              <a:extLst>
                <a:ext uri="{FF2B5EF4-FFF2-40B4-BE49-F238E27FC236}">
                  <a16:creationId xmlns:a16="http://schemas.microsoft.com/office/drawing/2014/main" id="{F94D909D-23EB-418F-B7B1-273EFE48AE5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455738" y="5391400"/>
              <a:ext cx="5802744" cy="11520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r>
                <a:rPr lang="en-US" b="1" i="1" u="sng" dirty="0">
                  <a:solidFill>
                    <a:schemeClr val="accent2">
                      <a:lumMod val="75000"/>
                    </a:schemeClr>
                  </a:solidFill>
                  <a:latin typeface="Verdana Pro" panose="020B0604030504040204" pitchFamily="34" charset="0"/>
                </a:rPr>
                <a:t>In a standard Performance test plan, I would also have  included detailed sections for the following topics as well but exempted from this document for the benefit of keeping it simple and relevant to the ask</a:t>
              </a:r>
              <a:r>
                <a:rPr lang="en-US" b="1" dirty="0">
                  <a:latin typeface="Verdana Pro" panose="020B0604030504040204" pitchFamily="34" charset="0"/>
                </a:rPr>
                <a:t>.</a:t>
              </a:r>
            </a:p>
            <a:p>
              <a:pPr>
                <a:spcAft>
                  <a:spcPts val="500"/>
                </a:spcAft>
                <a:buClr>
                  <a:srgbClr val="F0AB00"/>
                </a:buClr>
                <a:buSzPct val="80000"/>
                <a:defRPr/>
              </a:pPr>
              <a:endParaRPr lang="en-US" b="1" dirty="0">
                <a:latin typeface="Verdana Pro" panose="020B0604030504040204" pitchFamily="34" charset="0"/>
              </a:endParaRPr>
            </a:p>
            <a:p>
              <a:pPr marL="342900" indent="-342900">
                <a:spcAft>
                  <a:spcPts val="500"/>
                </a:spcAft>
                <a:buClr>
                  <a:srgbClr val="F0AB00"/>
                </a:buClr>
                <a:buSzPct val="80000"/>
                <a:buFont typeface="+mj-lt"/>
                <a:buAutoNum type="arabicParenR"/>
                <a:defRPr/>
              </a:pPr>
              <a:r>
                <a:rPr lang="en-US" sz="1400" dirty="0">
                  <a:latin typeface="Verdana Pro" panose="020B0604030504040204" pitchFamily="34" charset="0"/>
                </a:rPr>
                <a:t>Test schedule (Timelines and Milestones)</a:t>
              </a:r>
            </a:p>
            <a:p>
              <a:pPr marL="342900" indent="-342900">
                <a:spcAft>
                  <a:spcPts val="500"/>
                </a:spcAft>
                <a:buClr>
                  <a:srgbClr val="F0AB00"/>
                </a:buClr>
                <a:buSzPct val="80000"/>
                <a:buFont typeface="+mj-lt"/>
                <a:buAutoNum type="arabicParenR"/>
                <a:defRPr/>
              </a:pPr>
              <a:r>
                <a:rPr lang="en-US" sz="1400" dirty="0">
                  <a:latin typeface="Verdana Pro" panose="020B0604030504040204" pitchFamily="34" charset="0"/>
                </a:rPr>
                <a:t>Workload Distribution Profile ( Very important to ensure tests mimic real-world scenario)</a:t>
              </a:r>
            </a:p>
            <a:p>
              <a:pPr marL="342900" indent="-342900">
                <a:spcAft>
                  <a:spcPts val="500"/>
                </a:spcAft>
                <a:buClr>
                  <a:srgbClr val="F0AB00"/>
                </a:buClr>
                <a:buSzPct val="80000"/>
                <a:buFont typeface="+mj-lt"/>
                <a:buAutoNum type="arabicParenR"/>
                <a:defRPr/>
              </a:pPr>
              <a:r>
                <a:rPr lang="en-US" sz="1400" dirty="0">
                  <a:latin typeface="Verdana Pro" panose="020B0604030504040204" pitchFamily="34" charset="0"/>
                </a:rPr>
                <a:t>Test Data-  (How to? (source it or Create), Depth and breadth of real-world data required)</a:t>
              </a:r>
            </a:p>
            <a:p>
              <a:pPr marL="342900" indent="-342900">
                <a:spcAft>
                  <a:spcPts val="500"/>
                </a:spcAft>
                <a:buClr>
                  <a:srgbClr val="F0AB00"/>
                </a:buClr>
                <a:buSzPct val="80000"/>
                <a:buFont typeface="+mj-lt"/>
                <a:buAutoNum type="arabicParenR"/>
                <a:defRPr/>
              </a:pPr>
              <a:r>
                <a:rPr lang="en-US" sz="1400" dirty="0">
                  <a:latin typeface="Verdana Pro" panose="020B0604030504040204" pitchFamily="34" charset="0"/>
                </a:rPr>
                <a:t>Test Environment- Configuration, Size, Capacity (must be production representative)</a:t>
              </a:r>
            </a:p>
            <a:p>
              <a:pPr marL="342900" indent="-342900">
                <a:spcAft>
                  <a:spcPts val="500"/>
                </a:spcAft>
                <a:buClr>
                  <a:srgbClr val="F0AB00"/>
                </a:buClr>
                <a:buSzPct val="80000"/>
                <a:buFont typeface="+mj-lt"/>
                <a:buAutoNum type="arabicParenR"/>
                <a:defRPr/>
              </a:pPr>
              <a:r>
                <a:rPr lang="en-US" sz="1400" dirty="0">
                  <a:latin typeface="Verdana Pro" panose="020B0604030504040204" pitchFamily="34" charset="0"/>
                </a:rPr>
                <a:t>Assumptions, Dependencies and Risks ( important from the timelines perspective)</a:t>
              </a:r>
            </a:p>
            <a:p>
              <a:pPr marL="342900" indent="-342900">
                <a:spcAft>
                  <a:spcPts val="500"/>
                </a:spcAft>
                <a:buClr>
                  <a:srgbClr val="F0AB00"/>
                </a:buClr>
                <a:buSzPct val="80000"/>
                <a:buFont typeface="+mj-lt"/>
                <a:buAutoNum type="arabicParenR"/>
                <a:defRPr/>
              </a:pPr>
              <a:r>
                <a:rPr lang="en-US" sz="1400" dirty="0">
                  <a:latin typeface="Verdana Pro" panose="020B0604030504040204" pitchFamily="34" charset="0"/>
                </a:rPr>
                <a:t>Performance Monitoring (including identified Metrics based on the application architecture)</a:t>
              </a:r>
            </a:p>
            <a:p>
              <a:pPr marL="342900" indent="-342900">
                <a:spcAft>
                  <a:spcPts val="500"/>
                </a:spcAft>
                <a:buClr>
                  <a:srgbClr val="F0AB00"/>
                </a:buClr>
                <a:buSzPct val="80000"/>
                <a:buFont typeface="+mj-lt"/>
                <a:buAutoNum type="arabicParenR"/>
                <a:defRPr/>
              </a:pPr>
              <a:r>
                <a:rPr lang="en-US" sz="1400" dirty="0">
                  <a:latin typeface="Verdana Pro" panose="020B0604030504040204" pitchFamily="34" charset="0"/>
                </a:rPr>
                <a:t>Performance tools Architecture (Including the location of the Load generators in case of distributed load test)</a:t>
              </a:r>
            </a:p>
            <a:p>
              <a:pPr marL="457200" indent="-457200">
                <a:spcAft>
                  <a:spcPts val="500"/>
                </a:spcAft>
                <a:buClr>
                  <a:srgbClr val="F0AB00"/>
                </a:buClr>
                <a:buSzPct val="80000"/>
                <a:buFont typeface="+mj-lt"/>
                <a:buAutoNum type="arabicPeriod"/>
                <a:defRPr/>
              </a:pPr>
              <a:endParaRPr lang="en-US" sz="1400" dirty="0">
                <a:latin typeface="Verdana Pro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08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6-Hometask" id="{112CC88D-1B57-455E-A0BB-AF38CB1C6340}" vid="{51EF5031-8F30-4B73-B3FF-A6E443B30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656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 Black</vt:lpstr>
      <vt:lpstr>Verdana</vt:lpstr>
      <vt:lpstr>Verdana Pro</vt:lpstr>
      <vt:lpstr>Wingdings</vt:lpstr>
      <vt:lpstr>Office Theme</vt:lpstr>
      <vt:lpstr>K6-Hometask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K6-Hometask</dc:title>
  <dc:creator>Logisa, Shankar Tara Rama</dc:creator>
  <cp:lastModifiedBy>Logisa, Shankar Tara Rama</cp:lastModifiedBy>
  <cp:revision>14</cp:revision>
  <dcterms:created xsi:type="dcterms:W3CDTF">2021-11-29T06:16:13Z</dcterms:created>
  <dcterms:modified xsi:type="dcterms:W3CDTF">2021-11-30T14:34:35Z</dcterms:modified>
</cp:coreProperties>
</file>