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898" autoAdjust="0"/>
  </p:normalViewPr>
  <p:slideViewPr>
    <p:cSldViewPr snapToGrid="0">
      <p:cViewPr varScale="1">
        <p:scale>
          <a:sx n="46" d="100"/>
          <a:sy n="46" d="100"/>
        </p:scale>
        <p:origin x="1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77410-682C-4EA2-9E2B-5DC80A1E83A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7FD8B-80EB-4A11-B36F-4BD24DE24B23}">
      <dgm:prSet phldrT="[Text]" custT="1"/>
      <dgm:spPr/>
      <dgm:t>
        <a:bodyPr/>
        <a:lstStyle/>
        <a:p>
          <a:r>
            <a:rPr lang="en-US" sz="1800" b="1" smtClean="0"/>
            <a:t>Kewajiban PLN</a:t>
          </a:r>
        </a:p>
        <a:p>
          <a:r>
            <a:rPr lang="en-US" sz="1800" smtClean="0"/>
            <a:t>PLN wajib menyediakan tenaga listrik secara terus-menenerus, dalam jumlah yang cukup, serta dengan mutu dan keandalan yang baik</a:t>
          </a:r>
          <a:endParaRPr lang="en-US" sz="1800"/>
        </a:p>
      </dgm:t>
    </dgm:pt>
    <dgm:pt modelId="{8ABB88AF-AE40-4EC5-9BB9-706C26F26942}" type="parTrans" cxnId="{DF6F2519-650E-42AF-8599-BE725E69649B}">
      <dgm:prSet/>
      <dgm:spPr/>
      <dgm:t>
        <a:bodyPr/>
        <a:lstStyle/>
        <a:p>
          <a:endParaRPr lang="en-US"/>
        </a:p>
      </dgm:t>
    </dgm:pt>
    <dgm:pt modelId="{E7240493-D97E-4498-B6EF-F9F714FF1516}" type="sibTrans" cxnId="{DF6F2519-650E-42AF-8599-BE725E69649B}">
      <dgm:prSet/>
      <dgm:spPr/>
      <dgm:t>
        <a:bodyPr/>
        <a:lstStyle/>
        <a:p>
          <a:endParaRPr lang="en-US"/>
        </a:p>
      </dgm:t>
    </dgm:pt>
    <dgm:pt modelId="{B7063D7A-4CDE-4594-B700-72F30E3EF834}">
      <dgm:prSet phldrT="[Text]"/>
      <dgm:spPr/>
      <dgm:t>
        <a:bodyPr/>
        <a:lstStyle/>
        <a:p>
          <a:r>
            <a:rPr lang="en-US" b="1" smtClean="0"/>
            <a:t>Prediksi Listrik</a:t>
          </a:r>
        </a:p>
        <a:p>
          <a:r>
            <a:rPr lang="en-US" smtClean="0"/>
            <a:t>PLN harus dapat memperkirkan kebutuhan tenaga listrik untuk kedepannya</a:t>
          </a:r>
          <a:endParaRPr lang="en-US"/>
        </a:p>
      </dgm:t>
    </dgm:pt>
    <dgm:pt modelId="{46D43F2B-1815-47BE-B1DB-3C7C2C46D3F9}" type="parTrans" cxnId="{710BF02C-F1AA-41F2-8B3C-850C25A0E49D}">
      <dgm:prSet/>
      <dgm:spPr/>
      <dgm:t>
        <a:bodyPr/>
        <a:lstStyle/>
        <a:p>
          <a:endParaRPr lang="en-US"/>
        </a:p>
      </dgm:t>
    </dgm:pt>
    <dgm:pt modelId="{BAE23872-55B4-492C-9FC0-1584ADE4BFE1}" type="sibTrans" cxnId="{710BF02C-F1AA-41F2-8B3C-850C25A0E49D}">
      <dgm:prSet/>
      <dgm:spPr/>
      <dgm:t>
        <a:bodyPr/>
        <a:lstStyle/>
        <a:p>
          <a:endParaRPr lang="en-US"/>
        </a:p>
      </dgm:t>
    </dgm:pt>
    <dgm:pt modelId="{2A85A998-E244-4249-A042-688F9FCF1E3A}">
      <dgm:prSet phldrT="[Text]"/>
      <dgm:spPr/>
      <dgm:t>
        <a:bodyPr/>
        <a:lstStyle/>
        <a:p>
          <a:endParaRPr lang="en-US"/>
        </a:p>
      </dgm:t>
    </dgm:pt>
    <dgm:pt modelId="{99D2DEFE-7883-484B-B21E-F5F66A59CA03}" type="parTrans" cxnId="{5006500E-55B9-4922-9C21-48DA17EA6380}">
      <dgm:prSet/>
      <dgm:spPr/>
      <dgm:t>
        <a:bodyPr/>
        <a:lstStyle/>
        <a:p>
          <a:endParaRPr lang="en-US"/>
        </a:p>
      </dgm:t>
    </dgm:pt>
    <dgm:pt modelId="{F6E5905A-A4A3-48A7-89F7-E5DC511417D2}" type="sibTrans" cxnId="{5006500E-55B9-4922-9C21-48DA17EA6380}">
      <dgm:prSet/>
      <dgm:spPr/>
      <dgm:t>
        <a:bodyPr/>
        <a:lstStyle/>
        <a:p>
          <a:endParaRPr lang="en-US"/>
        </a:p>
      </dgm:t>
    </dgm:pt>
    <dgm:pt modelId="{79A35AE7-25EF-4DB5-91F8-ABFE016B3864}">
      <dgm:prSet phldrT="[Text]"/>
      <dgm:spPr/>
      <dgm:t>
        <a:bodyPr/>
        <a:lstStyle/>
        <a:p>
          <a:r>
            <a:rPr lang="en-US" b="1" smtClean="0"/>
            <a:t>Pemilihan Metode Prediksi</a:t>
          </a:r>
        </a:p>
        <a:p>
          <a:r>
            <a:rPr lang="en-US" b="0" smtClean="0"/>
            <a:t>Why ANFIS-PSO?</a:t>
          </a:r>
          <a:endParaRPr lang="en-US" b="0"/>
        </a:p>
      </dgm:t>
    </dgm:pt>
    <dgm:pt modelId="{9BC230DE-65AE-4E58-9863-4DE38891C288}" type="parTrans" cxnId="{0791C582-18EE-4025-B52C-E07021440490}">
      <dgm:prSet/>
      <dgm:spPr/>
      <dgm:t>
        <a:bodyPr/>
        <a:lstStyle/>
        <a:p>
          <a:endParaRPr lang="en-US"/>
        </a:p>
      </dgm:t>
    </dgm:pt>
    <dgm:pt modelId="{D64F30F9-3171-40E1-8505-13E5161C467E}" type="sibTrans" cxnId="{0791C582-18EE-4025-B52C-E07021440490}">
      <dgm:prSet/>
      <dgm:spPr/>
      <dgm:t>
        <a:bodyPr/>
        <a:lstStyle/>
        <a:p>
          <a:endParaRPr lang="en-US"/>
        </a:p>
      </dgm:t>
    </dgm:pt>
    <dgm:pt modelId="{98E759B2-7395-4A5F-882F-ECF328433789}">
      <dgm:prSet phldrT="[Text]"/>
      <dgm:spPr/>
      <dgm:t>
        <a:bodyPr/>
        <a:lstStyle/>
        <a:p>
          <a:endParaRPr lang="en-US"/>
        </a:p>
      </dgm:t>
    </dgm:pt>
    <dgm:pt modelId="{E1984F95-224F-4688-8A44-3B628656A1E1}" type="parTrans" cxnId="{BA043D51-9325-4B92-90F3-3997CF12C2A1}">
      <dgm:prSet/>
      <dgm:spPr/>
      <dgm:t>
        <a:bodyPr/>
        <a:lstStyle/>
        <a:p>
          <a:endParaRPr lang="en-US"/>
        </a:p>
      </dgm:t>
    </dgm:pt>
    <dgm:pt modelId="{B3D38B9D-563F-418F-BFA3-C81A9AFA3E9F}" type="sibTrans" cxnId="{BA043D51-9325-4B92-90F3-3997CF12C2A1}">
      <dgm:prSet/>
      <dgm:spPr/>
      <dgm:t>
        <a:bodyPr/>
        <a:lstStyle/>
        <a:p>
          <a:endParaRPr lang="en-US"/>
        </a:p>
      </dgm:t>
    </dgm:pt>
    <dgm:pt modelId="{82A3346E-0944-4ADD-A5A1-DF0B99F602C5}">
      <dgm:prSet phldrT="[Text]"/>
      <dgm:spPr/>
      <dgm:t>
        <a:bodyPr/>
        <a:lstStyle/>
        <a:p>
          <a:endParaRPr lang="en-US"/>
        </a:p>
      </dgm:t>
    </dgm:pt>
    <dgm:pt modelId="{F63D56BD-8514-4006-800F-355282ED4683}" type="sibTrans" cxnId="{F5CBB21D-8D0B-4BC7-8693-1B16F13BB2DA}">
      <dgm:prSet/>
      <dgm:spPr/>
      <dgm:t>
        <a:bodyPr/>
        <a:lstStyle/>
        <a:p>
          <a:endParaRPr lang="en-US"/>
        </a:p>
      </dgm:t>
    </dgm:pt>
    <dgm:pt modelId="{4E6C67B7-F9A1-4E35-B686-EED7B5FA64C2}" type="parTrans" cxnId="{F5CBB21D-8D0B-4BC7-8693-1B16F13BB2DA}">
      <dgm:prSet/>
      <dgm:spPr/>
      <dgm:t>
        <a:bodyPr/>
        <a:lstStyle/>
        <a:p>
          <a:endParaRPr lang="en-US"/>
        </a:p>
      </dgm:t>
    </dgm:pt>
    <dgm:pt modelId="{47855827-8A6B-4E4A-9D96-7B390C93CEB6}" type="pres">
      <dgm:prSet presAssocID="{7A077410-682C-4EA2-9E2B-5DC80A1E83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61B315-36C5-4162-9ECC-AC1AC7D4A0B3}" type="pres">
      <dgm:prSet presAssocID="{1557FD8B-80EB-4A11-B36F-4BD24DE24B23}" presName="composite" presStyleCnt="0"/>
      <dgm:spPr/>
    </dgm:pt>
    <dgm:pt modelId="{11C489F2-A185-413F-8EBC-DC51343A75A0}" type="pres">
      <dgm:prSet presAssocID="{1557FD8B-80EB-4A11-B36F-4BD24DE24B23}" presName="bentUpArrow1" presStyleLbl="alignImgPlace1" presStyleIdx="0" presStyleCnt="2"/>
      <dgm:spPr/>
    </dgm:pt>
    <dgm:pt modelId="{C39215A1-3E57-4337-A2BC-0AE2480EAB54}" type="pres">
      <dgm:prSet presAssocID="{1557FD8B-80EB-4A11-B36F-4BD24DE24B23}" presName="ParentText" presStyleLbl="node1" presStyleIdx="0" presStyleCnt="3" custScaleX="168999" custScaleY="1226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1B414-63A2-4F5B-AC06-7093B790A2DF}" type="pres">
      <dgm:prSet presAssocID="{1557FD8B-80EB-4A11-B36F-4BD24DE24B2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68917-EF3E-4431-A16E-2F895C46DD5E}" type="pres">
      <dgm:prSet presAssocID="{E7240493-D97E-4498-B6EF-F9F714FF1516}" presName="sibTrans" presStyleCnt="0"/>
      <dgm:spPr/>
    </dgm:pt>
    <dgm:pt modelId="{5851D76E-2D45-4215-8AB2-44ED7FB3F8CA}" type="pres">
      <dgm:prSet presAssocID="{B7063D7A-4CDE-4594-B700-72F30E3EF834}" presName="composite" presStyleCnt="0"/>
      <dgm:spPr/>
    </dgm:pt>
    <dgm:pt modelId="{D2072ECA-F08F-4334-BAE9-58FCDACA8D90}" type="pres">
      <dgm:prSet presAssocID="{B7063D7A-4CDE-4594-B700-72F30E3EF834}" presName="bentUpArrow1" presStyleLbl="alignImgPlace1" presStyleIdx="1" presStyleCnt="2"/>
      <dgm:spPr/>
    </dgm:pt>
    <dgm:pt modelId="{561FFB95-DED3-46DB-8478-B0FE2D1BF853}" type="pres">
      <dgm:prSet presAssocID="{B7063D7A-4CDE-4594-B700-72F30E3EF834}" presName="ParentText" presStyleLbl="node1" presStyleIdx="1" presStyleCnt="3" custScaleX="1651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7E73D-138D-4522-B9F4-BB1C25CADD2E}" type="pres">
      <dgm:prSet presAssocID="{B7063D7A-4CDE-4594-B700-72F30E3EF83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C9169-9CD2-48DC-BF32-0495009CBFBC}" type="pres">
      <dgm:prSet presAssocID="{BAE23872-55B4-492C-9FC0-1584ADE4BFE1}" presName="sibTrans" presStyleCnt="0"/>
      <dgm:spPr/>
    </dgm:pt>
    <dgm:pt modelId="{8731B15E-2616-464A-8114-B5DD89C1F1DE}" type="pres">
      <dgm:prSet presAssocID="{79A35AE7-25EF-4DB5-91F8-ABFE016B3864}" presName="composite" presStyleCnt="0"/>
      <dgm:spPr/>
    </dgm:pt>
    <dgm:pt modelId="{11054BDE-B9D9-419C-A692-F444BE836DFD}" type="pres">
      <dgm:prSet presAssocID="{79A35AE7-25EF-4DB5-91F8-ABFE016B3864}" presName="ParentText" presStyleLbl="node1" presStyleIdx="2" presStyleCnt="3" custScaleX="1484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D60EB-4F0F-421B-AA77-7DC1063EA442}" type="pres">
      <dgm:prSet presAssocID="{79A35AE7-25EF-4DB5-91F8-ABFE016B386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1C582-18EE-4025-B52C-E07021440490}" srcId="{7A077410-682C-4EA2-9E2B-5DC80A1E83A1}" destId="{79A35AE7-25EF-4DB5-91F8-ABFE016B3864}" srcOrd="2" destOrd="0" parTransId="{9BC230DE-65AE-4E58-9863-4DE38891C288}" sibTransId="{D64F30F9-3171-40E1-8505-13E5161C467E}"/>
    <dgm:cxn modelId="{A99D231E-B98E-4F56-8E46-19CA6A0CF7DC}" type="presOf" srcId="{7A077410-682C-4EA2-9E2B-5DC80A1E83A1}" destId="{47855827-8A6B-4E4A-9D96-7B390C93CEB6}" srcOrd="0" destOrd="0" presId="urn:microsoft.com/office/officeart/2005/8/layout/StepDownProcess"/>
    <dgm:cxn modelId="{5006500E-55B9-4922-9C21-48DA17EA6380}" srcId="{B7063D7A-4CDE-4594-B700-72F30E3EF834}" destId="{2A85A998-E244-4249-A042-688F9FCF1E3A}" srcOrd="0" destOrd="0" parTransId="{99D2DEFE-7883-484B-B21E-F5F66A59CA03}" sibTransId="{F6E5905A-A4A3-48A7-89F7-E5DC511417D2}"/>
    <dgm:cxn modelId="{00F7B371-47B6-4840-9653-6B5188CB86FA}" type="presOf" srcId="{B7063D7A-4CDE-4594-B700-72F30E3EF834}" destId="{561FFB95-DED3-46DB-8478-B0FE2D1BF853}" srcOrd="0" destOrd="0" presId="urn:microsoft.com/office/officeart/2005/8/layout/StepDownProcess"/>
    <dgm:cxn modelId="{BA04B657-818A-4F67-A9C5-335D090BE99D}" type="presOf" srcId="{1557FD8B-80EB-4A11-B36F-4BD24DE24B23}" destId="{C39215A1-3E57-4337-A2BC-0AE2480EAB54}" srcOrd="0" destOrd="0" presId="urn:microsoft.com/office/officeart/2005/8/layout/StepDownProcess"/>
    <dgm:cxn modelId="{8A139995-7B30-40B5-B7F6-458B2B9A2344}" type="presOf" srcId="{82A3346E-0944-4ADD-A5A1-DF0B99F602C5}" destId="{4701B414-63A2-4F5B-AC06-7093B790A2DF}" srcOrd="0" destOrd="0" presId="urn:microsoft.com/office/officeart/2005/8/layout/StepDownProcess"/>
    <dgm:cxn modelId="{DB660D8F-D165-4BD7-8D09-598CD69E2D09}" type="presOf" srcId="{2A85A998-E244-4249-A042-688F9FCF1E3A}" destId="{8A67E73D-138D-4522-B9F4-BB1C25CADD2E}" srcOrd="0" destOrd="0" presId="urn:microsoft.com/office/officeart/2005/8/layout/StepDownProcess"/>
    <dgm:cxn modelId="{F5CBB21D-8D0B-4BC7-8693-1B16F13BB2DA}" srcId="{1557FD8B-80EB-4A11-B36F-4BD24DE24B23}" destId="{82A3346E-0944-4ADD-A5A1-DF0B99F602C5}" srcOrd="0" destOrd="0" parTransId="{4E6C67B7-F9A1-4E35-B686-EED7B5FA64C2}" sibTransId="{F63D56BD-8514-4006-800F-355282ED4683}"/>
    <dgm:cxn modelId="{DF6F2519-650E-42AF-8599-BE725E69649B}" srcId="{7A077410-682C-4EA2-9E2B-5DC80A1E83A1}" destId="{1557FD8B-80EB-4A11-B36F-4BD24DE24B23}" srcOrd="0" destOrd="0" parTransId="{8ABB88AF-AE40-4EC5-9BB9-706C26F26942}" sibTransId="{E7240493-D97E-4498-B6EF-F9F714FF1516}"/>
    <dgm:cxn modelId="{BA043D51-9325-4B92-90F3-3997CF12C2A1}" srcId="{79A35AE7-25EF-4DB5-91F8-ABFE016B3864}" destId="{98E759B2-7395-4A5F-882F-ECF328433789}" srcOrd="0" destOrd="0" parTransId="{E1984F95-224F-4688-8A44-3B628656A1E1}" sibTransId="{B3D38B9D-563F-418F-BFA3-C81A9AFA3E9F}"/>
    <dgm:cxn modelId="{710BF02C-F1AA-41F2-8B3C-850C25A0E49D}" srcId="{7A077410-682C-4EA2-9E2B-5DC80A1E83A1}" destId="{B7063D7A-4CDE-4594-B700-72F30E3EF834}" srcOrd="1" destOrd="0" parTransId="{46D43F2B-1815-47BE-B1DB-3C7C2C46D3F9}" sibTransId="{BAE23872-55B4-492C-9FC0-1584ADE4BFE1}"/>
    <dgm:cxn modelId="{45A11EDC-1A7D-4436-A88A-2751AB3BD5E4}" type="presOf" srcId="{79A35AE7-25EF-4DB5-91F8-ABFE016B3864}" destId="{11054BDE-B9D9-419C-A692-F444BE836DFD}" srcOrd="0" destOrd="0" presId="urn:microsoft.com/office/officeart/2005/8/layout/StepDownProcess"/>
    <dgm:cxn modelId="{7584894E-79CB-4868-B4A1-FF299251D156}" type="presOf" srcId="{98E759B2-7395-4A5F-882F-ECF328433789}" destId="{73DD60EB-4F0F-421B-AA77-7DC1063EA442}" srcOrd="0" destOrd="0" presId="urn:microsoft.com/office/officeart/2005/8/layout/StepDownProcess"/>
    <dgm:cxn modelId="{BEB6F358-42E9-43E1-A106-1E7A0E0276F5}" type="presParOf" srcId="{47855827-8A6B-4E4A-9D96-7B390C93CEB6}" destId="{E861B315-36C5-4162-9ECC-AC1AC7D4A0B3}" srcOrd="0" destOrd="0" presId="urn:microsoft.com/office/officeart/2005/8/layout/StepDownProcess"/>
    <dgm:cxn modelId="{104A601A-1975-480E-A7B2-AC9CB289165B}" type="presParOf" srcId="{E861B315-36C5-4162-9ECC-AC1AC7D4A0B3}" destId="{11C489F2-A185-413F-8EBC-DC51343A75A0}" srcOrd="0" destOrd="0" presId="urn:microsoft.com/office/officeart/2005/8/layout/StepDownProcess"/>
    <dgm:cxn modelId="{C5AA77C2-D560-44C0-AAF5-9531101A46F1}" type="presParOf" srcId="{E861B315-36C5-4162-9ECC-AC1AC7D4A0B3}" destId="{C39215A1-3E57-4337-A2BC-0AE2480EAB54}" srcOrd="1" destOrd="0" presId="urn:microsoft.com/office/officeart/2005/8/layout/StepDownProcess"/>
    <dgm:cxn modelId="{AD90417A-CC80-411F-A402-CF52FD56C884}" type="presParOf" srcId="{E861B315-36C5-4162-9ECC-AC1AC7D4A0B3}" destId="{4701B414-63A2-4F5B-AC06-7093B790A2DF}" srcOrd="2" destOrd="0" presId="urn:microsoft.com/office/officeart/2005/8/layout/StepDownProcess"/>
    <dgm:cxn modelId="{CC889F89-C890-4FF5-92F9-312A8BC20130}" type="presParOf" srcId="{47855827-8A6B-4E4A-9D96-7B390C93CEB6}" destId="{60068917-EF3E-4431-A16E-2F895C46DD5E}" srcOrd="1" destOrd="0" presId="urn:microsoft.com/office/officeart/2005/8/layout/StepDownProcess"/>
    <dgm:cxn modelId="{3D89FB1F-69CD-4C4A-B070-DE296F4AA38C}" type="presParOf" srcId="{47855827-8A6B-4E4A-9D96-7B390C93CEB6}" destId="{5851D76E-2D45-4215-8AB2-44ED7FB3F8CA}" srcOrd="2" destOrd="0" presId="urn:microsoft.com/office/officeart/2005/8/layout/StepDownProcess"/>
    <dgm:cxn modelId="{2D3B6DC3-D8B0-40BC-B651-831FFCDFFC00}" type="presParOf" srcId="{5851D76E-2D45-4215-8AB2-44ED7FB3F8CA}" destId="{D2072ECA-F08F-4334-BAE9-58FCDACA8D90}" srcOrd="0" destOrd="0" presId="urn:microsoft.com/office/officeart/2005/8/layout/StepDownProcess"/>
    <dgm:cxn modelId="{BF54FE6A-3D3F-4984-9748-723C42D5F922}" type="presParOf" srcId="{5851D76E-2D45-4215-8AB2-44ED7FB3F8CA}" destId="{561FFB95-DED3-46DB-8478-B0FE2D1BF853}" srcOrd="1" destOrd="0" presId="urn:microsoft.com/office/officeart/2005/8/layout/StepDownProcess"/>
    <dgm:cxn modelId="{025C4401-10DA-479D-8935-16159B6A3079}" type="presParOf" srcId="{5851D76E-2D45-4215-8AB2-44ED7FB3F8CA}" destId="{8A67E73D-138D-4522-B9F4-BB1C25CADD2E}" srcOrd="2" destOrd="0" presId="urn:microsoft.com/office/officeart/2005/8/layout/StepDownProcess"/>
    <dgm:cxn modelId="{E0327419-6E87-48A0-8205-982AF4D213E6}" type="presParOf" srcId="{47855827-8A6B-4E4A-9D96-7B390C93CEB6}" destId="{EC6C9169-9CD2-48DC-BF32-0495009CBFBC}" srcOrd="3" destOrd="0" presId="urn:microsoft.com/office/officeart/2005/8/layout/StepDownProcess"/>
    <dgm:cxn modelId="{C978E785-3578-44A1-A2C6-299D847557D2}" type="presParOf" srcId="{47855827-8A6B-4E4A-9D96-7B390C93CEB6}" destId="{8731B15E-2616-464A-8114-B5DD89C1F1DE}" srcOrd="4" destOrd="0" presId="urn:microsoft.com/office/officeart/2005/8/layout/StepDownProcess"/>
    <dgm:cxn modelId="{8C994447-B199-47D9-8DEF-FB1F181DBC70}" type="presParOf" srcId="{8731B15E-2616-464A-8114-B5DD89C1F1DE}" destId="{11054BDE-B9D9-419C-A692-F444BE836DFD}" srcOrd="0" destOrd="0" presId="urn:microsoft.com/office/officeart/2005/8/layout/StepDownProcess"/>
    <dgm:cxn modelId="{4DF06EC4-9722-4939-90C9-96F0CD94FC8C}" type="presParOf" srcId="{8731B15E-2616-464A-8114-B5DD89C1F1DE}" destId="{73DD60EB-4F0F-421B-AA77-7DC1063EA44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89F2-A185-413F-8EBC-DC51343A75A0}">
      <dsp:nvSpPr>
        <dsp:cNvPr id="0" name=""/>
        <dsp:cNvSpPr/>
      </dsp:nvSpPr>
      <dsp:spPr>
        <a:xfrm rot="5400000">
          <a:off x="1070068" y="2282210"/>
          <a:ext cx="1264464" cy="14395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215A1-3E57-4337-A2BC-0AE2480EAB54}">
      <dsp:nvSpPr>
        <dsp:cNvPr id="0" name=""/>
        <dsp:cNvSpPr/>
      </dsp:nvSpPr>
      <dsp:spPr>
        <a:xfrm>
          <a:off x="700" y="711452"/>
          <a:ext cx="3597336" cy="18281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Kewajiban PLN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PLN wajib menyediakan tenaga listrik secara terus-menenerus, dalam jumlah yang cukup, serta dengan mutu dan keandalan yang baik</a:t>
          </a:r>
          <a:endParaRPr lang="en-US" sz="1800" kern="1200"/>
        </a:p>
      </dsp:txBody>
      <dsp:txXfrm>
        <a:off x="89957" y="800709"/>
        <a:ext cx="3418822" cy="1649593"/>
      </dsp:txXfrm>
    </dsp:sp>
    <dsp:sp modelId="{4701B414-63A2-4F5B-AC06-7093B790A2DF}">
      <dsp:nvSpPr>
        <dsp:cNvPr id="0" name=""/>
        <dsp:cNvSpPr/>
      </dsp:nvSpPr>
      <dsp:spPr>
        <a:xfrm>
          <a:off x="2863676" y="1022627"/>
          <a:ext cx="1548151" cy="120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>
        <a:off x="2863676" y="1022627"/>
        <a:ext cx="1548151" cy="1204252"/>
      </dsp:txXfrm>
    </dsp:sp>
    <dsp:sp modelId="{D2072ECA-F08F-4334-BAE9-58FCDACA8D90}">
      <dsp:nvSpPr>
        <dsp:cNvPr id="0" name=""/>
        <dsp:cNvSpPr/>
      </dsp:nvSpPr>
      <dsp:spPr>
        <a:xfrm rot="5400000">
          <a:off x="3146603" y="3955928"/>
          <a:ext cx="1264464" cy="14395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FFB95-DED3-46DB-8478-B0FE2D1BF853}">
      <dsp:nvSpPr>
        <dsp:cNvPr id="0" name=""/>
        <dsp:cNvSpPr/>
      </dsp:nvSpPr>
      <dsp:spPr>
        <a:xfrm>
          <a:off x="2118041" y="2554243"/>
          <a:ext cx="3515725" cy="148996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Prediksi Listrik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PLN harus dapat memperkirkan kebutuhan tenaga listrik untuk kedepannya</a:t>
          </a:r>
          <a:endParaRPr lang="en-US" sz="1900" kern="1200"/>
        </a:p>
      </dsp:txBody>
      <dsp:txXfrm>
        <a:off x="2190788" y="2626990"/>
        <a:ext cx="3370231" cy="1344466"/>
      </dsp:txXfrm>
    </dsp:sp>
    <dsp:sp modelId="{8A67E73D-138D-4522-B9F4-BB1C25CADD2E}">
      <dsp:nvSpPr>
        <dsp:cNvPr id="0" name=""/>
        <dsp:cNvSpPr/>
      </dsp:nvSpPr>
      <dsp:spPr>
        <a:xfrm>
          <a:off x="4940211" y="2696345"/>
          <a:ext cx="1548151" cy="120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>
        <a:off x="4940211" y="2696345"/>
        <a:ext cx="1548151" cy="1204252"/>
      </dsp:txXfrm>
    </dsp:sp>
    <dsp:sp modelId="{11054BDE-B9D9-419C-A692-F444BE836DFD}">
      <dsp:nvSpPr>
        <dsp:cNvPr id="0" name=""/>
        <dsp:cNvSpPr/>
      </dsp:nvSpPr>
      <dsp:spPr>
        <a:xfrm>
          <a:off x="4235382" y="4227961"/>
          <a:ext cx="3158991" cy="148996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Pemilihan Metode Prediksi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smtClean="0"/>
            <a:t>Why ANFIS-PSO?</a:t>
          </a:r>
          <a:endParaRPr lang="en-US" sz="1900" b="0" kern="1200"/>
        </a:p>
      </dsp:txBody>
      <dsp:txXfrm>
        <a:off x="4308129" y="4300708"/>
        <a:ext cx="3013497" cy="1344466"/>
      </dsp:txXfrm>
    </dsp:sp>
    <dsp:sp modelId="{73DD60EB-4F0F-421B-AA77-7DC1063EA442}">
      <dsp:nvSpPr>
        <dsp:cNvPr id="0" name=""/>
        <dsp:cNvSpPr/>
      </dsp:nvSpPr>
      <dsp:spPr>
        <a:xfrm>
          <a:off x="6879185" y="4370063"/>
          <a:ext cx="1548151" cy="120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>
        <a:off x="6879185" y="4370063"/>
        <a:ext cx="1548151" cy="120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DC7A7-8597-490B-9978-9E0E3878509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C254-E2AC-4240-9E2A-960B1B8A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Merujuk pada Pasal 28 dan Pasal 29 Undang-Undang Nomor 30 Tahun 2009 tentang Ketenagalistrikan, Perusahaan Listrik Negara (PLN) selaku Pemegang Izin Usaha Penyediaan Tenaga Listrik untuk kepentingan umum wajib menyediakan tenaga listrik secara terus-menerus, dalam jumlah yang cukup, serta dengan mutu dan keandalan yang baik. Dengan demikian PLN diharapkan mampu memenuhi kewajiban dari Undang-Undang tersebut dengan menyediakan kebutuhan tenaga listrik saat ini maupun masa mendatang.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 langkah awal untuk mencapai tujuan tersebut maka PLN harus dapat memperkirakan atau memprediksi kebutuhan tenaga listrik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 metode yang dapat digunakan untuk memprediksi suatu hal. Salah satunya adalah ANFIS yang dikembangkan pada awal 90-an. ANFIS pada dasarnya merupakan sebuah metode yang menyediakan prosedur pemodelan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 mempelajari informasi tentang satu set data. Dalam beberapa penelitian disebutkan bahwa ANFIS merupakan metode prediksi dengan hasil yang cukup akurat dibandingkan dengan metode lainnya (Gong, Zhang, Lan, &amp; Wang, 2016; Kaboodvandpour, Amanollahi, Qhavami, &amp; Mohammadi, 2015; Kayabasi &amp; Akdagli, 2015; Sarvi &amp; Safari, 2013; Noori, Deng, Kiaghadi, &amp; Kachoosangi, 2015).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Menurut beberapa penelitian metode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ANFIS-PSO mempunyai akurasi yang cukup tinggi. Menurut Jannaty, Eghbalzadeh dan Hosseini, rata-rata tingkat kesalahan metode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ANFIS-PSO dalam penelitiannya untuk memprediksi tingkat penurunan tanah akibat erosi air di bawah permukaan adalah sebesar 2.1267 (Jannaty, Eghbalzadeh, &amp; Hosseini, 2015). Mahapatra, Daniel, Dey, dan Nayak mengatakan bahwa ANFIS-PSO memberikan hasil yang sangat baik dan memuaskan dalam mengatur kecepatan induksi mesin (Mahapatra, Daniel, Dey, &amp; Nayak, 2015). Pousinho , Mendes, dan Catalao dalam penelitiannya yang melakukan prediksi harga listrik dengan metode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ANFIS-PSO menyatakan metode tersebut sangat efektif dimana rata-rata MAPE sebesar 5.28% dan simpangan kesalahan per-minggu sebesar 0.0026 (Posinho, Mendes, &amp; Catalão, 2012). Diharapkan implementasi metode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ANFIS-PSO dalam prediksi kebutuhan energi listrik menghasilkan hasil prediksi yang akurat.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C254-E2AC-4240-9E2A-960B1B8AA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Tahap I (pengumpulan data):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Pengumpulan data dilakukan untuk memperoleh informasi yang dibutuhkan dalam rangka mencapai tujuan penelitian. Data-data dan informasi yang digunakan berupa literatur yang berkaitan dengan prediksi, algoritma ANFIS dan PSO, serta data-data kelistrikan. Adapun pada penelitian ini, data kelistrikan yang digunakan bersumber kepada Laporan Statistik PLN 2007 hingga tahun 2014. Data-data tersebut akan dikelompokkan berdasarkan tahun dan wilayah kerja PLN.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Tahap II (analisa kebutuhan data): Variabel yang akan digunakan dalam memprediksi kebutuhan energi listrik terdiri dari tiga jenis yaitu jumlah penjualan energi listrik, daya tersambung, dan jumlah pelanggan.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Tahap III (analisa metode): Dalam penelitian ini, PSO akan digunakan untuk mengoptimasi parameter antecedent pada ANFIS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Tahap IV (implementasi metode): ANFIS-PSO akan diimplementasikan menggunakan MATLAB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Tahap V (analisa keakuratan hasil prediksi): Keakuratan prediksi akan diukur menggunakan MAPE.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C254-E2AC-4240-9E2A-960B1B8AA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6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C254-E2AC-4240-9E2A-960B1B8AA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C254-E2AC-4240-9E2A-960B1B8AA4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B75CB0-03FE-4061-9B2D-0C4D9E1A6E0F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6444BE-8718-4B22-BB52-B465D13E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575" y="1672521"/>
            <a:ext cx="7315200" cy="3255264"/>
          </a:xfrm>
        </p:spPr>
        <p:txBody>
          <a:bodyPr>
            <a:noAutofit/>
          </a:bodyPr>
          <a:lstStyle/>
          <a:p>
            <a:r>
              <a:rPr lang="en-US" sz="4400" smtClean="0"/>
              <a:t>PREDIKSI KEBUTUHAN ENERGI LISTRIK MENGGUNAKAN METODE HYBRID NEURO-FUZZY DAN PARTICLE SWARM OPTIMIZATION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575" y="5182864"/>
            <a:ext cx="7315200" cy="914400"/>
          </a:xfrm>
        </p:spPr>
        <p:txBody>
          <a:bodyPr/>
          <a:lstStyle/>
          <a:p>
            <a:r>
              <a:rPr lang="en-US" smtClean="0"/>
              <a:t>ARIANI INDRAWATI - 1701498894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br>
              <a:rPr lang="en-US" smtClean="0"/>
            </a:br>
            <a:r>
              <a:rPr lang="en-US" smtClean="0"/>
              <a:t>(Hasil Prediksi)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742" y="864108"/>
            <a:ext cx="7966363" cy="2031492"/>
          </a:xfrm>
        </p:spPr>
        <p:txBody>
          <a:bodyPr anchor="t">
            <a:noAutofit/>
          </a:bodyPr>
          <a:lstStyle/>
          <a:p>
            <a:r>
              <a:rPr lang="en-US" sz="2400" smtClean="0"/>
              <a:t>Misal </a:t>
            </a:r>
            <a:r>
              <a:rPr lang="en-US" sz="2400"/>
              <a:t>didapatkan hasil optimasi </a:t>
            </a:r>
            <a:r>
              <a:rPr lang="en-US" sz="2400" i="1"/>
              <a:t>a1</a:t>
            </a:r>
            <a:r>
              <a:rPr lang="en-US" sz="2400"/>
              <a:t>=669.5, </a:t>
            </a:r>
            <a:r>
              <a:rPr lang="en-US" sz="2400" i="1"/>
              <a:t>b1</a:t>
            </a:r>
            <a:r>
              <a:rPr lang="en-US" sz="2400"/>
              <a:t>=2.25, </a:t>
            </a:r>
            <a:r>
              <a:rPr lang="en-US" sz="2400" i="1"/>
              <a:t>c1</a:t>
            </a:r>
            <a:r>
              <a:rPr lang="en-US" sz="2400"/>
              <a:t>=163.2, </a:t>
            </a:r>
            <a:r>
              <a:rPr lang="en-US" sz="2400" i="1"/>
              <a:t>a2</a:t>
            </a:r>
            <a:r>
              <a:rPr lang="en-US" sz="2400"/>
              <a:t>=680.5, </a:t>
            </a:r>
            <a:r>
              <a:rPr lang="en-US" sz="2400" i="1"/>
              <a:t>b2</a:t>
            </a:r>
            <a:r>
              <a:rPr lang="en-US" sz="2400"/>
              <a:t>=2.13, </a:t>
            </a:r>
            <a:r>
              <a:rPr lang="en-US" sz="2400" i="1"/>
              <a:t>c2</a:t>
            </a:r>
            <a:r>
              <a:rPr lang="en-US" sz="2400"/>
              <a:t>=1610, </a:t>
            </a:r>
            <a:r>
              <a:rPr lang="en-US" sz="2400" i="1"/>
              <a:t>a3</a:t>
            </a:r>
            <a:r>
              <a:rPr lang="en-US" sz="2400"/>
              <a:t>=718.2, </a:t>
            </a:r>
            <a:r>
              <a:rPr lang="en-US" sz="2400" i="1"/>
              <a:t>b3</a:t>
            </a:r>
            <a:r>
              <a:rPr lang="en-US" sz="2400"/>
              <a:t>=1.15, </a:t>
            </a:r>
            <a:r>
              <a:rPr lang="en-US" sz="2400" i="1"/>
              <a:t>c3</a:t>
            </a:r>
            <a:r>
              <a:rPr lang="en-US" sz="2400"/>
              <a:t>=3060, </a:t>
            </a:r>
            <a:r>
              <a:rPr lang="en-US" sz="2400" i="1"/>
              <a:t>a4</a:t>
            </a:r>
            <a:r>
              <a:rPr lang="en-US" sz="2400"/>
              <a:t>=529.3, </a:t>
            </a:r>
            <a:r>
              <a:rPr lang="en-US" sz="2400" i="1"/>
              <a:t>b4</a:t>
            </a:r>
            <a:r>
              <a:rPr lang="en-US" sz="2400"/>
              <a:t>=3.12, </a:t>
            </a:r>
            <a:r>
              <a:rPr lang="en-US" sz="2400" i="1"/>
              <a:t>c4</a:t>
            </a:r>
            <a:r>
              <a:rPr lang="en-US" sz="2400"/>
              <a:t>=128, </a:t>
            </a:r>
            <a:r>
              <a:rPr lang="en-US" sz="2400" i="1"/>
              <a:t>a5</a:t>
            </a:r>
            <a:r>
              <a:rPr lang="en-US" sz="2400"/>
              <a:t>=578.3, </a:t>
            </a:r>
            <a:r>
              <a:rPr lang="en-US" sz="2400" i="1"/>
              <a:t>b5</a:t>
            </a:r>
            <a:r>
              <a:rPr lang="en-US" sz="2400"/>
              <a:t>=1,8, </a:t>
            </a:r>
            <a:r>
              <a:rPr lang="en-US" sz="2400" i="1"/>
              <a:t>c5</a:t>
            </a:r>
            <a:r>
              <a:rPr lang="en-US" sz="2400"/>
              <a:t>=1284, </a:t>
            </a:r>
            <a:r>
              <a:rPr lang="en-US" sz="2400" i="1"/>
              <a:t>a6</a:t>
            </a:r>
            <a:r>
              <a:rPr lang="en-US" sz="2400"/>
              <a:t>=585.2, </a:t>
            </a:r>
            <a:r>
              <a:rPr lang="en-US" sz="2400" i="1"/>
              <a:t>b6</a:t>
            </a:r>
            <a:r>
              <a:rPr lang="en-US" sz="2400"/>
              <a:t>=1.589, </a:t>
            </a:r>
            <a:r>
              <a:rPr lang="en-US" sz="2400" i="1"/>
              <a:t>c6</a:t>
            </a:r>
            <a:r>
              <a:rPr lang="en-US" sz="2400"/>
              <a:t>=2429 </a:t>
            </a:r>
          </a:p>
          <a:p>
            <a:r>
              <a:rPr lang="en-US" sz="2400" smtClean="0"/>
              <a:t>Maka dari parameter hasil optimasi tersebut didapatkan hasil sebagai berikut: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86017"/>
              </p:ext>
            </p:extLst>
          </p:nvPr>
        </p:nvGraphicFramePr>
        <p:xfrm>
          <a:off x="3948542" y="3144212"/>
          <a:ext cx="39346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015"/>
                <a:gridCol w="2118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Aktual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Prediksi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1155.65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975.00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1250.21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1260.00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518.67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545.00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1720.96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1880.00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803.14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770.00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31381" y="4100945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MAPE = 6.97 %</a:t>
            </a:r>
            <a:endParaRPr lang="en-US" sz="2800" b="1" u="sng"/>
          </a:p>
        </p:txBody>
      </p:sp>
      <p:sp>
        <p:nvSpPr>
          <p:cNvPr id="6" name="Right Arrow 5"/>
          <p:cNvSpPr/>
          <p:nvPr/>
        </p:nvSpPr>
        <p:spPr>
          <a:xfrm>
            <a:off x="8035636" y="4279425"/>
            <a:ext cx="595745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TERIMA KASIH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866575"/>
              </p:ext>
            </p:extLst>
          </p:nvPr>
        </p:nvGraphicFramePr>
        <p:xfrm>
          <a:off x="3868737" y="190500"/>
          <a:ext cx="8428037" cy="642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PERUMUSAN MASALAH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/>
              <a:t>Bagaimana </a:t>
            </a:r>
            <a:r>
              <a:rPr lang="en-US" sz="3200"/>
              <a:t>pengimplementasian metode </a:t>
            </a:r>
            <a:r>
              <a:rPr lang="en-US" sz="3200" i="1"/>
              <a:t>hybrid </a:t>
            </a:r>
            <a:r>
              <a:rPr lang="en-US" sz="3200"/>
              <a:t>ANFIS-PSO dan seberapa akurat hasil prediksi dari metode </a:t>
            </a:r>
            <a:r>
              <a:rPr lang="en-US" sz="3200" i="1"/>
              <a:t>hybrid </a:t>
            </a:r>
            <a:r>
              <a:rPr lang="en-US" sz="3200"/>
              <a:t>ANFIS-PSO dalam memprediksi kebutuhan energi listrik. </a:t>
            </a:r>
          </a:p>
        </p:txBody>
      </p:sp>
    </p:spTree>
    <p:extLst>
      <p:ext uri="{BB962C8B-B14F-4D97-AF65-F5344CB8AC3E}">
        <p14:creationId xmlns:p14="http://schemas.microsoft.com/office/powerpoint/2010/main" val="11307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 PENELITIAN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  <a:p>
            <a:r>
              <a:rPr lang="en-US" sz="3200"/>
              <a:t>Implementasi </a:t>
            </a:r>
            <a:r>
              <a:rPr lang="en-US" sz="3200" i="1"/>
              <a:t>adaptive neuro-fuzzy </a:t>
            </a:r>
            <a:r>
              <a:rPr lang="en-US" sz="3200"/>
              <a:t>dan </a:t>
            </a:r>
            <a:r>
              <a:rPr lang="en-US" sz="3200" i="1"/>
              <a:t>particle swarm optimization </a:t>
            </a:r>
            <a:r>
              <a:rPr lang="en-US" sz="3200"/>
              <a:t>pada prediksi kebutuhan energi listrik. </a:t>
            </a:r>
          </a:p>
          <a:p>
            <a:r>
              <a:rPr lang="en-US" sz="3200" smtClean="0"/>
              <a:t>Analisis </a:t>
            </a:r>
            <a:r>
              <a:rPr lang="en-US" sz="3200"/>
              <a:t>keakuratan hasil prediksi </a:t>
            </a:r>
            <a:r>
              <a:rPr lang="en-US" sz="3200" i="1"/>
              <a:t>adaptive neuro-fuzzy </a:t>
            </a:r>
            <a:r>
              <a:rPr lang="en-US" sz="3200"/>
              <a:t>dan </a:t>
            </a:r>
            <a:r>
              <a:rPr lang="en-US" sz="3200" i="1"/>
              <a:t>particle swarm optimization</a:t>
            </a:r>
            <a:r>
              <a:rPr lang="en-US" sz="3200"/>
              <a:t>. 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063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MANFAAT PENELITIAN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  <a:p>
            <a:r>
              <a:rPr lang="en-US" sz="3200"/>
              <a:t>Menyediakan hasil prakiraan kebutuhan energi listrik dengan harapan dapat membantu berbagai pihak dalam pengambilan keputusan terkait dengan perencanaan dan pengembangan bidang ketenagalistrikan di Indonesia. </a:t>
            </a:r>
          </a:p>
          <a:p>
            <a:r>
              <a:rPr lang="sv-SE" sz="3200" smtClean="0"/>
              <a:t>Menambah </a:t>
            </a:r>
            <a:r>
              <a:rPr lang="sv-SE" sz="3200"/>
              <a:t>kajian dan mendukung pembelajaran serta penelitian sejenis. </a:t>
            </a:r>
          </a:p>
        </p:txBody>
      </p:sp>
    </p:spTree>
    <p:extLst>
      <p:ext uri="{BB962C8B-B14F-4D97-AF65-F5344CB8AC3E}">
        <p14:creationId xmlns:p14="http://schemas.microsoft.com/office/powerpoint/2010/main" val="134627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RUANG LINGKUP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r>
              <a:rPr lang="en-US" sz="2800"/>
              <a:t>Data berasal dari Laporan Statistik PLN tahun 2007 hingga 2014. </a:t>
            </a:r>
          </a:p>
          <a:p>
            <a:r>
              <a:rPr lang="en-US" sz="2800" smtClean="0"/>
              <a:t>Variabel </a:t>
            </a:r>
            <a:r>
              <a:rPr lang="en-US" sz="2800"/>
              <a:t>masukan yang digunakan adalah daya tersambung dan jumlah pelanggan. </a:t>
            </a:r>
          </a:p>
          <a:p>
            <a:r>
              <a:rPr lang="en-US" sz="2800" smtClean="0"/>
              <a:t>Menggunakan </a:t>
            </a:r>
            <a:r>
              <a:rPr lang="en-US" sz="2800" i="1"/>
              <a:t>tool </a:t>
            </a:r>
            <a:r>
              <a:rPr lang="en-US" sz="2800"/>
              <a:t>MATLAB untuk implementasi metode ANFIS-PSO. </a:t>
            </a:r>
          </a:p>
          <a:p>
            <a:r>
              <a:rPr lang="en-US" sz="2800" smtClean="0"/>
              <a:t>Menggunakan </a:t>
            </a:r>
            <a:r>
              <a:rPr lang="en-US" sz="2800" i="1"/>
              <a:t>Mean Absolute Percentage Error </a:t>
            </a:r>
            <a:r>
              <a:rPr lang="en-US" sz="2800"/>
              <a:t>(MAPE) untuk analisis hasil prediksi ANFIS-PSO.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824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METODOLOGI PENELITAN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6650" y="200026"/>
            <a:ext cx="7915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(Data)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616635"/>
              </p:ext>
            </p:extLst>
          </p:nvPr>
        </p:nvGraphicFramePr>
        <p:xfrm>
          <a:off x="3993429" y="212436"/>
          <a:ext cx="5486400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Z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800.29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993.99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1276.45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3065.11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2443.68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6096.90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935.45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857.00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2006.52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184.88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110.98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397.37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840.89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548.01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1786.06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1303.20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1010.86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2654.79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315.97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230.78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594.90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223.53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232.13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387.37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154.48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398.76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1062.90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925.17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2024.03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559.12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549.41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1155.65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smtClean="0"/>
                        <a:t>665.97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656.61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1250.21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262.71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252.93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518.67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741.40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1720.96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439.95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803.14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9504218" y="609600"/>
            <a:ext cx="581891" cy="39069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504217" y="4641271"/>
            <a:ext cx="581891" cy="1898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80073" y="2209800"/>
            <a:ext cx="130232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</a:p>
          <a:p>
            <a:pPr algn="ctr"/>
            <a:r>
              <a:rPr lang="en-US" smtClean="0"/>
              <a:t>Pelatihan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80072" y="5237017"/>
            <a:ext cx="130232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</a:p>
          <a:p>
            <a:pPr algn="ctr"/>
            <a:r>
              <a:rPr lang="en-US" smtClean="0"/>
              <a:t>Pengujian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br>
              <a:rPr lang="en-US" smtClean="0"/>
            </a:br>
            <a:r>
              <a:rPr lang="en-US" smtClean="0"/>
              <a:t>(Optimasi)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450" y="387927"/>
            <a:ext cx="8087205" cy="2105891"/>
          </a:xfrm>
        </p:spPr>
        <p:txBody>
          <a:bodyPr anchor="t">
            <a:normAutofit/>
          </a:bodyPr>
          <a:lstStyle/>
          <a:p>
            <a:r>
              <a:rPr lang="en-US" sz="2400" smtClean="0"/>
              <a:t>Misal pada pelatihan awal dengan ANFIS didapatkan </a:t>
            </a:r>
            <a:r>
              <a:rPr lang="pt-BR" sz="2400" i="1" smtClean="0"/>
              <a:t>a1</a:t>
            </a:r>
            <a:r>
              <a:rPr lang="pt-BR" sz="2400" smtClean="0"/>
              <a:t>=727.7</a:t>
            </a:r>
            <a:r>
              <a:rPr lang="pt-BR" sz="2400"/>
              <a:t>, </a:t>
            </a:r>
            <a:r>
              <a:rPr lang="pt-BR" sz="2400" i="1"/>
              <a:t>b1</a:t>
            </a:r>
            <a:r>
              <a:rPr lang="pt-BR" sz="2400"/>
              <a:t>=2.071, </a:t>
            </a:r>
            <a:r>
              <a:rPr lang="pt-BR" sz="2400" i="1"/>
              <a:t>c1</a:t>
            </a:r>
            <a:r>
              <a:rPr lang="pt-BR" sz="2400"/>
              <a:t>=154.5, </a:t>
            </a:r>
            <a:r>
              <a:rPr lang="pt-BR" sz="2400" i="1"/>
              <a:t>a2</a:t>
            </a:r>
            <a:r>
              <a:rPr lang="pt-BR" sz="2400"/>
              <a:t>=727.7, </a:t>
            </a:r>
            <a:r>
              <a:rPr lang="pt-BR" sz="2400" i="1"/>
              <a:t>b2</a:t>
            </a:r>
            <a:r>
              <a:rPr lang="pt-BR" sz="2400"/>
              <a:t>=2.157, </a:t>
            </a:r>
            <a:r>
              <a:rPr lang="pt-BR" sz="2400" i="1"/>
              <a:t>c2</a:t>
            </a:r>
            <a:r>
              <a:rPr lang="pt-BR" sz="2400"/>
              <a:t>=1610, </a:t>
            </a:r>
            <a:r>
              <a:rPr lang="pt-BR" sz="2400" i="1"/>
              <a:t>a3</a:t>
            </a:r>
            <a:r>
              <a:rPr lang="pt-BR" sz="2400"/>
              <a:t>=727.7, </a:t>
            </a:r>
            <a:r>
              <a:rPr lang="pt-BR" sz="2400" i="1"/>
              <a:t>b3</a:t>
            </a:r>
            <a:r>
              <a:rPr lang="pt-BR" sz="2400"/>
              <a:t>=1.157, </a:t>
            </a:r>
            <a:r>
              <a:rPr lang="pt-BR" sz="2400" i="1"/>
              <a:t>c3</a:t>
            </a:r>
            <a:r>
              <a:rPr lang="pt-BR" sz="2400"/>
              <a:t>=3065, </a:t>
            </a:r>
            <a:r>
              <a:rPr lang="pt-BR" sz="2400" i="1"/>
              <a:t>a4</a:t>
            </a:r>
            <a:r>
              <a:rPr lang="pt-BR" sz="2400"/>
              <a:t>=583.2, </a:t>
            </a:r>
            <a:r>
              <a:rPr lang="pt-BR" sz="2400" i="1"/>
              <a:t>b4</a:t>
            </a:r>
            <a:r>
              <a:rPr lang="pt-BR" sz="2400"/>
              <a:t>=2.016, </a:t>
            </a:r>
            <a:r>
              <a:rPr lang="pt-BR" sz="2400" i="1"/>
              <a:t>c4</a:t>
            </a:r>
            <a:r>
              <a:rPr lang="pt-BR" sz="2400"/>
              <a:t>=111, </a:t>
            </a:r>
            <a:r>
              <a:rPr lang="pt-BR" sz="2400" i="1"/>
              <a:t>a5</a:t>
            </a:r>
            <a:r>
              <a:rPr lang="pt-BR" sz="2400"/>
              <a:t>=583.2, </a:t>
            </a:r>
            <a:r>
              <a:rPr lang="pt-BR" sz="2400" i="1"/>
              <a:t>b5</a:t>
            </a:r>
            <a:r>
              <a:rPr lang="pt-BR" sz="2400"/>
              <a:t>=2.26, </a:t>
            </a:r>
            <a:r>
              <a:rPr lang="pt-BR" sz="2400" i="1"/>
              <a:t>c5</a:t>
            </a:r>
            <a:r>
              <a:rPr lang="pt-BR" sz="2400"/>
              <a:t>=1277, </a:t>
            </a:r>
            <a:r>
              <a:rPr lang="pt-BR" sz="2400" i="1"/>
              <a:t>a6</a:t>
            </a:r>
            <a:r>
              <a:rPr lang="pt-BR" sz="2400"/>
              <a:t>=583.2, </a:t>
            </a:r>
            <a:r>
              <a:rPr lang="pt-BR" sz="2400" i="1"/>
              <a:t>b6</a:t>
            </a:r>
            <a:r>
              <a:rPr lang="pt-BR" sz="2400"/>
              <a:t>=1.578, </a:t>
            </a:r>
            <a:r>
              <a:rPr lang="pt-BR" sz="2400" i="1" smtClean="0"/>
              <a:t>c6</a:t>
            </a:r>
            <a:r>
              <a:rPr lang="pt-BR" sz="2400" smtClean="0"/>
              <a:t>=2444</a:t>
            </a:r>
            <a:r>
              <a:rPr lang="pt-BR" sz="2400"/>
              <a:t>.</a:t>
            </a:r>
          </a:p>
          <a:p>
            <a:r>
              <a:rPr lang="en-US" sz="2400" smtClean="0"/>
              <a:t>Optimasi parameter </a:t>
            </a:r>
            <a:r>
              <a:rPr lang="pt-BR" sz="2400" i="1" smtClean="0"/>
              <a:t>a1: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432"/>
              </p:ext>
            </p:extLst>
          </p:nvPr>
        </p:nvGraphicFramePr>
        <p:xfrm>
          <a:off x="2935571" y="2299844"/>
          <a:ext cx="8792365" cy="35744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111"/>
                <a:gridCol w="760222"/>
                <a:gridCol w="1201420"/>
                <a:gridCol w="760222"/>
                <a:gridCol w="1146175"/>
                <a:gridCol w="760222"/>
                <a:gridCol w="1108710"/>
                <a:gridCol w="903111"/>
                <a:gridCol w="1249172"/>
              </a:tblGrid>
              <a:tr h="397164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pBest</a:t>
                      </a:r>
                      <a:r>
                        <a:rPr lang="en-US" baseline="0" smtClean="0"/>
                        <a:t> </a:t>
                      </a:r>
                    </a:p>
                    <a:p>
                      <a:pPr algn="ctr"/>
                      <a:r>
                        <a:rPr lang="en-US" baseline="0" smtClean="0"/>
                        <a:t>dan gBest</a:t>
                      </a:r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Iterasi</a:t>
                      </a:r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164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97164">
                <a:tc vMerge="1">
                  <a:txBody>
                    <a:bodyPr/>
                    <a:lstStyle/>
                    <a:p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Posisi</a:t>
                      </a:r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Posisi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Posisi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Posisi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smtClean="0"/>
                        <a:t>pBest</a:t>
                      </a:r>
                      <a:r>
                        <a:rPr lang="en-US" baseline="0" smtClean="0"/>
                        <a:t>1</a:t>
                      </a:r>
                      <a:endParaRPr lang="en-US" i="1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700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27110.76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690 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23290.99 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674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19100.27 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650.5 </a:t>
                      </a:r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18922.32 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97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pBest</a:t>
                      </a:r>
                      <a:r>
                        <a:rPr lang="en-US" baseline="0" smtClean="0"/>
                        <a:t>2</a:t>
                      </a:r>
                      <a:endParaRPr lang="en-US" i="1" smtClean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627317.06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590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80835.44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734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45193.39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109820.59 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7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pBest</a:t>
                      </a:r>
                      <a:r>
                        <a:rPr lang="en-US" baseline="0" smtClean="0"/>
                        <a:t>3</a:t>
                      </a:r>
                      <a:endParaRPr lang="en-US" i="1" smtClean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750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54185.88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715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34381.54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/>
                        <a:t>659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smtClean="0"/>
                        <a:t>17781.39 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659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55566.02 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7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pBest</a:t>
                      </a:r>
                      <a:r>
                        <a:rPr lang="en-US" baseline="0" smtClean="0"/>
                        <a:t>4</a:t>
                      </a:r>
                      <a:endParaRPr lang="en-US" i="1" smtClean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800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85071.06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740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48073.23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644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20392.66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644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193723.32 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7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pBest</a:t>
                      </a:r>
                      <a:r>
                        <a:rPr lang="en-US" baseline="0" smtClean="0"/>
                        <a:t>5</a:t>
                      </a:r>
                      <a:endParaRPr lang="en-US" i="1" smtClean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/>
                        <a:t>680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smtClean="0"/>
                        <a:t>20532.42 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/>
                        <a:t>680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smtClean="0"/>
                        <a:t>20532.42 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680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u="none" strike="noStrike" kern="1200" baseline="0" smtClean="0"/>
                        <a:t>20532.42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669.5 </a:t>
                      </a:r>
                      <a:endParaRPr 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18456.64 </a:t>
                      </a:r>
                      <a:endParaRPr lang="en-US"/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7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accent6"/>
                          </a:solidFill>
                        </a:rPr>
                        <a:t>gBest</a:t>
                      </a:r>
                      <a:endParaRPr lang="en-US" b="1" i="1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>
                          <a:solidFill>
                            <a:schemeClr val="accent6"/>
                          </a:solidFill>
                        </a:rPr>
                        <a:t>680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smtClean="0">
                          <a:solidFill>
                            <a:schemeClr val="accent6"/>
                          </a:solidFill>
                        </a:rPr>
                        <a:t>20532.42 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>
                          <a:solidFill>
                            <a:schemeClr val="accent6"/>
                          </a:solidFill>
                        </a:rPr>
                        <a:t>680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smtClean="0">
                          <a:solidFill>
                            <a:schemeClr val="accent6"/>
                          </a:solidFill>
                        </a:rPr>
                        <a:t>20532.42 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>
                          <a:solidFill>
                            <a:schemeClr val="accent6"/>
                          </a:solidFill>
                        </a:rPr>
                        <a:t>659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smtClean="0">
                          <a:solidFill>
                            <a:schemeClr val="accent6"/>
                          </a:solidFill>
                        </a:rPr>
                        <a:t>17781.39 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sng" strike="noStrike" kern="1200" baseline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669.5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none" strike="noStrike" kern="1200" baseline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18456.64 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54835" y="6057530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Best Solution untuk </a:t>
            </a:r>
            <a:r>
              <a:rPr lang="pt-BR" i="1" smtClean="0"/>
              <a:t>a1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44544" y="5752730"/>
            <a:ext cx="1" cy="38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86</TotalTime>
  <Words>927</Words>
  <Application>Microsoft Office PowerPoint</Application>
  <PresentationFormat>Widescreen</PresentationFormat>
  <Paragraphs>185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Frame</vt:lpstr>
      <vt:lpstr>PREDIKSI KEBUTUHAN ENERGI LISTRIK MENGGUNAKAN METODE HYBRID NEURO-FUZZY DAN PARTICLE SWARM OPTIMIZATION</vt:lpstr>
      <vt:lpstr>LATAR BELAKANG</vt:lpstr>
      <vt:lpstr>PERUMUSAN MASALAH</vt:lpstr>
      <vt:lpstr>TUJUAN PENELITIAN</vt:lpstr>
      <vt:lpstr>MANFAAT PENELITIAN</vt:lpstr>
      <vt:lpstr>RUANG LINGKUP</vt:lpstr>
      <vt:lpstr>METODOLOGI PENELITAN</vt:lpstr>
      <vt:lpstr>Contoh (Data)</vt:lpstr>
      <vt:lpstr>Contoh (Optimasi)</vt:lpstr>
      <vt:lpstr>Contoh (Hasil Prediksi)</vt:lpstr>
      <vt:lpstr>TERIMA KASIH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KEBUTUHAN ENERGI LISTRIK MENGGUNAKAN METODE HYBRID NEURO-FUZZY DAN PARTICLE SWARM OPTIMIZATION</dc:title>
  <dc:creator>Ariani Indrawati</dc:creator>
  <cp:lastModifiedBy>Ariani Indrawati</cp:lastModifiedBy>
  <cp:revision>59</cp:revision>
  <dcterms:created xsi:type="dcterms:W3CDTF">2016-02-18T08:49:41Z</dcterms:created>
  <dcterms:modified xsi:type="dcterms:W3CDTF">2016-02-18T10:19:22Z</dcterms:modified>
</cp:coreProperties>
</file>