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Dosis"/>
      <p:regular r:id="rId17"/>
      <p:bold r:id="rId18"/>
    </p:embeddedFont>
    <p:embeddedFont>
      <p:font typeface="Roboto"/>
      <p:regular r:id="rId19"/>
      <p:bold r:id="rId20"/>
      <p:italic r:id="rId21"/>
      <p:boldItalic r:id="rId22"/>
    </p:embeddedFont>
    <p:embeddedFont>
      <p:font typeface="Cavea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24" Type="http://schemas.openxmlformats.org/officeDocument/2006/relationships/font" Target="fonts/Caveat-bold.fntdata"/><Relationship Id="rId12" Type="http://schemas.openxmlformats.org/officeDocument/2006/relationships/slide" Target="slides/slide7.xml"/><Relationship Id="rId23" Type="http://schemas.openxmlformats.org/officeDocument/2006/relationships/font" Target="fonts/Cave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osi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Dosi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348e761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348e761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348e761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348e761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348e761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348e761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348e761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348e761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33136a93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33136a93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33136a93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33136a93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33136a93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33136a93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33136a9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33136a9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348e76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348e76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48e76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48e76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8080/"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671300"/>
            <a:ext cx="8222100" cy="208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 Programmatic Approach to Circuit Placement and Partitioning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By Christina Nikolova, Siddharth Kawatra, and Ishaan Kothari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Quadrature Mincut: Wirelength</a:t>
            </a:r>
            <a:endParaRPr/>
          </a:p>
        </p:txBody>
      </p:sp>
      <p:sp>
        <p:nvSpPr>
          <p:cNvPr id="161" name="Google Shape;161;p22"/>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Calculating Wirelength</a:t>
            </a:r>
            <a:endParaRPr/>
          </a:p>
          <a:p>
            <a:pPr indent="-317500" lvl="0" marL="457200" rtl="0" algn="l">
              <a:spcBef>
                <a:spcPts val="1200"/>
              </a:spcBef>
              <a:spcAft>
                <a:spcPts val="0"/>
              </a:spcAft>
              <a:buSzPts val="1400"/>
              <a:buChar char="●"/>
            </a:pPr>
            <a:r>
              <a:rPr lang="en" sz="1400"/>
              <a:t>A bounding box is drawn around coordinates in a clique netlist</a:t>
            </a:r>
            <a:endParaRPr sz="1400"/>
          </a:p>
          <a:p>
            <a:pPr indent="-317500" lvl="0" marL="457200" rtl="0" algn="l">
              <a:spcBef>
                <a:spcPts val="0"/>
              </a:spcBef>
              <a:spcAft>
                <a:spcPts val="0"/>
              </a:spcAft>
              <a:buSzPts val="1400"/>
              <a:buChar char="●"/>
            </a:pPr>
            <a:r>
              <a:rPr lang="en" sz="1400"/>
              <a:t>The half-perimeter of the bounding box is calculated</a:t>
            </a:r>
            <a:endParaRPr sz="1400"/>
          </a:p>
          <a:p>
            <a:pPr indent="-317500" lvl="0" marL="457200" rtl="0" algn="l">
              <a:spcBef>
                <a:spcPts val="0"/>
              </a:spcBef>
              <a:spcAft>
                <a:spcPts val="0"/>
              </a:spcAft>
              <a:buSzPts val="1400"/>
              <a:buChar char="●"/>
            </a:pPr>
            <a:r>
              <a:rPr lang="en" sz="1400"/>
              <a:t>Wirelength cost equals all the half-perimeters of all clique netlist bounding boxes in a graph</a:t>
            </a:r>
            <a:endParaRPr sz="1400"/>
          </a:p>
        </p:txBody>
      </p:sp>
      <p:pic>
        <p:nvPicPr>
          <p:cNvPr id="162" name="Google Shape;162;p22"/>
          <p:cNvPicPr preferRelativeResize="0"/>
          <p:nvPr/>
        </p:nvPicPr>
        <p:blipFill>
          <a:blip r:embed="rId3">
            <a:alphaModFix/>
          </a:blip>
          <a:stretch>
            <a:fillRect/>
          </a:stretch>
        </p:blipFill>
        <p:spPr>
          <a:xfrm>
            <a:off x="5832525" y="1919075"/>
            <a:ext cx="2368100" cy="2741400"/>
          </a:xfrm>
          <a:prstGeom prst="rect">
            <a:avLst/>
          </a:prstGeom>
          <a:noFill/>
          <a:ln>
            <a:noFill/>
          </a:ln>
        </p:spPr>
      </p:pic>
      <p:sp>
        <p:nvSpPr>
          <p:cNvPr id="163" name="Google Shape;163;p22"/>
          <p:cNvSpPr txBox="1"/>
          <p:nvPr/>
        </p:nvSpPr>
        <p:spPr>
          <a:xfrm>
            <a:off x="5832525" y="4660475"/>
            <a:ext cx="236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Roboto"/>
                <a:ea typeface="Roboto"/>
                <a:cs typeface="Roboto"/>
                <a:sym typeface="Roboto"/>
              </a:rPr>
              <a:t>Image Credit: Northwestern University (http://users.eecs.northwestern.edu/~haizhou/357/lec4.pdf)</a:t>
            </a:r>
            <a:endParaRPr sz="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Parsing the JSON files into Python</a:t>
            </a:r>
            <a:endParaRPr/>
          </a:p>
        </p:txBody>
      </p:sp>
      <p:sp>
        <p:nvSpPr>
          <p:cNvPr id="74" name="Google Shape;74;p14"/>
          <p:cNvSpPr txBox="1"/>
          <p:nvPr>
            <p:ph idx="1" type="body"/>
          </p:nvPr>
        </p:nvSpPr>
        <p:spPr>
          <a:xfrm>
            <a:off x="471900" y="1881850"/>
            <a:ext cx="8222100" cy="2710200"/>
          </a:xfrm>
          <a:prstGeom prst="rect">
            <a:avLst/>
          </a:prstGeom>
        </p:spPr>
        <p:txBody>
          <a:bodyPr anchorCtr="0" anchor="t" bIns="91425" lIns="91425" spcFirstLastPara="1" rIns="91425" wrap="square" tIns="91425">
            <a:normAutofit fontScale="25000" lnSpcReduction="20000"/>
          </a:bodyPr>
          <a:lstStyle/>
          <a:p>
            <a:pPr indent="-368666" lvl="0" marL="457200" rtl="0" algn="l">
              <a:spcBef>
                <a:spcPts val="0"/>
              </a:spcBef>
              <a:spcAft>
                <a:spcPts val="0"/>
              </a:spcAft>
              <a:buClr>
                <a:srgbClr val="000000"/>
              </a:buClr>
              <a:buSzPct val="100000"/>
              <a:buFont typeface="Dosis"/>
              <a:buChar char="●"/>
            </a:pPr>
            <a:r>
              <a:rPr b="1" lang="en" sz="8823">
                <a:solidFill>
                  <a:srgbClr val="000000"/>
                </a:solidFill>
                <a:latin typeface="Dosis"/>
                <a:ea typeface="Dosis"/>
                <a:cs typeface="Dosis"/>
                <a:sym typeface="Dosis"/>
              </a:rPr>
              <a:t>Parsing the JSON Files into Python is a crucial part of our project</a:t>
            </a:r>
            <a:endParaRPr b="1" sz="8823">
              <a:solidFill>
                <a:srgbClr val="000000"/>
              </a:solidFill>
              <a:latin typeface="Dosis"/>
              <a:ea typeface="Dosis"/>
              <a:cs typeface="Dosis"/>
              <a:sym typeface="Dosis"/>
            </a:endParaRPr>
          </a:p>
          <a:p>
            <a:pPr indent="0" lvl="0" marL="0" rtl="0" algn="l">
              <a:spcBef>
                <a:spcPts val="1200"/>
              </a:spcBef>
              <a:spcAft>
                <a:spcPts val="0"/>
              </a:spcAft>
              <a:buNone/>
            </a:pPr>
            <a:r>
              <a:t/>
            </a:r>
            <a:endParaRPr b="1" sz="8823">
              <a:solidFill>
                <a:srgbClr val="000000"/>
              </a:solidFill>
              <a:latin typeface="Dosis"/>
              <a:ea typeface="Dosis"/>
              <a:cs typeface="Dosis"/>
              <a:sym typeface="Dosis"/>
            </a:endParaRPr>
          </a:p>
          <a:p>
            <a:pPr indent="-368666" lvl="0" marL="457200" rtl="0" algn="l">
              <a:spcBef>
                <a:spcPts val="1200"/>
              </a:spcBef>
              <a:spcAft>
                <a:spcPts val="0"/>
              </a:spcAft>
              <a:buClr>
                <a:srgbClr val="000000"/>
              </a:buClr>
              <a:buSzPct val="100000"/>
              <a:buFont typeface="Dosis"/>
              <a:buChar char="●"/>
            </a:pPr>
            <a:r>
              <a:rPr b="1" lang="en" sz="8823">
                <a:solidFill>
                  <a:srgbClr val="000000"/>
                </a:solidFill>
                <a:latin typeface="Dosis"/>
                <a:ea typeface="Dosis"/>
                <a:cs typeface="Dosis"/>
                <a:sym typeface="Dosis"/>
              </a:rPr>
              <a:t>First step: Convert the JSON Files into a python dictionary</a:t>
            </a:r>
            <a:endParaRPr b="1" sz="8823">
              <a:solidFill>
                <a:srgbClr val="000000"/>
              </a:solidFill>
              <a:latin typeface="Dosis"/>
              <a:ea typeface="Dosis"/>
              <a:cs typeface="Dosis"/>
              <a:sym typeface="Dosis"/>
            </a:endParaRPr>
          </a:p>
          <a:p>
            <a:pPr indent="0" lvl="0" marL="0" rtl="0" algn="l">
              <a:spcBef>
                <a:spcPts val="1200"/>
              </a:spcBef>
              <a:spcAft>
                <a:spcPts val="0"/>
              </a:spcAft>
              <a:buNone/>
            </a:pPr>
            <a:r>
              <a:t/>
            </a:r>
            <a:endParaRPr b="1" sz="8823">
              <a:solidFill>
                <a:srgbClr val="000000"/>
              </a:solidFill>
              <a:latin typeface="Dosis"/>
              <a:ea typeface="Dosis"/>
              <a:cs typeface="Dosis"/>
              <a:sym typeface="Dosis"/>
            </a:endParaRPr>
          </a:p>
          <a:p>
            <a:pPr indent="-368666" lvl="0" marL="457200" rtl="0" algn="l">
              <a:spcBef>
                <a:spcPts val="1200"/>
              </a:spcBef>
              <a:spcAft>
                <a:spcPts val="0"/>
              </a:spcAft>
              <a:buClr>
                <a:srgbClr val="000000"/>
              </a:buClr>
              <a:buSzPct val="100000"/>
              <a:buFont typeface="Dosis"/>
              <a:buChar char="●"/>
            </a:pPr>
            <a:r>
              <a:rPr b="1" lang="en" sz="8823">
                <a:solidFill>
                  <a:srgbClr val="000000"/>
                </a:solidFill>
                <a:latin typeface="Dosis"/>
                <a:ea typeface="Dosis"/>
                <a:cs typeface="Dosis"/>
                <a:sym typeface="Dosis"/>
              </a:rPr>
              <a:t>Name and size agnostic approach</a:t>
            </a:r>
            <a:endParaRPr b="1" sz="8823">
              <a:solidFill>
                <a:srgbClr val="000000"/>
              </a:solidFill>
              <a:latin typeface="Dosis"/>
              <a:ea typeface="Dosis"/>
              <a:cs typeface="Dosis"/>
              <a:sym typeface="Dosis"/>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77875" y="785750"/>
            <a:ext cx="8222100" cy="7677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200">
                <a:solidFill>
                  <a:srgbClr val="FFFFFE"/>
                </a:solidFill>
              </a:rPr>
              <a:t>Parsing the JSON Files into Python </a:t>
            </a:r>
            <a:r>
              <a:rPr lang="en" sz="2200">
                <a:solidFill>
                  <a:srgbClr val="FFFFFE"/>
                </a:solidFill>
              </a:rPr>
              <a:t>continued</a:t>
            </a:r>
            <a:endParaRPr sz="3600">
              <a:solidFill>
                <a:srgbClr val="FFFFFE"/>
              </a:solidFill>
            </a:endParaRPr>
          </a:p>
        </p:txBody>
      </p:sp>
      <p:sp>
        <p:nvSpPr>
          <p:cNvPr id="80" name="Google Shape;80;p15"/>
          <p:cNvSpPr txBox="1"/>
          <p:nvPr>
            <p:ph idx="1" type="body"/>
          </p:nvPr>
        </p:nvSpPr>
        <p:spPr>
          <a:xfrm>
            <a:off x="312025" y="1675675"/>
            <a:ext cx="8222100" cy="24393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3665">
                <a:solidFill>
                  <a:srgbClr val="000000"/>
                </a:solidFill>
                <a:highlight>
                  <a:srgbClr val="FFFFFE"/>
                </a:highlight>
                <a:latin typeface="Courier New"/>
                <a:ea typeface="Courier New"/>
                <a:cs typeface="Courier New"/>
                <a:sym typeface="Courier New"/>
              </a:rPr>
              <a:t>#Gets source from top level module</a:t>
            </a:r>
            <a:endParaRPr sz="3665">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665">
                <a:solidFill>
                  <a:srgbClr val="000000"/>
                </a:solidFill>
                <a:highlight>
                  <a:srgbClr val="FFFFFE"/>
                </a:highlight>
                <a:latin typeface="Courier New"/>
                <a:ea typeface="Courier New"/>
                <a:cs typeface="Courier New"/>
                <a:sym typeface="Courier New"/>
              </a:rPr>
              <a:t> print("SRC: " + data["modules"][list(data["modules"].keys())[0]]["attributes"]["src"])</a:t>
            </a:r>
            <a:endParaRPr sz="3665">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2600"/>
          </a:p>
          <a:p>
            <a:pPr indent="0" lvl="0" marL="0" rtl="0" algn="l">
              <a:spcBef>
                <a:spcPts val="1200"/>
              </a:spcBef>
              <a:spcAft>
                <a:spcPts val="0"/>
              </a:spcAft>
              <a:buNone/>
            </a:pPr>
            <a:r>
              <a:rPr lang="en" sz="2600"/>
              <a:t>(name agnostic way)</a:t>
            </a:r>
            <a:endParaRPr sz="5400"/>
          </a:p>
          <a:p>
            <a:pPr indent="0" lvl="0" marL="0" rtl="0" algn="l">
              <a:lnSpc>
                <a:spcPct val="150000"/>
              </a:lnSpc>
              <a:spcBef>
                <a:spcPts val="1200"/>
              </a:spcBef>
              <a:spcAft>
                <a:spcPts val="0"/>
              </a:spcAft>
              <a:buNone/>
            </a:pPr>
            <a:r>
              <a:rPr lang="en" sz="3850">
                <a:solidFill>
                  <a:srgbClr val="000000"/>
                </a:solidFill>
                <a:highlight>
                  <a:srgbClr val="FFFFFE"/>
                </a:highlight>
                <a:latin typeface="Courier New"/>
                <a:ea typeface="Courier New"/>
                <a:cs typeface="Courier New"/>
                <a:sym typeface="Courier New"/>
              </a:rPr>
              <a:t>#Iterates through ports in a given module</a:t>
            </a:r>
            <a:endParaRPr sz="38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850">
                <a:solidFill>
                  <a:srgbClr val="000000"/>
                </a:solidFill>
                <a:highlight>
                  <a:srgbClr val="FFFFFE"/>
                </a:highlight>
                <a:latin typeface="Courier New"/>
                <a:ea typeface="Courier New"/>
                <a:cs typeface="Courier New"/>
                <a:sym typeface="Courier New"/>
              </a:rPr>
              <a:t> for k in data["modules"][list(data["modules"].keys())[0]]["ports"]:</a:t>
            </a:r>
            <a:endParaRPr sz="38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2600"/>
          </a:p>
          <a:p>
            <a:pPr indent="0" lvl="0" marL="0" rtl="0" algn="l">
              <a:spcBef>
                <a:spcPts val="1200"/>
              </a:spcBef>
              <a:spcAft>
                <a:spcPts val="0"/>
              </a:spcAft>
              <a:buNone/>
            </a:pPr>
            <a:r>
              <a:rPr lang="en" sz="2600"/>
              <a:t>(Iterate through all ports regardless of length of port array)</a:t>
            </a:r>
            <a:endParaRPr/>
          </a:p>
          <a:p>
            <a:pPr indent="0" lvl="0" marL="0" rtl="0" algn="l">
              <a:lnSpc>
                <a:spcPct val="150000"/>
              </a:lnSpc>
              <a:spcBef>
                <a:spcPts val="1200"/>
              </a:spcBef>
              <a:spcAft>
                <a:spcPts val="0"/>
              </a:spcAft>
              <a:buNone/>
            </a:pPr>
            <a:r>
              <a:rPr lang="en" sz="3450">
                <a:solidFill>
                  <a:srgbClr val="000000"/>
                </a:solidFill>
                <a:highlight>
                  <a:srgbClr val="FFFFFE"/>
                </a:highlight>
                <a:latin typeface="Courier New"/>
                <a:ea typeface="Courier New"/>
                <a:cs typeface="Courier New"/>
                <a:sym typeface="Courier New"/>
              </a:rPr>
              <a:t>#Adds +1 to destinations and appends a port to output list if it is an output</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if data["modules"][list(data["modules"].keys())[0]]["ports"][k]["direction"] == "output":</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destinations += 1</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output_arr.append(k)</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#Adds +1 to inputs and appends a port to input list if it is an output</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elif data["modules"][list(data["modules"].keys())[0]]["ports"][k]["direction"] == "input":</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inputs += 1</a:t>
            </a:r>
            <a:endParaRPr sz="3450">
              <a:solidFill>
                <a:srgbClr val="000000"/>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3450">
                <a:solidFill>
                  <a:srgbClr val="000000"/>
                </a:solidFill>
                <a:highlight>
                  <a:srgbClr val="FFFFFE"/>
                </a:highlight>
                <a:latin typeface="Courier New"/>
                <a:ea typeface="Courier New"/>
                <a:cs typeface="Courier New"/>
                <a:sym typeface="Courier New"/>
              </a:rPr>
              <a:t>     input_arr.append(k)</a:t>
            </a:r>
            <a:endParaRPr sz="34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sz="3400"/>
              <a:t>(This is a very simple implementation for counting the ports for input and </a:t>
            </a:r>
            <a:r>
              <a:rPr lang="en" sz="3400"/>
              <a:t>output</a:t>
            </a:r>
            <a:r>
              <a:rPr lang="en" sz="3400"/>
              <a:t> but leaves a lot of space for inputting any other information about the ports.)</a:t>
            </a:r>
            <a:br>
              <a:rPr lang="en"/>
            </a:b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the KL Algorithm Work? (1)</a:t>
            </a:r>
            <a:endParaRPr/>
          </a:p>
        </p:txBody>
      </p:sp>
      <p:sp>
        <p:nvSpPr>
          <p:cNvPr id="86" name="Google Shape;86;p16"/>
          <p:cNvSpPr txBox="1"/>
          <p:nvPr>
            <p:ph idx="1" type="body"/>
          </p:nvPr>
        </p:nvSpPr>
        <p:spPr>
          <a:xfrm>
            <a:off x="471900" y="188095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First, the KL algorithm takes a group of logic gates and turns them into individual nodes. Then these nodes get assigned “weights” that connect them to other nodes from the given graph. Weights hold a value that is calculated by using the formula w = 1/(k-1), where k is the number of gates in a clique. </a:t>
            </a:r>
            <a:r>
              <a:rPr lang="en" sz="1500"/>
              <a:t>In reality, there can be an infinite number of weights for these nodes.</a:t>
            </a:r>
            <a:endParaRPr sz="1500"/>
          </a:p>
        </p:txBody>
      </p:sp>
      <p:pic>
        <p:nvPicPr>
          <p:cNvPr id="87" name="Google Shape;87;p16"/>
          <p:cNvPicPr preferRelativeResize="0"/>
          <p:nvPr/>
        </p:nvPicPr>
        <p:blipFill>
          <a:blip r:embed="rId3">
            <a:alphaModFix/>
          </a:blip>
          <a:stretch>
            <a:fillRect/>
          </a:stretch>
        </p:blipFill>
        <p:spPr>
          <a:xfrm>
            <a:off x="471900" y="3227475"/>
            <a:ext cx="2971800" cy="1619250"/>
          </a:xfrm>
          <a:prstGeom prst="rect">
            <a:avLst/>
          </a:prstGeom>
          <a:noFill/>
          <a:ln>
            <a:noFill/>
          </a:ln>
        </p:spPr>
      </p:pic>
      <p:pic>
        <p:nvPicPr>
          <p:cNvPr id="88" name="Google Shape;88;p16"/>
          <p:cNvPicPr preferRelativeResize="0"/>
          <p:nvPr/>
        </p:nvPicPr>
        <p:blipFill>
          <a:blip r:embed="rId4">
            <a:alphaModFix/>
          </a:blip>
          <a:stretch>
            <a:fillRect/>
          </a:stretch>
        </p:blipFill>
        <p:spPr>
          <a:xfrm>
            <a:off x="6144900" y="3207318"/>
            <a:ext cx="2549107" cy="1659575"/>
          </a:xfrm>
          <a:prstGeom prst="rect">
            <a:avLst/>
          </a:prstGeom>
          <a:noFill/>
          <a:ln>
            <a:noFill/>
          </a:ln>
        </p:spPr>
      </p:pic>
      <p:sp>
        <p:nvSpPr>
          <p:cNvPr id="89" name="Google Shape;89;p16"/>
          <p:cNvSpPr/>
          <p:nvPr/>
        </p:nvSpPr>
        <p:spPr>
          <a:xfrm>
            <a:off x="3581950" y="3874200"/>
            <a:ext cx="2264700" cy="32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the KL Algorithm Work? (2)</a:t>
            </a:r>
            <a:endParaRPr/>
          </a:p>
        </p:txBody>
      </p:sp>
      <p:sp>
        <p:nvSpPr>
          <p:cNvPr id="95" name="Google Shape;95;p17"/>
          <p:cNvSpPr txBox="1"/>
          <p:nvPr>
            <p:ph idx="1" type="body"/>
          </p:nvPr>
        </p:nvSpPr>
        <p:spPr>
          <a:xfrm>
            <a:off x="5036400" y="1919075"/>
            <a:ext cx="3657600" cy="271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sz="1500"/>
              <a:t>Once the nodes and their weights are set, now the algorithm divides the two into equal groups and places an imaginary “cutline” between them. Now, each node is swapped with another on the other side. When each swap is made, a gain value is given for that swap. This gain represents whether or not the swap made a decrease or increase in the cut size. The best gain (greatest) is chosen and the nodes that were swapped for that gain are locked in their swap. This process continues until all the nodes are locked.</a:t>
            </a:r>
            <a:endParaRPr sz="1700"/>
          </a:p>
        </p:txBody>
      </p:sp>
      <p:pic>
        <p:nvPicPr>
          <p:cNvPr id="96" name="Google Shape;96;p17"/>
          <p:cNvPicPr preferRelativeResize="0"/>
          <p:nvPr/>
        </p:nvPicPr>
        <p:blipFill>
          <a:blip r:embed="rId3">
            <a:alphaModFix/>
          </a:blip>
          <a:stretch>
            <a:fillRect/>
          </a:stretch>
        </p:blipFill>
        <p:spPr>
          <a:xfrm>
            <a:off x="278200" y="1919075"/>
            <a:ext cx="1466850" cy="1704975"/>
          </a:xfrm>
          <a:prstGeom prst="rect">
            <a:avLst/>
          </a:prstGeom>
          <a:noFill/>
          <a:ln>
            <a:noFill/>
          </a:ln>
        </p:spPr>
      </p:pic>
      <p:pic>
        <p:nvPicPr>
          <p:cNvPr id="97" name="Google Shape;97;p17"/>
          <p:cNvPicPr preferRelativeResize="0"/>
          <p:nvPr/>
        </p:nvPicPr>
        <p:blipFill>
          <a:blip r:embed="rId4">
            <a:alphaModFix/>
          </a:blip>
          <a:stretch>
            <a:fillRect/>
          </a:stretch>
        </p:blipFill>
        <p:spPr>
          <a:xfrm>
            <a:off x="3503400" y="1866688"/>
            <a:ext cx="1343025" cy="1809750"/>
          </a:xfrm>
          <a:prstGeom prst="rect">
            <a:avLst/>
          </a:prstGeom>
          <a:noFill/>
          <a:ln>
            <a:noFill/>
          </a:ln>
        </p:spPr>
      </p:pic>
      <p:pic>
        <p:nvPicPr>
          <p:cNvPr id="98" name="Google Shape;98;p17"/>
          <p:cNvPicPr preferRelativeResize="0"/>
          <p:nvPr/>
        </p:nvPicPr>
        <p:blipFill>
          <a:blip r:embed="rId5">
            <a:alphaModFix/>
          </a:blip>
          <a:stretch>
            <a:fillRect/>
          </a:stretch>
        </p:blipFill>
        <p:spPr>
          <a:xfrm>
            <a:off x="1914613" y="1919088"/>
            <a:ext cx="1419225" cy="1704975"/>
          </a:xfrm>
          <a:prstGeom prst="rect">
            <a:avLst/>
          </a:prstGeom>
          <a:noFill/>
          <a:ln>
            <a:noFill/>
          </a:ln>
        </p:spPr>
      </p:pic>
      <p:sp>
        <p:nvSpPr>
          <p:cNvPr id="99" name="Google Shape;99;p17"/>
          <p:cNvSpPr/>
          <p:nvPr/>
        </p:nvSpPr>
        <p:spPr>
          <a:xfrm>
            <a:off x="1790975" y="2723475"/>
            <a:ext cx="88800" cy="11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3413688" y="2716063"/>
            <a:ext cx="88800" cy="11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7"/>
          <p:cNvPicPr preferRelativeResize="0"/>
          <p:nvPr/>
        </p:nvPicPr>
        <p:blipFill>
          <a:blip r:embed="rId6">
            <a:alphaModFix/>
          </a:blip>
          <a:stretch>
            <a:fillRect/>
          </a:stretch>
        </p:blipFill>
        <p:spPr>
          <a:xfrm>
            <a:off x="1256400" y="3791813"/>
            <a:ext cx="2735665" cy="1162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the visualization work? (1)</a:t>
            </a:r>
            <a:endParaRPr/>
          </a:p>
        </p:txBody>
      </p:sp>
      <p:sp>
        <p:nvSpPr>
          <p:cNvPr id="107" name="Google Shape;107;p18"/>
          <p:cNvSpPr txBox="1"/>
          <p:nvPr>
            <p:ph idx="1" type="body"/>
          </p:nvPr>
        </p:nvSpPr>
        <p:spPr>
          <a:xfrm>
            <a:off x="282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50"/>
              <a:t>First, we had to choose how we were going to visualize the KL algorithm. We could’ve used a game engine such as Unity or Unreal, but we </a:t>
            </a:r>
            <a:r>
              <a:rPr lang="en" sz="1350"/>
              <a:t>decided</a:t>
            </a:r>
            <a:r>
              <a:rPr lang="en" sz="1350"/>
              <a:t> to go with a simpler approach: HTML Rendering. Since the the nodes and weights were just simple lines and circles, the HTML and </a:t>
            </a:r>
            <a:r>
              <a:rPr lang="en" sz="1350"/>
              <a:t>Javascript</a:t>
            </a:r>
            <a:r>
              <a:rPr lang="en" sz="1350"/>
              <a:t> canvas was perfect. W</a:t>
            </a:r>
            <a:r>
              <a:rPr lang="en" sz="1350"/>
              <a:t>e used a framework that wraps around the scripting for the canvas: p5.js.</a:t>
            </a:r>
            <a:r>
              <a:rPr lang="en" sz="1350"/>
              <a:t>To send data of the KL algorithm’s output we </a:t>
            </a:r>
            <a:r>
              <a:rPr lang="en" sz="1350"/>
              <a:t>decided</a:t>
            </a:r>
            <a:r>
              <a:rPr lang="en" sz="1350"/>
              <a:t> to create a server </a:t>
            </a:r>
            <a:r>
              <a:rPr lang="en" sz="1350"/>
              <a:t>written</a:t>
            </a:r>
            <a:r>
              <a:rPr lang="en" sz="1350"/>
              <a:t> in Flask - a python </a:t>
            </a:r>
            <a:r>
              <a:rPr lang="en" sz="1350"/>
              <a:t>web server</a:t>
            </a:r>
            <a:r>
              <a:rPr lang="en" sz="1350"/>
              <a:t> framework - that serves the HTML visualization and data in JSON from the KL. </a:t>
            </a:r>
            <a:endParaRPr sz="1350"/>
          </a:p>
        </p:txBody>
      </p:sp>
      <p:sp>
        <p:nvSpPr>
          <p:cNvPr id="108" name="Google Shape;108;p18"/>
          <p:cNvSpPr/>
          <p:nvPr/>
        </p:nvSpPr>
        <p:spPr>
          <a:xfrm>
            <a:off x="5417325" y="2079600"/>
            <a:ext cx="8586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a:t>
            </a:r>
            <a:endParaRPr/>
          </a:p>
        </p:txBody>
      </p:sp>
      <p:sp>
        <p:nvSpPr>
          <p:cNvPr id="109" name="Google Shape;109;p18"/>
          <p:cNvSpPr/>
          <p:nvPr/>
        </p:nvSpPr>
        <p:spPr>
          <a:xfrm>
            <a:off x="6586650" y="2400775"/>
            <a:ext cx="407100" cy="11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7304475" y="2079600"/>
            <a:ext cx="8586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endParaRPr/>
          </a:p>
        </p:txBody>
      </p:sp>
      <p:sp>
        <p:nvSpPr>
          <p:cNvPr id="111" name="Google Shape;111;p18"/>
          <p:cNvSpPr txBox="1"/>
          <p:nvPr/>
        </p:nvSpPr>
        <p:spPr>
          <a:xfrm>
            <a:off x="6520050" y="2400775"/>
            <a:ext cx="5403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Roboto"/>
                <a:ea typeface="Roboto"/>
                <a:cs typeface="Roboto"/>
                <a:sym typeface="Roboto"/>
              </a:rPr>
              <a:t>HTML</a:t>
            </a:r>
            <a:endParaRPr sz="600">
              <a:latin typeface="Roboto"/>
              <a:ea typeface="Roboto"/>
              <a:cs typeface="Roboto"/>
              <a:sym typeface="Roboto"/>
            </a:endParaRPr>
          </a:p>
        </p:txBody>
      </p:sp>
      <p:sp>
        <p:nvSpPr>
          <p:cNvPr id="112" name="Google Shape;112;p18"/>
          <p:cNvSpPr/>
          <p:nvPr/>
        </p:nvSpPr>
        <p:spPr>
          <a:xfrm>
            <a:off x="5230875" y="3028025"/>
            <a:ext cx="12315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 Repo</a:t>
            </a:r>
            <a:endParaRPr/>
          </a:p>
        </p:txBody>
      </p:sp>
      <p:sp>
        <p:nvSpPr>
          <p:cNvPr id="113" name="Google Shape;113;p18"/>
          <p:cNvSpPr/>
          <p:nvPr/>
        </p:nvSpPr>
        <p:spPr>
          <a:xfrm>
            <a:off x="4850263" y="3824050"/>
            <a:ext cx="8586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JSON</a:t>
            </a:r>
            <a:endParaRPr/>
          </a:p>
        </p:txBody>
      </p:sp>
      <p:sp>
        <p:nvSpPr>
          <p:cNvPr id="114" name="Google Shape;114;p18"/>
          <p:cNvSpPr/>
          <p:nvPr/>
        </p:nvSpPr>
        <p:spPr>
          <a:xfrm>
            <a:off x="6046325" y="3824050"/>
            <a:ext cx="8586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cxnSp>
        <p:nvCxnSpPr>
          <p:cNvPr id="115" name="Google Shape;115;p18"/>
          <p:cNvCxnSpPr>
            <a:endCxn id="112" idx="2"/>
          </p:cNvCxnSpPr>
          <p:nvPr/>
        </p:nvCxnSpPr>
        <p:spPr>
          <a:xfrm flipH="1" rot="10800000">
            <a:off x="5291625" y="3520325"/>
            <a:ext cx="555000" cy="2985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8"/>
          <p:cNvCxnSpPr>
            <a:stCxn id="114" idx="0"/>
            <a:endCxn id="112" idx="2"/>
          </p:cNvCxnSpPr>
          <p:nvPr/>
        </p:nvCxnSpPr>
        <p:spPr>
          <a:xfrm rot="10800000">
            <a:off x="5846525" y="3520450"/>
            <a:ext cx="629100" cy="3036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8"/>
          <p:cNvCxnSpPr>
            <a:stCxn id="112" idx="0"/>
            <a:endCxn id="108" idx="2"/>
          </p:cNvCxnSpPr>
          <p:nvPr/>
        </p:nvCxnSpPr>
        <p:spPr>
          <a:xfrm rot="10800000">
            <a:off x="5846625" y="2572025"/>
            <a:ext cx="0" cy="456000"/>
          </a:xfrm>
          <a:prstGeom prst="straightConnector1">
            <a:avLst/>
          </a:prstGeom>
          <a:noFill/>
          <a:ln cap="flat" cmpd="sng" w="9525">
            <a:solidFill>
              <a:schemeClr val="dk2"/>
            </a:solidFill>
            <a:prstDash val="solid"/>
            <a:round/>
            <a:headEnd len="med" w="med" type="none"/>
            <a:tailEnd len="med" w="med" type="none"/>
          </a:ln>
        </p:spPr>
      </p:cxnSp>
      <p:sp>
        <p:nvSpPr>
          <p:cNvPr id="118" name="Google Shape;118;p18"/>
          <p:cNvSpPr/>
          <p:nvPr/>
        </p:nvSpPr>
        <p:spPr>
          <a:xfrm>
            <a:off x="4147275" y="2079600"/>
            <a:ext cx="10836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Algorithm</a:t>
            </a:r>
            <a:endParaRPr/>
          </a:p>
        </p:txBody>
      </p:sp>
      <p:cxnSp>
        <p:nvCxnSpPr>
          <p:cNvPr id="119" name="Google Shape;119;p18"/>
          <p:cNvCxnSpPr>
            <a:stCxn id="108" idx="1"/>
            <a:endCxn id="118" idx="3"/>
          </p:cNvCxnSpPr>
          <p:nvPr/>
        </p:nvCxnSpPr>
        <p:spPr>
          <a:xfrm rot="10800000">
            <a:off x="5231025" y="2325750"/>
            <a:ext cx="186300" cy="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8"/>
          <p:cNvCxnSpPr>
            <a:stCxn id="118" idx="1"/>
            <a:endCxn id="113" idx="0"/>
          </p:cNvCxnSpPr>
          <p:nvPr/>
        </p:nvCxnSpPr>
        <p:spPr>
          <a:xfrm>
            <a:off x="4147275" y="2325750"/>
            <a:ext cx="1132200" cy="1498200"/>
          </a:xfrm>
          <a:prstGeom prst="curvedConnector4">
            <a:avLst>
              <a:gd fmla="val -21032" name="adj1"/>
              <a:gd fmla="val 58218" name="adj2"/>
            </a:avLst>
          </a:prstGeom>
          <a:noFill/>
          <a:ln cap="flat" cmpd="sng" w="9525">
            <a:solidFill>
              <a:schemeClr val="dk2"/>
            </a:solidFill>
            <a:prstDash val="solid"/>
            <a:round/>
            <a:headEnd len="med" w="med" type="none"/>
            <a:tailEnd len="med" w="med" type="none"/>
          </a:ln>
        </p:spPr>
      </p:cxnSp>
      <p:sp>
        <p:nvSpPr>
          <p:cNvPr id="121" name="Google Shape;121;p18"/>
          <p:cNvSpPr/>
          <p:nvPr/>
        </p:nvSpPr>
        <p:spPr>
          <a:xfrm rot="10800000">
            <a:off x="6586650" y="2209425"/>
            <a:ext cx="407100" cy="11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6520050" y="2048850"/>
            <a:ext cx="5403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Roboto"/>
                <a:ea typeface="Roboto"/>
                <a:cs typeface="Roboto"/>
                <a:sym typeface="Roboto"/>
              </a:rPr>
              <a:t>Request</a:t>
            </a:r>
            <a:endParaRPr sz="600">
              <a:latin typeface="Roboto"/>
              <a:ea typeface="Roboto"/>
              <a:cs typeface="Roboto"/>
              <a:sym typeface="Roboto"/>
            </a:endParaRPr>
          </a:p>
        </p:txBody>
      </p:sp>
      <p:sp>
        <p:nvSpPr>
          <p:cNvPr id="123" name="Google Shape;123;p18"/>
          <p:cNvSpPr/>
          <p:nvPr/>
        </p:nvSpPr>
        <p:spPr>
          <a:xfrm>
            <a:off x="7191975" y="2735250"/>
            <a:ext cx="1083600" cy="49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Javascript</a:t>
            </a:r>
            <a:endParaRPr/>
          </a:p>
        </p:txBody>
      </p:sp>
      <p:cxnSp>
        <p:nvCxnSpPr>
          <p:cNvPr id="124" name="Google Shape;124;p18"/>
          <p:cNvCxnSpPr>
            <a:stCxn id="123" idx="1"/>
            <a:endCxn id="113" idx="3"/>
          </p:cNvCxnSpPr>
          <p:nvPr/>
        </p:nvCxnSpPr>
        <p:spPr>
          <a:xfrm flipH="1">
            <a:off x="5708775" y="2981400"/>
            <a:ext cx="1483200" cy="10887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18"/>
          <p:cNvSpPr txBox="1"/>
          <p:nvPr/>
        </p:nvSpPr>
        <p:spPr>
          <a:xfrm rot="-2192938">
            <a:off x="6623659" y="3032158"/>
            <a:ext cx="407046" cy="27690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Roboto"/>
                <a:ea typeface="Roboto"/>
                <a:cs typeface="Roboto"/>
                <a:sym typeface="Roboto"/>
              </a:rPr>
              <a:t>Fetch</a:t>
            </a:r>
            <a:endParaRPr sz="600">
              <a:latin typeface="Roboto"/>
              <a:ea typeface="Roboto"/>
              <a:cs typeface="Roboto"/>
              <a:sym typeface="Roboto"/>
            </a:endParaRPr>
          </a:p>
        </p:txBody>
      </p:sp>
      <p:cxnSp>
        <p:nvCxnSpPr>
          <p:cNvPr id="126" name="Google Shape;126;p18"/>
          <p:cNvCxnSpPr>
            <a:stCxn id="123" idx="3"/>
            <a:endCxn id="110" idx="3"/>
          </p:cNvCxnSpPr>
          <p:nvPr/>
        </p:nvCxnSpPr>
        <p:spPr>
          <a:xfrm rot="10800000">
            <a:off x="8163075" y="2325900"/>
            <a:ext cx="112500" cy="655500"/>
          </a:xfrm>
          <a:prstGeom prst="curvedConnector3">
            <a:avLst>
              <a:gd fmla="val -211667" name="adj1"/>
            </a:avLst>
          </a:prstGeom>
          <a:noFill/>
          <a:ln cap="flat" cmpd="sng" w="9525">
            <a:solidFill>
              <a:schemeClr val="dk2"/>
            </a:solidFill>
            <a:prstDash val="solid"/>
            <a:round/>
            <a:headEnd len="med" w="med" type="none"/>
            <a:tailEnd len="med" w="med" type="none"/>
          </a:ln>
        </p:spPr>
      </p:cxnSp>
      <p:cxnSp>
        <p:nvCxnSpPr>
          <p:cNvPr id="127" name="Google Shape;127;p18"/>
          <p:cNvCxnSpPr>
            <a:stCxn id="110" idx="2"/>
            <a:endCxn id="123" idx="0"/>
          </p:cNvCxnSpPr>
          <p:nvPr/>
        </p:nvCxnSpPr>
        <p:spPr>
          <a:xfrm>
            <a:off x="7733775" y="2571900"/>
            <a:ext cx="0" cy="1635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18"/>
          <p:cNvSpPr txBox="1"/>
          <p:nvPr/>
        </p:nvSpPr>
        <p:spPr>
          <a:xfrm>
            <a:off x="8473800" y="2515200"/>
            <a:ext cx="49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Display</a:t>
            </a:r>
            <a:endParaRPr sz="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134" name="Google Shape;134;p19"/>
          <p:cNvSpPr txBox="1"/>
          <p:nvPr>
            <p:ph idx="1" type="body"/>
          </p:nvPr>
        </p:nvSpPr>
        <p:spPr>
          <a:xfrm>
            <a:off x="3723600" y="1844925"/>
            <a:ext cx="1718700" cy="55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latin typeface="Caveat"/>
                <a:ea typeface="Caveat"/>
                <a:cs typeface="Caveat"/>
                <a:sym typeface="Caveat"/>
              </a:rPr>
              <a:t>Click Me!</a:t>
            </a:r>
            <a:endParaRPr b="1">
              <a:latin typeface="Caveat"/>
              <a:ea typeface="Caveat"/>
              <a:cs typeface="Caveat"/>
              <a:sym typeface="Caveat"/>
            </a:endParaRPr>
          </a:p>
        </p:txBody>
      </p:sp>
      <p:pic>
        <p:nvPicPr>
          <p:cNvPr id="135" name="Google Shape;135;p19">
            <a:hlinkClick r:id="rId3"/>
          </p:cNvPr>
          <p:cNvPicPr preferRelativeResize="0"/>
          <p:nvPr/>
        </p:nvPicPr>
        <p:blipFill>
          <a:blip r:embed="rId4">
            <a:alphaModFix/>
          </a:blip>
          <a:stretch>
            <a:fillRect/>
          </a:stretch>
        </p:blipFill>
        <p:spPr>
          <a:xfrm>
            <a:off x="3479986" y="2397825"/>
            <a:ext cx="2205950" cy="2470650"/>
          </a:xfrm>
          <a:prstGeom prst="rect">
            <a:avLst/>
          </a:prstGeom>
          <a:noFill/>
          <a:ln>
            <a:noFill/>
          </a:ln>
        </p:spPr>
      </p:pic>
      <p:sp>
        <p:nvSpPr>
          <p:cNvPr id="136" name="Google Shape;136;p19"/>
          <p:cNvSpPr/>
          <p:nvPr/>
        </p:nvSpPr>
        <p:spPr>
          <a:xfrm>
            <a:off x="688275" y="3026900"/>
            <a:ext cx="2294100" cy="51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rot="10800000">
            <a:off x="6183550" y="3026900"/>
            <a:ext cx="2294100" cy="51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Quadrature Mincut: High Level Overview</a:t>
            </a:r>
            <a:endParaRPr/>
          </a:p>
        </p:txBody>
      </p:sp>
      <p:sp>
        <p:nvSpPr>
          <p:cNvPr id="143" name="Google Shape;143;p20"/>
          <p:cNvSpPr txBox="1"/>
          <p:nvPr>
            <p:ph idx="1" type="body"/>
          </p:nvPr>
        </p:nvSpPr>
        <p:spPr>
          <a:xfrm>
            <a:off x="471900" y="1919075"/>
            <a:ext cx="4100100" cy="3007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Goal is to find a placement for each node (representing logic gates) while minimizing wirelength</a:t>
            </a:r>
            <a:endParaRPr/>
          </a:p>
          <a:p>
            <a:pPr indent="-334327" lvl="0" marL="457200" rtl="0" algn="l">
              <a:spcBef>
                <a:spcPts val="0"/>
              </a:spcBef>
              <a:spcAft>
                <a:spcPts val="0"/>
              </a:spcAft>
              <a:buSzPct val="100000"/>
              <a:buChar char="●"/>
            </a:pPr>
            <a:r>
              <a:rPr lang="en"/>
              <a:t>Alternate between horizontal and vertical cuts to create smaller and smaller quadrants</a:t>
            </a:r>
            <a:endParaRPr/>
          </a:p>
          <a:p>
            <a:pPr indent="-334327" lvl="0" marL="457200" rtl="0" algn="l">
              <a:spcBef>
                <a:spcPts val="0"/>
              </a:spcBef>
              <a:spcAft>
                <a:spcPts val="0"/>
              </a:spcAft>
              <a:buSzPct val="100000"/>
              <a:buChar char="●"/>
            </a:pPr>
            <a:r>
              <a:rPr lang="en"/>
              <a:t>The Kernighan-Lin (KL) algorithm, or some other partitioning algorithm, runs each time a cut is made to minimize the cut size</a:t>
            </a:r>
            <a:endParaRPr/>
          </a:p>
        </p:txBody>
      </p:sp>
      <p:pic>
        <p:nvPicPr>
          <p:cNvPr id="144" name="Google Shape;144;p20"/>
          <p:cNvPicPr preferRelativeResize="0"/>
          <p:nvPr/>
        </p:nvPicPr>
        <p:blipFill>
          <a:blip r:embed="rId3">
            <a:alphaModFix/>
          </a:blip>
          <a:stretch>
            <a:fillRect/>
          </a:stretch>
        </p:blipFill>
        <p:spPr>
          <a:xfrm>
            <a:off x="4695425" y="1850863"/>
            <a:ext cx="2481325" cy="1503050"/>
          </a:xfrm>
          <a:prstGeom prst="rect">
            <a:avLst/>
          </a:prstGeom>
          <a:noFill/>
          <a:ln>
            <a:noFill/>
          </a:ln>
        </p:spPr>
      </p:pic>
      <p:pic>
        <p:nvPicPr>
          <p:cNvPr id="145" name="Google Shape;145;p20"/>
          <p:cNvPicPr preferRelativeResize="0"/>
          <p:nvPr/>
        </p:nvPicPr>
        <p:blipFill>
          <a:blip r:embed="rId4">
            <a:alphaModFix/>
          </a:blip>
          <a:stretch>
            <a:fillRect/>
          </a:stretch>
        </p:blipFill>
        <p:spPr>
          <a:xfrm>
            <a:off x="4995363" y="3466675"/>
            <a:ext cx="1881454" cy="1676825"/>
          </a:xfrm>
          <a:prstGeom prst="rect">
            <a:avLst/>
          </a:prstGeom>
          <a:noFill/>
          <a:ln>
            <a:noFill/>
          </a:ln>
        </p:spPr>
      </p:pic>
      <p:sp>
        <p:nvSpPr>
          <p:cNvPr id="146" name="Google Shape;146;p20"/>
          <p:cNvSpPr txBox="1"/>
          <p:nvPr/>
        </p:nvSpPr>
        <p:spPr>
          <a:xfrm>
            <a:off x="7491200" y="2287050"/>
            <a:ext cx="116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a:ea typeface="Roboto"/>
                <a:cs typeface="Roboto"/>
                <a:sym typeface="Roboto"/>
              </a:rPr>
              <a:t>Before</a:t>
            </a:r>
            <a:endParaRPr sz="2500">
              <a:latin typeface="Roboto"/>
              <a:ea typeface="Roboto"/>
              <a:cs typeface="Roboto"/>
              <a:sym typeface="Roboto"/>
            </a:endParaRPr>
          </a:p>
        </p:txBody>
      </p:sp>
      <p:sp>
        <p:nvSpPr>
          <p:cNvPr id="147" name="Google Shape;147;p20"/>
          <p:cNvSpPr txBox="1"/>
          <p:nvPr/>
        </p:nvSpPr>
        <p:spPr>
          <a:xfrm>
            <a:off x="7597992" y="4020388"/>
            <a:ext cx="950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a:ea typeface="Roboto"/>
                <a:cs typeface="Roboto"/>
                <a:sym typeface="Roboto"/>
              </a:rPr>
              <a:t>After</a:t>
            </a:r>
            <a:endParaRPr sz="2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Quadrature Mincut: Recursion</a:t>
            </a:r>
            <a:endParaRPr/>
          </a:p>
        </p:txBody>
      </p:sp>
      <p:sp>
        <p:nvSpPr>
          <p:cNvPr id="153" name="Google Shape;153;p21"/>
          <p:cNvSpPr txBox="1"/>
          <p:nvPr>
            <p:ph idx="1" type="body"/>
          </p:nvPr>
        </p:nvSpPr>
        <p:spPr>
          <a:xfrm>
            <a:off x="471900" y="1919075"/>
            <a:ext cx="4100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Recursion</a:t>
            </a:r>
            <a:endParaRPr/>
          </a:p>
          <a:p>
            <a:pPr indent="-317500" lvl="0" marL="457200" rtl="0" algn="l">
              <a:spcBef>
                <a:spcPts val="1200"/>
              </a:spcBef>
              <a:spcAft>
                <a:spcPts val="0"/>
              </a:spcAft>
              <a:buSzPts val="1400"/>
              <a:buChar char="●"/>
            </a:pPr>
            <a:r>
              <a:rPr lang="en" sz="1400"/>
              <a:t>KL runs recursively, repeatedly running with each new grouping that is made</a:t>
            </a:r>
            <a:endParaRPr sz="1400"/>
          </a:p>
          <a:p>
            <a:pPr indent="-317500" lvl="0" marL="457200" rtl="0" algn="l">
              <a:spcBef>
                <a:spcPts val="0"/>
              </a:spcBef>
              <a:spcAft>
                <a:spcPts val="0"/>
              </a:spcAft>
              <a:buSzPts val="1400"/>
              <a:buChar char="●"/>
            </a:pPr>
            <a:r>
              <a:rPr lang="en" sz="1400"/>
              <a:t>Lowest cutsize is found by running through the entire KL process until all nodes are locked, but the best cut size and best pair is saved in a variable and returned</a:t>
            </a:r>
            <a:endParaRPr sz="1400"/>
          </a:p>
          <a:p>
            <a:pPr indent="-317500" lvl="0" marL="457200" rtl="0" algn="l">
              <a:spcBef>
                <a:spcPts val="0"/>
              </a:spcBef>
              <a:spcAft>
                <a:spcPts val="0"/>
              </a:spcAft>
              <a:buSzPts val="1400"/>
              <a:buChar char="●"/>
            </a:pPr>
            <a:r>
              <a:rPr lang="en" sz="1400"/>
              <a:t>KL runs until each node is allocated one quadrant via Mincut</a:t>
            </a:r>
            <a:endParaRPr sz="1400"/>
          </a:p>
          <a:p>
            <a:pPr indent="-317500" lvl="0" marL="457200" rtl="0" algn="l">
              <a:spcBef>
                <a:spcPts val="0"/>
              </a:spcBef>
              <a:spcAft>
                <a:spcPts val="0"/>
              </a:spcAft>
              <a:buSzPts val="1400"/>
              <a:buChar char="●"/>
            </a:pPr>
            <a:r>
              <a:rPr lang="en" sz="1400"/>
              <a:t>Coordinates are set for each grouping</a:t>
            </a:r>
            <a:endParaRPr sz="1400"/>
          </a:p>
        </p:txBody>
      </p:sp>
      <p:sp>
        <p:nvSpPr>
          <p:cNvPr id="154" name="Google Shape;154;p21"/>
          <p:cNvSpPr txBox="1"/>
          <p:nvPr>
            <p:ph idx="1" type="body"/>
          </p:nvPr>
        </p:nvSpPr>
        <p:spPr>
          <a:xfrm>
            <a:off x="4739100" y="1807450"/>
            <a:ext cx="4100100" cy="1782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200"/>
              <a:t>function recursive_KL(group_of_nodes) {</a:t>
            </a:r>
            <a:endParaRPr sz="1200"/>
          </a:p>
          <a:p>
            <a:pPr indent="0" lvl="0" marL="0" rtl="0" algn="l">
              <a:lnSpc>
                <a:spcPct val="115000"/>
              </a:lnSpc>
              <a:spcBef>
                <a:spcPts val="0"/>
              </a:spcBef>
              <a:spcAft>
                <a:spcPts val="0"/>
              </a:spcAft>
              <a:buNone/>
            </a:pPr>
            <a:r>
              <a:rPr lang="en" sz="1200"/>
              <a:t>	First_half, second_half = </a:t>
            </a:r>
            <a:r>
              <a:rPr lang="en" sz="1200"/>
              <a:t>s</a:t>
            </a:r>
            <a:r>
              <a:rPr lang="en" sz="1200"/>
              <a:t>plit group_of_nodes into two;</a:t>
            </a:r>
            <a:endParaRPr sz="1200"/>
          </a:p>
          <a:p>
            <a:pPr indent="0" lvl="0" marL="0" rtl="0" algn="l">
              <a:lnSpc>
                <a:spcPct val="115000"/>
              </a:lnSpc>
              <a:spcBef>
                <a:spcPts val="0"/>
              </a:spcBef>
              <a:spcAft>
                <a:spcPts val="0"/>
              </a:spcAft>
              <a:buNone/>
            </a:pPr>
            <a:r>
              <a:rPr lang="en" sz="1200"/>
              <a:t>	resulting_first_half, resulting_second_half = run_KL_algorithm(first_half, second_half);</a:t>
            </a:r>
            <a:endParaRPr sz="1200"/>
          </a:p>
          <a:p>
            <a:pPr indent="0" lvl="0" marL="0" rtl="0" algn="l">
              <a:lnSpc>
                <a:spcPct val="115000"/>
              </a:lnSpc>
              <a:spcBef>
                <a:spcPts val="0"/>
              </a:spcBef>
              <a:spcAft>
                <a:spcPts val="0"/>
              </a:spcAft>
              <a:buNone/>
            </a:pPr>
            <a:r>
              <a:rPr lang="en" sz="1200"/>
              <a:t>	recursive_KL(resulting_first_half);</a:t>
            </a:r>
            <a:endParaRPr sz="1200"/>
          </a:p>
          <a:p>
            <a:pPr indent="0" lvl="0" marL="0" rtl="0" algn="l">
              <a:lnSpc>
                <a:spcPct val="115000"/>
              </a:lnSpc>
              <a:spcBef>
                <a:spcPts val="0"/>
              </a:spcBef>
              <a:spcAft>
                <a:spcPts val="0"/>
              </a:spcAft>
              <a:buNone/>
            </a:pPr>
            <a:r>
              <a:rPr lang="en" sz="1200"/>
              <a:t>	recursive_KL(resulting_second_half);</a:t>
            </a:r>
            <a:endParaRPr sz="1200"/>
          </a:p>
          <a:p>
            <a:pPr indent="0" lvl="0" marL="0" rtl="0" algn="l">
              <a:lnSpc>
                <a:spcPct val="115000"/>
              </a:lnSpc>
              <a:spcBef>
                <a:spcPts val="0"/>
              </a:spcBef>
              <a:spcAft>
                <a:spcPts val="0"/>
              </a:spcAft>
              <a:buNone/>
            </a:pPr>
            <a:r>
              <a:rPr lang="en" sz="1200"/>
              <a:t>}</a:t>
            </a:r>
            <a:endParaRPr sz="800"/>
          </a:p>
        </p:txBody>
      </p:sp>
      <p:pic>
        <p:nvPicPr>
          <p:cNvPr id="155" name="Google Shape;155;p21"/>
          <p:cNvPicPr preferRelativeResize="0"/>
          <p:nvPr/>
        </p:nvPicPr>
        <p:blipFill>
          <a:blip r:embed="rId3">
            <a:alphaModFix/>
          </a:blip>
          <a:stretch>
            <a:fillRect/>
          </a:stretch>
        </p:blipFill>
        <p:spPr>
          <a:xfrm>
            <a:off x="5466963" y="3367875"/>
            <a:ext cx="2644373" cy="180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