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Dosis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Cavea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osis-bold.fntdata"/><Relationship Id="rId21" Type="http://schemas.openxmlformats.org/officeDocument/2006/relationships/font" Target="fonts/Dosis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3136a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3136a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348e76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348e76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48e761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348e761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48e761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348e761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348e761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348e761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48e761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348e761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48e761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348e761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48e761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48e761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48e761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348e761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48e761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348e761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3136a9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33136a9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 reality, there can be an infinite number of weights for these nodes.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33136a93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33136a93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4ebfe3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34ebfe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3136a9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3136a9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First, we had to choose how we were going to visualize the KL algorithm. We could’ve used a game engine such as Unity or Unreal. Since the the nodes and weights were just simple lines and circles, the HTML and Javascript canvas was perfect.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671300"/>
            <a:ext cx="8222100" cy="20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Programmatic Approach to Circuit Placement and Partitioning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Christina Nikolova, Siddharth Kawatra, and Ishaan Kothari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723600" y="1844925"/>
            <a:ext cx="17187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Click Me!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5" name="Google Shape;155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986" y="2397825"/>
            <a:ext cx="2205950" cy="2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688275" y="3026900"/>
            <a:ext cx="2294100" cy="5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rot="10800000">
            <a:off x="6183550" y="3026900"/>
            <a:ext cx="2294100" cy="5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Quadrature Mincut: High Level Overview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71900" y="1919075"/>
            <a:ext cx="41001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 is to find a placement for each node (representing logic gates) while minimizing wirelength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Alternate between horizontal and vertical cuts to create smaller and smaller quadrants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Kernighan-Lin (KL) algorithm, or some other partitioning algorithm, runs each time a cut is made to minimize the cut size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425" y="1850863"/>
            <a:ext cx="2481325" cy="15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363" y="3466675"/>
            <a:ext cx="1881454" cy="16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7491200" y="2287050"/>
            <a:ext cx="116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Before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597992" y="4020388"/>
            <a:ext cx="95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After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Quadrature Mincut: Recursion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Recursion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KL runs recursively, repeatedly running with each new grouping that is made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Lowest cutsize is found by running through the entire KL process until all nodes are locked, but the best cut size and best pair is saved in a variable and returned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KL runs until each node is allocated one quadrant via Mincut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Coordinates are set for each grouping</a:t>
            </a:r>
            <a:endParaRPr sz="1400"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739100" y="1807450"/>
            <a:ext cx="4100100" cy="17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recursive_KL(group_of_nodes)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First_half, second_half = </a:t>
            </a:r>
            <a:r>
              <a:rPr lang="en" sz="1200"/>
              <a:t>s</a:t>
            </a:r>
            <a:r>
              <a:rPr lang="en" sz="1200"/>
              <a:t>plit group_of_nodes into two;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resulting_first_half, resulting_second_half = run_KL_algorithm(first_half, second_half);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recursive_KL(resulting_first_half);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recursive_KL(resulting_second_half);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80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963" y="3367875"/>
            <a:ext cx="2644373" cy="18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Quadrature Mincut: Wirelength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Calculating Wirelength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bounding box is drawn around coordinates in a clique netlist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half-perimeter of the bounding box is calculated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Wirelength cost equals all the half-perimeters of all clique netlist bounding boxes in a graph</a:t>
            </a:r>
            <a:endParaRPr sz="140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525" y="1919075"/>
            <a:ext cx="2368100" cy="2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5832525" y="4660475"/>
            <a:ext cx="236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Image Credit: Northwestern University (http://users.eecs.northwestern.edu/~haizhou/357/lec4.pdf)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the mincut algorithm using p5.js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Focus on routing algorithms such as Steiner Routing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Circuits can have millions of gates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Given an 8x8 grid filled with logic gates, there are 64! (that’s </a:t>
            </a:r>
            <a:r>
              <a:rPr b="1" lang="en" sz="2000"/>
              <a:t>1.2688693e+89</a:t>
            </a:r>
            <a:r>
              <a:rPr lang="en" sz="2000"/>
              <a:t>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So, our goal is to find good placement, partitioning, and routing solutions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Netlist Circuit?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3"/>
              <a:t>U</a:t>
            </a:r>
            <a:r>
              <a:rPr lang="en" sz="2163"/>
              <a:t>sed to describe electrical circuits</a:t>
            </a:r>
            <a:endParaRPr sz="2163"/>
          </a:p>
          <a:p>
            <a:pPr indent="-2901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 sz="176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63"/>
              <a:t>Nodes represent logic gates</a:t>
            </a:r>
            <a:endParaRPr sz="2163"/>
          </a:p>
          <a:p>
            <a:pPr indent="-290195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 sz="176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63"/>
              <a:t>Lines or edges represent wires</a:t>
            </a:r>
            <a:endParaRPr sz="2163"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27"/>
              <a:t>    Verilog                Netlist             Internal Model</a:t>
            </a:r>
            <a:endParaRPr sz="2527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00525" y="4090000"/>
            <a:ext cx="433800" cy="7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556825" y="4090000"/>
            <a:ext cx="433800" cy="7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JSON files into Python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8818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686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osis"/>
              <a:buChar char="●"/>
            </a:pPr>
            <a:r>
              <a:rPr b="1" lang="en" sz="8823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Parsing the JSON Files into Python is a crucial part of our project</a:t>
            </a:r>
            <a:endParaRPr b="1" sz="8823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823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6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osis"/>
              <a:buChar char="●"/>
            </a:pPr>
            <a:r>
              <a:rPr b="1" lang="en" sz="8823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First step: Convert the JSON Files into a python dictionary</a:t>
            </a:r>
            <a:endParaRPr b="1" sz="8823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823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6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osis"/>
              <a:buChar char="●"/>
            </a:pPr>
            <a:r>
              <a:rPr b="1" lang="en" sz="8823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Name and size agnostic approach</a:t>
            </a:r>
            <a:endParaRPr b="1" sz="8823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77875" y="785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FFFFFE"/>
                </a:solidFill>
              </a:rPr>
              <a:t>Parsing the JSON Files into Python </a:t>
            </a:r>
            <a:r>
              <a:rPr lang="en" sz="2200">
                <a:solidFill>
                  <a:srgbClr val="FFFFFE"/>
                </a:solidFill>
              </a:rPr>
              <a:t>continued</a:t>
            </a:r>
            <a:endParaRPr sz="3600">
              <a:solidFill>
                <a:srgbClr val="FFFFFE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2025" y="1675675"/>
            <a:ext cx="8222100" cy="24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65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#Gets source from top level module</a:t>
            </a:r>
            <a:endParaRPr sz="3665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65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print("SRC: " + data["modules"][list(data["modules"].keys())[0]]["attributes"]["src"])</a:t>
            </a:r>
            <a:endParaRPr sz="3665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(name agnostic way)</a:t>
            </a:r>
            <a:endParaRPr sz="5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#Iterates through ports in a given module</a:t>
            </a:r>
            <a:endParaRPr sz="3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for k in data["modules"][list(data["modules"].keys())[0]]["ports"]:</a:t>
            </a:r>
            <a:endParaRPr sz="38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(Iterate through all ports regardless of length of port array)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#Adds +1 to destinations and appends a port to output list if it is an output</a:t>
            </a:r>
            <a:endParaRPr sz="34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if data["modules"][list(data["modules"].keys())[0]]["ports"][k]["direction"] == "output":</a:t>
            </a:r>
            <a:endParaRPr sz="34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destinations += 1</a:t>
            </a:r>
            <a:endParaRPr sz="34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output_arr.append(k)</a:t>
            </a:r>
            <a:endParaRPr sz="34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34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#Adds +1 to inputs and appends a port to input list if it is an output</a:t>
            </a:r>
            <a:endParaRPr sz="34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elif data["modules"][list(data["modules"].keys())[0]]["ports"][k]["direction"] == "input":</a:t>
            </a:r>
            <a:endParaRPr sz="34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inputs += 1</a:t>
            </a:r>
            <a:endParaRPr sz="34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input_arr.append(k)</a:t>
            </a:r>
            <a:endParaRPr sz="34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(This is a very simple implementation for counting the ports for input and </a:t>
            </a:r>
            <a:r>
              <a:rPr lang="en" sz="3400"/>
              <a:t>output</a:t>
            </a:r>
            <a:r>
              <a:rPr lang="en" sz="3400"/>
              <a:t> but leaves a lot of space for inputting any other information about the ports.)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KL Algorithm Work? (1)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0950" y="17699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</a:t>
            </a:r>
            <a:r>
              <a:rPr lang="en" sz="1500"/>
              <a:t>he KL algorithm takes a group of logic gates and turns them into individual nodes.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nodes get assigned “weights” that connect them to other nodes from the given graph.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Weights hold a value that is calculated by using the formula w = 1/(k-1), where k is the number of gates in a clique. </a:t>
            </a:r>
            <a:endParaRPr sz="15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227475"/>
            <a:ext cx="29718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900" y="3207318"/>
            <a:ext cx="2549107" cy="16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3581950" y="3874200"/>
            <a:ext cx="2264700" cy="32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KL Algorithm Work? (2)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036400" y="1919075"/>
            <a:ext cx="365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</a:t>
            </a:r>
            <a:r>
              <a:rPr lang="en" sz="1500"/>
              <a:t>he algorithm divides the two into equal groups and places an imaginary “cutline” between them.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Each node is swapped with another on the other side. 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 gain value is given for each swap made. This gain represents whether or not the swap made a decrease or increase in the cut size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best gain (greatest) is chosen and the nodes that were swapped for that gain are locked in their swap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continues until all the nodes are locked.</a:t>
            </a:r>
            <a:endParaRPr sz="17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00" y="1919075"/>
            <a:ext cx="14668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400" y="1866688"/>
            <a:ext cx="13430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613" y="1919088"/>
            <a:ext cx="14192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1790975" y="2723475"/>
            <a:ext cx="888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413688" y="2716063"/>
            <a:ext cx="888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400" y="3791813"/>
            <a:ext cx="2735665" cy="116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Lower C</a:t>
            </a:r>
            <a:r>
              <a:rPr lang="en"/>
              <a:t>ut Size</a:t>
            </a:r>
            <a:r>
              <a:rPr lang="en"/>
              <a:t>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Lowering the cut size of the group of nodes will keep the closely </a:t>
            </a:r>
            <a:r>
              <a:rPr lang="en"/>
              <a:t>related</a:t>
            </a:r>
            <a:r>
              <a:rPr lang="en"/>
              <a:t> nodes closer to one another.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wire lengths are relatively smaller in a reduced </a:t>
            </a:r>
            <a:r>
              <a:rPr lang="en"/>
              <a:t>cut size</a:t>
            </a:r>
            <a:r>
              <a:rPr lang="en"/>
              <a:t>, the faster (speed) it is and uses up less resources in producing those wires.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visualization work? (1)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-384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we </a:t>
            </a:r>
            <a:r>
              <a:rPr lang="en" sz="1350"/>
              <a:t>decided</a:t>
            </a:r>
            <a:r>
              <a:rPr lang="en" sz="1350"/>
              <a:t> to go with a simple approach in visualizing KL: HTML Rendering. 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W</a:t>
            </a:r>
            <a:r>
              <a:rPr lang="en" sz="1350"/>
              <a:t>e used a framework that wraps around the scripting for the canvas: p5.js.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To send data of the KL algorithm’s output we </a:t>
            </a:r>
            <a:r>
              <a:rPr lang="en" sz="1350"/>
              <a:t>decided</a:t>
            </a:r>
            <a:r>
              <a:rPr lang="en" sz="1350"/>
              <a:t> to create a server </a:t>
            </a:r>
            <a:r>
              <a:rPr lang="en" sz="1350"/>
              <a:t>written</a:t>
            </a:r>
            <a:r>
              <a:rPr lang="en" sz="1350"/>
              <a:t> in Flask - a python </a:t>
            </a:r>
            <a:r>
              <a:rPr lang="en" sz="1350"/>
              <a:t>web server</a:t>
            </a:r>
            <a:r>
              <a:rPr lang="en" sz="1350"/>
              <a:t> framework - that serves the HTML visualization and data in JSON from the KL. </a:t>
            </a:r>
            <a:endParaRPr sz="1350"/>
          </a:p>
        </p:txBody>
      </p:sp>
      <p:sp>
        <p:nvSpPr>
          <p:cNvPr id="128" name="Google Shape;128;p21"/>
          <p:cNvSpPr/>
          <p:nvPr/>
        </p:nvSpPr>
        <p:spPr>
          <a:xfrm>
            <a:off x="5417325" y="2079600"/>
            <a:ext cx="858600" cy="4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6586650" y="2400775"/>
            <a:ext cx="407100" cy="11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7304475" y="2079600"/>
            <a:ext cx="858600" cy="4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520050" y="2400775"/>
            <a:ext cx="54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HTML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230875" y="3028025"/>
            <a:ext cx="1231500" cy="4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850263" y="3824050"/>
            <a:ext cx="858600" cy="4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046325" y="3824050"/>
            <a:ext cx="858600" cy="4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cxnSp>
        <p:nvCxnSpPr>
          <p:cNvPr id="135" name="Google Shape;135;p21"/>
          <p:cNvCxnSpPr>
            <a:endCxn id="132" idx="2"/>
          </p:cNvCxnSpPr>
          <p:nvPr/>
        </p:nvCxnSpPr>
        <p:spPr>
          <a:xfrm flipH="1" rot="10800000">
            <a:off x="5291625" y="3520325"/>
            <a:ext cx="5550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>
            <a:stCxn id="134" idx="0"/>
            <a:endCxn id="132" idx="2"/>
          </p:cNvCxnSpPr>
          <p:nvPr/>
        </p:nvCxnSpPr>
        <p:spPr>
          <a:xfrm rot="10800000">
            <a:off x="5846525" y="3520450"/>
            <a:ext cx="6291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>
            <a:stCxn id="132" idx="0"/>
            <a:endCxn id="128" idx="2"/>
          </p:cNvCxnSpPr>
          <p:nvPr/>
        </p:nvCxnSpPr>
        <p:spPr>
          <a:xfrm rot="10800000">
            <a:off x="5846625" y="2572025"/>
            <a:ext cx="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/>
          <p:nvPr/>
        </p:nvSpPr>
        <p:spPr>
          <a:xfrm>
            <a:off x="4147275" y="2079600"/>
            <a:ext cx="1083600" cy="4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cxnSp>
        <p:nvCxnSpPr>
          <p:cNvPr id="139" name="Google Shape;139;p21"/>
          <p:cNvCxnSpPr>
            <a:stCxn id="128" idx="1"/>
            <a:endCxn id="138" idx="3"/>
          </p:cNvCxnSpPr>
          <p:nvPr/>
        </p:nvCxnSpPr>
        <p:spPr>
          <a:xfrm rot="10800000">
            <a:off x="5231025" y="2325750"/>
            <a:ext cx="1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>
            <a:stCxn id="138" idx="1"/>
            <a:endCxn id="133" idx="0"/>
          </p:cNvCxnSpPr>
          <p:nvPr/>
        </p:nvCxnSpPr>
        <p:spPr>
          <a:xfrm>
            <a:off x="4147275" y="2325750"/>
            <a:ext cx="1132200" cy="1498200"/>
          </a:xfrm>
          <a:prstGeom prst="curvedConnector4">
            <a:avLst>
              <a:gd fmla="val -21032" name="adj1"/>
              <a:gd fmla="val 582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1"/>
          <p:cNvSpPr/>
          <p:nvPr/>
        </p:nvSpPr>
        <p:spPr>
          <a:xfrm rot="10800000">
            <a:off x="6586650" y="2209425"/>
            <a:ext cx="407100" cy="11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6520050" y="2048850"/>
            <a:ext cx="54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Request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7191975" y="2735250"/>
            <a:ext cx="1083600" cy="49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cxnSp>
        <p:nvCxnSpPr>
          <p:cNvPr id="144" name="Google Shape;144;p21"/>
          <p:cNvCxnSpPr>
            <a:stCxn id="143" idx="1"/>
            <a:endCxn id="133" idx="3"/>
          </p:cNvCxnSpPr>
          <p:nvPr/>
        </p:nvCxnSpPr>
        <p:spPr>
          <a:xfrm flipH="1">
            <a:off x="5708775" y="2981400"/>
            <a:ext cx="1483200" cy="10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1"/>
          <p:cNvSpPr txBox="1"/>
          <p:nvPr/>
        </p:nvSpPr>
        <p:spPr>
          <a:xfrm rot="-2192938">
            <a:off x="6623659" y="3032158"/>
            <a:ext cx="407046" cy="2769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Fetch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21"/>
          <p:cNvCxnSpPr>
            <a:stCxn id="143" idx="3"/>
            <a:endCxn id="130" idx="3"/>
          </p:cNvCxnSpPr>
          <p:nvPr/>
        </p:nvCxnSpPr>
        <p:spPr>
          <a:xfrm rot="10800000">
            <a:off x="8163075" y="2325900"/>
            <a:ext cx="112500" cy="655500"/>
          </a:xfrm>
          <a:prstGeom prst="curvedConnector3">
            <a:avLst>
              <a:gd fmla="val -21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>
            <a:stCxn id="130" idx="2"/>
            <a:endCxn id="143" idx="0"/>
          </p:cNvCxnSpPr>
          <p:nvPr/>
        </p:nvCxnSpPr>
        <p:spPr>
          <a:xfrm>
            <a:off x="7733775" y="2571900"/>
            <a:ext cx="0" cy="1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1"/>
          <p:cNvSpPr txBox="1"/>
          <p:nvPr/>
        </p:nvSpPr>
        <p:spPr>
          <a:xfrm>
            <a:off x="8473800" y="2515200"/>
            <a:ext cx="49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Display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