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40" r:id="rId2"/>
    <p:sldId id="256" r:id="rId3"/>
    <p:sldId id="489" r:id="rId4"/>
    <p:sldId id="404" r:id="rId5"/>
    <p:sldId id="490" r:id="rId6"/>
    <p:sldId id="492" r:id="rId7"/>
    <p:sldId id="491" r:id="rId8"/>
    <p:sldId id="493" r:id="rId9"/>
    <p:sldId id="494" r:id="rId10"/>
    <p:sldId id="495" r:id="rId11"/>
    <p:sldId id="405" r:id="rId12"/>
    <p:sldId id="496" r:id="rId13"/>
    <p:sldId id="497" r:id="rId14"/>
    <p:sldId id="498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3" r:id="rId38"/>
    <p:sldId id="406" r:id="rId39"/>
    <p:sldId id="407" r:id="rId40"/>
    <p:sldId id="541" r:id="rId41"/>
    <p:sldId id="408" r:id="rId42"/>
    <p:sldId id="467" r:id="rId43"/>
    <p:sldId id="499" r:id="rId44"/>
    <p:sldId id="539" r:id="rId45"/>
    <p:sldId id="525" r:id="rId46"/>
    <p:sldId id="526" r:id="rId47"/>
    <p:sldId id="527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36" r:id="rId56"/>
    <p:sldId id="537" r:id="rId57"/>
    <p:sldId id="538" r:id="rId58"/>
    <p:sldId id="487" r:id="rId59"/>
    <p:sldId id="285" r:id="rId60"/>
  </p:sldIdLst>
  <p:sldSz cx="9144000" cy="6858000" type="screen4x3"/>
  <p:notesSz cx="6858000" cy="9144000"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13366"/>
    <a:srgbClr val="D43A3C"/>
    <a:srgbClr val="124071"/>
    <a:srgbClr val="CC00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5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7986C-ABA7-4756-9458-9237880D6C75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2DB5-9560-4959-BD75-EC16039EE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431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2EB4A-585A-4F39-95EB-C67AC18267B0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7FADD-073D-4382-BEBC-A514E58404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6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91840"/>
            <a:ext cx="8229600" cy="10972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43A3C"/>
                </a:solidFill>
                <a:latin typeface="Myriad Web Pro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940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791200"/>
            <a:ext cx="2836069" cy="414338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669280" y="6211226"/>
            <a:ext cx="3474720" cy="274320"/>
          </a:xfrm>
          <a:prstGeom prst="rect">
            <a:avLst/>
          </a:prstGeom>
          <a:noFill/>
        </p:spPr>
        <p:txBody>
          <a:bodyPr wrap="none" lIns="0" rIns="274320" rtlCol="0" anchor="ctr" anchorCtr="0">
            <a:spAutoFit/>
          </a:bodyPr>
          <a:lstStyle/>
          <a:p>
            <a:r>
              <a:rPr lang="en-US" b="0" dirty="0" smtClean="0">
                <a:latin typeface="Myriad Web Pro" pitchFamily="34" charset="0"/>
              </a:rPr>
              <a:t>Building Learning Organizations</a:t>
            </a:r>
            <a:endParaRPr lang="en-US" b="0" dirty="0">
              <a:latin typeface="Myriad Web Pro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309360" y="6446680"/>
            <a:ext cx="2834640" cy="274320"/>
          </a:xfrm>
          <a:prstGeom prst="rect">
            <a:avLst/>
          </a:prstGeom>
          <a:noFill/>
        </p:spPr>
        <p:txBody>
          <a:bodyPr wrap="square" rIns="274320" rtlCol="0" anchor="ctr" anchorCtr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8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88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354491"/>
          </a:xfrm>
          <a:prstGeom prst="rect">
            <a:avLst/>
          </a:prstGeom>
        </p:spPr>
        <p:txBody>
          <a:bodyPr tIns="91440">
            <a:spAutoFit/>
          </a:bodyPr>
          <a:lstStyle>
            <a:lvl1pPr marL="27432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1pPr>
            <a:lvl2pPr marL="54864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2pPr>
            <a:lvl3pPr marL="82296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3pPr>
            <a:lvl4pPr marL="109728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4pPr>
            <a:lvl5pPr marL="1371600" indent="-274320">
              <a:spcBef>
                <a:spcPts val="600"/>
              </a:spcBef>
              <a:buClr>
                <a:srgbClr val="D43A3C"/>
              </a:buClr>
              <a:buFont typeface="Arial" pitchFamily="34" charset="0"/>
              <a:buChar char="•"/>
              <a:defRPr>
                <a:latin typeface="Myriad Web Pro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3232"/>
          </a:xfrm>
          <a:prstGeom prst="rect">
            <a:avLst/>
          </a:prstGeom>
        </p:spPr>
        <p:txBody>
          <a:bodyPr lIns="274320">
            <a:normAutofit/>
          </a:bodyPr>
          <a:lstStyle>
            <a:lvl1pPr algn="l">
              <a:defRPr sz="4000"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600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149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648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69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3332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53" r:id="rId5"/>
    <p:sldLayoutId id="214748366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angularjs.org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ajax.googleapis.com/ajax/libs/angularjs/1.2.2/angular.min.js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524863"/>
          </a:xfrm>
        </p:spPr>
        <p:txBody>
          <a:bodyPr/>
          <a:lstStyle/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Day 1: Introduction to Angular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JS – </a:t>
            </a:r>
            <a:r>
              <a:rPr lang="en-US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Basic Level</a:t>
            </a:r>
            <a:endParaRPr lang="en-US" sz="23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Directives and Data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Bindings – </a:t>
            </a:r>
            <a:r>
              <a:rPr lang="en-US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Basic Level</a:t>
            </a:r>
            <a:endParaRPr lang="en-US" sz="23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2: 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Programming constructs (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-if,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-switch,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-repeat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–    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Basic Level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MVC with Angular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JS – </a:t>
            </a:r>
            <a:r>
              <a:rPr lang="en-US" sz="23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Intermediate Level</a:t>
            </a:r>
            <a:endParaRPr lang="en-US" sz="23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Day 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AJS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Modules – </a:t>
            </a:r>
            <a:r>
              <a:rPr lang="en-US" sz="2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Intermediate Level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AJS Form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Handling – </a:t>
            </a:r>
            <a:r>
              <a:rPr lang="en-US" sz="23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Intermediate Level</a:t>
            </a:r>
          </a:p>
          <a:p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Day 4: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Factory and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Advanced Level</a:t>
            </a:r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: Routes – 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Advanced Level</a:t>
            </a:r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Day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Formatted Data, communication with backend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servers –    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Advanced Level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JSON, AJAX and RESTful Web Services</a:t>
            </a:r>
          </a:p>
          <a:p>
            <a:pPr marL="0" indent="0">
              <a:buNone/>
            </a:pP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Advanced Level</a:t>
            </a:r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r>
              <a:rPr lang="en-US" dirty="0" smtClean="0"/>
              <a:t>Bootcamp Course </a:t>
            </a:r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79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1769715"/>
          </a:xfrm>
        </p:spPr>
        <p:txBody>
          <a:bodyPr/>
          <a:lstStyle/>
          <a:p>
            <a:r>
              <a:rPr lang="en-US" dirty="0" smtClean="0"/>
              <a:t>Model is the data / Business Logic</a:t>
            </a:r>
          </a:p>
          <a:p>
            <a:r>
              <a:rPr lang="en-US" dirty="0" smtClean="0"/>
              <a:t>View is the Presentation Logic</a:t>
            </a:r>
          </a:p>
          <a:p>
            <a:r>
              <a:rPr lang="en-US" dirty="0" smtClean="0"/>
              <a:t>Controller is the Input Handling Logic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7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should already know?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6118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</p:txBody>
      </p:sp>
    </p:spTree>
    <p:extLst>
      <p:ext uri="{BB962C8B-B14F-4D97-AF65-F5344CB8AC3E}">
        <p14:creationId xmlns="" xmlns:p14="http://schemas.microsoft.com/office/powerpoint/2010/main" val="18441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462760"/>
          </a:xfrm>
        </p:spPr>
        <p:txBody>
          <a:bodyPr/>
          <a:lstStyle/>
          <a:p>
            <a:r>
              <a:rPr lang="en-US" dirty="0" smtClean="0"/>
              <a:t>Hyper Text Markup Language</a:t>
            </a:r>
          </a:p>
          <a:p>
            <a:r>
              <a:rPr lang="en-US" dirty="0" smtClean="0"/>
              <a:t>Used to display pages on browser</a:t>
            </a:r>
          </a:p>
          <a:p>
            <a:r>
              <a:rPr lang="en-US" dirty="0" smtClean="0"/>
              <a:t>The pages contain texts, images, audio, video and other links</a:t>
            </a:r>
          </a:p>
          <a:p>
            <a:r>
              <a:rPr lang="en-US" dirty="0" smtClean="0"/>
              <a:t>Style can be applied using CSS</a:t>
            </a:r>
          </a:p>
          <a:p>
            <a:r>
              <a:rPr lang="en-US" dirty="0" smtClean="0"/>
              <a:t>Static in nature</a:t>
            </a:r>
          </a:p>
          <a:p>
            <a:r>
              <a:rPr lang="en-US" dirty="0" smtClean="0"/>
              <a:t>JavaScript can be inserted to make the HTML dynamic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 of HTML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08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201424"/>
          </a:xfrm>
        </p:spPr>
        <p:txBody>
          <a:bodyPr/>
          <a:lstStyle/>
          <a:p>
            <a:r>
              <a:rPr lang="en-US" dirty="0" smtClean="0"/>
              <a:t>Some of the HTML tags:</a:t>
            </a:r>
          </a:p>
          <a:p>
            <a:pPr lvl="1"/>
            <a:r>
              <a:rPr lang="en-US" dirty="0" smtClean="0"/>
              <a:t>&lt;html&gt;</a:t>
            </a:r>
          </a:p>
          <a:p>
            <a:pPr lvl="1"/>
            <a:r>
              <a:rPr lang="en-US" dirty="0" smtClean="0"/>
              <a:t>&lt;head&gt;</a:t>
            </a:r>
          </a:p>
          <a:p>
            <a:pPr lvl="1"/>
            <a:r>
              <a:rPr lang="en-US" dirty="0" smtClean="0"/>
              <a:t>&lt;title&gt;</a:t>
            </a:r>
          </a:p>
          <a:p>
            <a:pPr lvl="1"/>
            <a:r>
              <a:rPr lang="en-US" dirty="0" smtClean="0"/>
              <a:t>&lt;body&gt;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&lt;table&gt;</a:t>
            </a:r>
          </a:p>
          <a:p>
            <a:pPr lvl="1"/>
            <a:r>
              <a:rPr lang="en-US" dirty="0" smtClean="0"/>
              <a:t>&lt;form&gt;</a:t>
            </a:r>
          </a:p>
          <a:p>
            <a:pPr lvl="1"/>
            <a:r>
              <a:rPr lang="en-US" dirty="0" smtClean="0"/>
              <a:t>&lt;script&gt;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 of HTML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1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832366"/>
          </a:xfrm>
        </p:spPr>
        <p:txBody>
          <a:bodyPr/>
          <a:lstStyle/>
          <a:p>
            <a:r>
              <a:rPr lang="en-US" dirty="0" smtClean="0"/>
              <a:t>JavaScript can be inserted into HTML pages to make them dynamic</a:t>
            </a:r>
          </a:p>
          <a:p>
            <a:r>
              <a:rPr lang="en-US" dirty="0" smtClean="0"/>
              <a:t>JavaScript can be inserted using &lt;script&gt; tag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27432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&lt;head&gt;&lt;title&gt; My JavaScript page &lt;/title&gt; /head&gt;</a:t>
            </a:r>
          </a:p>
          <a:p>
            <a:pPr marL="27432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alert(‘Welcome to JavaScript’);</a:t>
            </a:r>
          </a:p>
          <a:p>
            <a:pPr marL="27432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marL="27432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27432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 of JavaScript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35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139321"/>
          </a:xfrm>
        </p:spPr>
        <p:txBody>
          <a:bodyPr/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JavaScript code can be embedded in a Web page using SCRIPT tags</a:t>
            </a:r>
          </a:p>
          <a:p>
            <a:pPr lvl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output of JavaScript code is displayed as if directly entered in HTML</a:t>
            </a:r>
          </a:p>
          <a:p>
            <a:pPr lvl="1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 of JavaScript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412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lIns="86493" tIns="43247" rIns="86493" bIns="43247">
            <a:normAutofit fontScale="90000"/>
          </a:bodyPr>
          <a:lstStyle/>
          <a:p>
            <a:r>
              <a:rPr lang="en-IN" altLang="en-US" sz="4200" b="1" dirty="0">
                <a:latin typeface="Times New Roman" pitchFamily="18" charset="0"/>
                <a:cs typeface="Times New Roman" pitchFamily="18" charset="0"/>
              </a:rPr>
              <a:t>A glimpse of </a:t>
            </a:r>
            <a:r>
              <a:rPr lang="en-IN" altLang="en-US" sz="4200" b="1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br>
              <a:rPr lang="en-IN" altLang="en-US" sz="4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altLang="en-US" sz="4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 lIns="86493" tIns="43247" rIns="86493" bIns="43247"/>
          <a:lstStyle/>
          <a:p>
            <a:r>
              <a:rPr lang="en-IN" altLang="en-US" sz="3800" dirty="0">
                <a:latin typeface="Times New Roman" pitchFamily="18" charset="0"/>
                <a:cs typeface="Times New Roman" pitchFamily="18" charset="0"/>
              </a:rPr>
              <a:t>Writing into HTML </a:t>
            </a:r>
            <a:r>
              <a:rPr lang="en-IN" altLang="en-US" sz="3800" dirty="0" smtClean="0">
                <a:latin typeface="Times New Roman" pitchFamily="18" charset="0"/>
                <a:cs typeface="Times New Roman" pitchFamily="18" charset="0"/>
              </a:rPr>
              <a:t>page</a:t>
            </a:r>
          </a:p>
          <a:p>
            <a:r>
              <a:rPr lang="en-IN" altLang="en-US" sz="3800" dirty="0" smtClean="0">
                <a:latin typeface="Times New Roman" pitchFamily="18" charset="0"/>
                <a:cs typeface="Times New Roman" pitchFamily="18" charset="0"/>
              </a:rPr>
              <a:t>Include between &lt;script&gt; &lt;/script&gt; tag</a:t>
            </a:r>
            <a:endParaRPr lang="en-IN" altLang="en-US" sz="3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altLang="en-US" sz="3800" dirty="0" smtClean="0">
                <a:latin typeface="Times New Roman" pitchFamily="18" charset="0"/>
                <a:cs typeface="Times New Roman" pitchFamily="18" charset="0"/>
              </a:rPr>
              <a:t>	document.write</a:t>
            </a:r>
            <a:r>
              <a:rPr lang="en-IN" altLang="en-US" sz="3800" dirty="0">
                <a:latin typeface="Times New Roman" pitchFamily="18" charset="0"/>
                <a:cs typeface="Times New Roman" pitchFamily="18" charset="0"/>
              </a:rPr>
              <a:t>(“Hello This is JavaScript”);</a:t>
            </a:r>
          </a:p>
          <a:p>
            <a:pPr marL="0" indent="0">
              <a:buNone/>
            </a:pPr>
            <a:r>
              <a:rPr lang="en-IN" altLang="en-US" sz="3800" dirty="0" smtClean="0">
                <a:latin typeface="Times New Roman" pitchFamily="18" charset="0"/>
                <a:cs typeface="Times New Roman" pitchFamily="18" charset="0"/>
              </a:rPr>
              <a:t>	document.write</a:t>
            </a:r>
            <a:r>
              <a:rPr lang="en-IN" altLang="en-US" sz="3800" dirty="0">
                <a:latin typeface="Times New Roman" pitchFamily="18" charset="0"/>
                <a:cs typeface="Times New Roman" pitchFamily="18" charset="0"/>
              </a:rPr>
              <a:t>(“&lt;h1&gt;This is header &lt;/h1</a:t>
            </a:r>
            <a:r>
              <a:rPr lang="en-IN" altLang="en-US" sz="3800" dirty="0" smtClean="0">
                <a:latin typeface="Times New Roman" pitchFamily="18" charset="0"/>
                <a:cs typeface="Times New Roman" pitchFamily="18" charset="0"/>
              </a:rPr>
              <a:t>&gt;”);</a:t>
            </a:r>
            <a:endParaRPr lang="en-IN" alt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07DBE6-FDAC-419D-98D7-769F4C937F6F}" type="slidenum">
              <a:rPr lang="en-US" altLang="en-US" sz="1300">
                <a:solidFill>
                  <a:srgbClr val="FF0033"/>
                </a:solidFill>
              </a:rPr>
              <a:pPr/>
              <a:t>16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9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sz="3800" b="1" dirty="0"/>
              <a:t>A glimpse of JavaScript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 lIns="86493" tIns="43247" rIns="86493" bIns="43247"/>
          <a:lstStyle/>
          <a:p>
            <a:r>
              <a:rPr lang="en-IN" altLang="en-US" sz="3800" b="1" dirty="0"/>
              <a:t>Writing event handling code:</a:t>
            </a:r>
          </a:p>
          <a:p>
            <a:r>
              <a:rPr lang="en-IN" altLang="en-US" sz="3800" dirty="0"/>
              <a:t>&lt;button </a:t>
            </a:r>
            <a:r>
              <a:rPr lang="en-IN" altLang="en-US" sz="3800" dirty="0" smtClean="0"/>
              <a:t> </a:t>
            </a:r>
            <a:r>
              <a:rPr lang="en-IN" altLang="en-US" sz="3800" dirty="0" err="1" smtClean="0"/>
              <a:t>onclick</a:t>
            </a:r>
            <a:r>
              <a:rPr lang="en-IN" altLang="en-US" sz="3800" dirty="0"/>
              <a:t>="alert(‘Hello!')"&gt;Click Here!&lt;/button&gt;</a:t>
            </a:r>
          </a:p>
          <a:p>
            <a:r>
              <a:rPr lang="en-IN" altLang="en-US" sz="3800" b="1" dirty="0"/>
              <a:t>(or)</a:t>
            </a:r>
          </a:p>
          <a:p>
            <a:r>
              <a:rPr lang="en-IN" altLang="en-US" sz="3800" dirty="0"/>
              <a:t>&lt;input type="submit" </a:t>
            </a:r>
            <a:r>
              <a:rPr lang="en-IN" altLang="en-US" sz="3800" dirty="0" err="1"/>
              <a:t>onclick</a:t>
            </a:r>
            <a:r>
              <a:rPr lang="en-IN" altLang="en-US" sz="3800" dirty="0"/>
              <a:t>="alert('Hi</a:t>
            </a:r>
            <a:r>
              <a:rPr lang="en-IN" altLang="en-US" sz="3800" dirty="0" smtClean="0"/>
              <a:t>');"&gt;</a:t>
            </a:r>
            <a:endParaRPr lang="en-IN" altLang="en-US" sz="38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CF1260-5C74-4FF1-BAF6-0FA513ABED99}" type="slidenum">
              <a:rPr lang="en-US" altLang="en-US" sz="1300">
                <a:solidFill>
                  <a:srgbClr val="FF0033"/>
                </a:solidFill>
              </a:rPr>
              <a:pPr/>
              <a:t>17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3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A glimpse of JavaScript</a:t>
            </a:r>
            <a:endParaRPr lang="en-I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011216"/>
          </a:xfrm>
        </p:spPr>
        <p:txBody>
          <a:bodyPr lIns="86493" tIns="43247" rIns="86493" bIns="43247"/>
          <a:lstStyle/>
          <a:p>
            <a:pPr marL="0" indent="0">
              <a:buNone/>
            </a:pPr>
            <a:r>
              <a:rPr lang="en-IN" altLang="en-US" sz="3400" b="1" dirty="0">
                <a:latin typeface="Times New Roman" pitchFamily="18" charset="0"/>
                <a:cs typeface="Times New Roman" pitchFamily="18" charset="0"/>
              </a:rPr>
              <a:t>Changing HTML contents:</a:t>
            </a:r>
          </a:p>
          <a:p>
            <a:endParaRPr lang="en-IN" altLang="en-US" sz="3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altLang="en-US" sz="3400" dirty="0">
                <a:latin typeface="Times New Roman" pitchFamily="18" charset="0"/>
                <a:cs typeface="Times New Roman" pitchFamily="18" charset="0"/>
              </a:rPr>
              <a:t>var x=</a:t>
            </a:r>
            <a:r>
              <a:rPr lang="en-IN" altLang="en-US" sz="34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IN" altLang="en-US" sz="3400" dirty="0">
                <a:latin typeface="Times New Roman" pitchFamily="18" charset="0"/>
                <a:cs typeface="Times New Roman" pitchFamily="18" charset="0"/>
              </a:rPr>
              <a:t>(“test”);</a:t>
            </a:r>
          </a:p>
          <a:p>
            <a:r>
              <a:rPr lang="en-IN" altLang="en-US" sz="3400" dirty="0" err="1">
                <a:latin typeface="Times New Roman" pitchFamily="18" charset="0"/>
                <a:cs typeface="Times New Roman" pitchFamily="18" charset="0"/>
              </a:rPr>
              <a:t>x.innerHTML</a:t>
            </a:r>
            <a:r>
              <a:rPr lang="en-IN" altLang="en-US" sz="3400" dirty="0">
                <a:latin typeface="Times New Roman" pitchFamily="18" charset="0"/>
                <a:cs typeface="Times New Roman" pitchFamily="18" charset="0"/>
              </a:rPr>
              <a:t>=“Changed text”;</a:t>
            </a:r>
          </a:p>
          <a:p>
            <a:endParaRPr lang="en-IN" altLang="en-US"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41E0C7-DB13-4F8B-91D3-33C09DC5DFBD}" type="slidenum">
              <a:rPr lang="en-US" altLang="en-US" sz="1300">
                <a:solidFill>
                  <a:srgbClr val="FF0033"/>
                </a:solidFill>
              </a:rPr>
              <a:pPr/>
              <a:t>18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89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/>
              <a:t>A glimpse of JavaScript</a:t>
            </a:r>
            <a:endParaRPr lang="en-IN" alt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2703439"/>
          </a:xfrm>
        </p:spPr>
        <p:txBody>
          <a:bodyPr lIns="86493" tIns="43247" rIns="86493" bIns="43247"/>
          <a:lstStyle/>
          <a:p>
            <a:pPr marL="0" indent="0">
              <a:buNone/>
            </a:pPr>
            <a:r>
              <a:rPr lang="en-IN" altLang="en-US" sz="3000" b="1" dirty="0">
                <a:latin typeface="Times New Roman" pitchFamily="18" charset="0"/>
                <a:cs typeface="Times New Roman" pitchFamily="18" charset="0"/>
              </a:rPr>
              <a:t>Changing HTML </a:t>
            </a:r>
            <a:r>
              <a:rPr lang="en-IN" altLang="en-US" sz="3000" b="1" dirty="0" smtClean="0">
                <a:latin typeface="Times New Roman" pitchFamily="18" charset="0"/>
                <a:cs typeface="Times New Roman" pitchFamily="18" charset="0"/>
              </a:rPr>
              <a:t>Styles</a:t>
            </a:r>
          </a:p>
          <a:p>
            <a:endParaRPr lang="en-IN" altLang="en-US" sz="3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IN" altLang="en-US" sz="30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(“test") </a:t>
            </a:r>
          </a:p>
          <a:p>
            <a:r>
              <a:rPr lang="en-IN" altLang="en-US" sz="3000" dirty="0" err="1">
                <a:latin typeface="Times New Roman" pitchFamily="18" charset="0"/>
                <a:cs typeface="Times New Roman" pitchFamily="18" charset="0"/>
              </a:rPr>
              <a:t>x.style.color</a:t>
            </a: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=“red";   </a:t>
            </a:r>
          </a:p>
          <a:p>
            <a:endParaRPr lang="en-I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B88CC8-2B46-4B3A-BDAE-BFFB2F88F45C}" type="slidenum">
              <a:rPr lang="en-US" altLang="en-US" sz="1300">
                <a:solidFill>
                  <a:srgbClr val="FF0033"/>
                </a:solidFill>
              </a:rPr>
              <a:pPr/>
              <a:t>19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49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br>
              <a:rPr lang="en-US" dirty="0" smtClean="0"/>
            </a:br>
            <a:r>
              <a:rPr lang="en-US" dirty="0" smtClean="0"/>
              <a:t>Introduction to Angular JS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47" y="345629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/>
              <a:t> How to write </a:t>
            </a:r>
            <a:r>
              <a:rPr lang="en-IN" altLang="en-US" b="1" dirty="0" err="1" smtClean="0"/>
              <a:t>JavaScripts</a:t>
            </a:r>
            <a:r>
              <a:rPr lang="en-IN" altLang="en-US" b="1" dirty="0" smtClean="0"/>
              <a:t>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 lIns="86493" tIns="43247" rIns="86493" bIns="43247"/>
          <a:lstStyle/>
          <a:p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In HTML, </a:t>
            </a:r>
            <a:r>
              <a:rPr lang="en-IN" altLang="en-US" sz="3000" dirty="0" err="1">
                <a:latin typeface="Times New Roman" pitchFamily="18" charset="0"/>
                <a:cs typeface="Times New Roman" pitchFamily="18" charset="0"/>
              </a:rPr>
              <a:t>JavaScritps</a:t>
            </a: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 should be inserted between &lt;script&gt; and &lt;/script&gt; tags.</a:t>
            </a:r>
          </a:p>
          <a:p>
            <a:r>
              <a:rPr lang="en-IN" altLang="en-US" sz="3000" dirty="0" err="1">
                <a:latin typeface="Times New Roman" pitchFamily="18" charset="0"/>
                <a:cs typeface="Times New Roman" pitchFamily="18" charset="0"/>
              </a:rPr>
              <a:t>JavaScripts</a:t>
            </a: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 can appear in &lt;body&gt; </a:t>
            </a:r>
            <a:r>
              <a:rPr lang="en-IN" altLang="en-US" sz="3000" dirty="0" smtClean="0">
                <a:latin typeface="Times New Roman" pitchFamily="18" charset="0"/>
                <a:cs typeface="Times New Roman" pitchFamily="18" charset="0"/>
              </a:rPr>
              <a:t>as well as in </a:t>
            </a: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&lt;head&gt; section of HTML page.</a:t>
            </a:r>
          </a:p>
          <a:p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JavaScript is the default scripting language for all browsers.</a:t>
            </a:r>
          </a:p>
          <a:p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Earlier, we used to code like:</a:t>
            </a:r>
          </a:p>
          <a:p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	&lt;script language=“JavaScript”&gt; or</a:t>
            </a:r>
          </a:p>
          <a:p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	 &lt;script type="text/</a:t>
            </a:r>
            <a:r>
              <a:rPr lang="en-IN" altLang="en-US" sz="30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"&gt;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6EF246-A119-47ED-925A-87DD66F65951}" type="slidenum">
              <a:rPr lang="en-US" altLang="en-US" sz="1300">
                <a:solidFill>
                  <a:srgbClr val="FF0033"/>
                </a:solidFill>
              </a:rPr>
              <a:pPr/>
              <a:t>20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28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/>
              <a:t>JavaScript in &lt;body&gt;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19321"/>
          </a:xfrm>
        </p:spPr>
        <p:txBody>
          <a:bodyPr lIns="86493" tIns="43247" rIns="86493" bIns="43247"/>
          <a:lstStyle/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  <a:br>
              <a:rPr lang="en-IN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  <a:br>
              <a:rPr lang="en-IN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  <a:br>
              <a:rPr lang="en-IN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document.write("&lt;h1&gt;UST Global&lt;/h1&gt;");</a:t>
            </a:r>
            <a:br>
              <a:rPr lang="en-IN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document.write("&lt;p&gt;This is an excellent company to work with&lt;/p&gt;");</a:t>
            </a:r>
            <a:br>
              <a:rPr lang="en-IN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  <a:br>
              <a:rPr lang="en-IN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br>
              <a:rPr lang="en-IN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08979E-AAF1-4E94-9D2E-AEF003B1DC3C}" type="slidenum">
              <a:rPr lang="en-US" altLang="en-US" sz="1300">
                <a:solidFill>
                  <a:srgbClr val="FF0033"/>
                </a:solidFill>
              </a:rPr>
              <a:pPr/>
              <a:t>21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69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1DD76B-8659-4A9E-A725-C300BE0F5807}" type="slidenum">
              <a:rPr lang="en-US" altLang="en-US" sz="1300">
                <a:solidFill>
                  <a:schemeClr val="bg1"/>
                </a:solidFill>
              </a:rPr>
              <a:pPr/>
              <a:t>22</a:t>
            </a:fld>
            <a:endParaRPr lang="en-US" altLang="en-US" sz="130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86493" tIns="43247" rIns="86493" bIns="43247"/>
          <a:lstStyle/>
          <a:p>
            <a:r>
              <a:rPr lang="en-US" altLang="en-US" b="1" dirty="0" smtClean="0"/>
              <a:t>JavaScript data types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143000"/>
            <a:ext cx="8288262" cy="3962400"/>
          </a:xfrm>
        </p:spPr>
        <p:txBody>
          <a:bodyPr lIns="86493" tIns="43247" rIns="86493" bIns="43247"/>
          <a:lstStyle/>
          <a:p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JavaScript has the following data types</a:t>
            </a:r>
          </a:p>
          <a:p>
            <a:pPr lvl="1">
              <a:buFont typeface="Wingdings" pitchFamily="2" charset="2"/>
              <a:buNone/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String, </a:t>
            </a:r>
          </a:p>
          <a:p>
            <a:pPr lvl="1">
              <a:buFont typeface="Wingdings" pitchFamily="2" charset="2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Number, </a:t>
            </a:r>
          </a:p>
          <a:p>
            <a:pPr lvl="1">
              <a:buFont typeface="Wingdings" pitchFamily="2" charset="2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Boolean, </a:t>
            </a:r>
          </a:p>
          <a:p>
            <a:pPr lvl="1">
              <a:buFont typeface="Wingdings" pitchFamily="2" charset="2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Array, </a:t>
            </a:r>
          </a:p>
          <a:p>
            <a:pPr lvl="1">
              <a:buFont typeface="Wingdings" pitchFamily="2" charset="2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Object, </a:t>
            </a:r>
          </a:p>
          <a:p>
            <a:pPr lvl="1">
              <a:buFont typeface="Wingdings" pitchFamily="2" charset="2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Null, </a:t>
            </a:r>
          </a:p>
          <a:p>
            <a:pPr lvl="1">
              <a:buFont typeface="Wingdings" pitchFamily="2" charset="2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Undefined.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1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JavaScript variables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 lIns="86493" tIns="43247" rIns="86493" bIns="43247"/>
          <a:lstStyle/>
          <a:p>
            <a:pPr>
              <a:buFontTx/>
              <a:buChar char="•"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Variable names must begin with a letter</a:t>
            </a:r>
          </a:p>
          <a:p>
            <a:pPr>
              <a:buFontTx/>
              <a:buChar char="•"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Variable names can also begin with $ and _ (rarely used)</a:t>
            </a:r>
          </a:p>
          <a:p>
            <a:pPr>
              <a:buFontTx/>
              <a:buChar char="•"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Variable names are case sensitive (y and Y are different variables)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No need to declare variables, will be created the first time used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variables are loosely typed, can assign different types of values</a:t>
            </a:r>
            <a:endParaRPr lang="en-I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8C4FCA-4093-414B-A891-69F5CAB30556}" type="slidenum">
              <a:rPr lang="en-US" altLang="en-US" sz="1300">
                <a:solidFill>
                  <a:srgbClr val="FF0033"/>
                </a:solidFill>
              </a:rPr>
              <a:pPr/>
              <a:t>23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89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/>
              <a:t>JavaScript variables</a:t>
            </a:r>
            <a:endParaRPr lang="en-IN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4525963"/>
          </a:xfrm>
        </p:spPr>
        <p:txBody>
          <a:bodyPr lIns="86493" tIns="43247" rIns="86493" bIns="43247"/>
          <a:lstStyle/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 x;               // Now x is undefined</a:t>
            </a:r>
          </a:p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 x = 5;           // Now x is a Number</a:t>
            </a:r>
          </a:p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 x = "John";      // Now x is a String</a:t>
            </a:r>
          </a:p>
          <a:p>
            <a:endParaRPr lang="en-IN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en-IN" altLang="en-US" dirty="0" err="1" smtClean="0">
                <a:latin typeface="Times New Roman" pitchFamily="18" charset="0"/>
                <a:cs typeface="Times New Roman" pitchFamily="18" charset="0"/>
              </a:rPr>
              <a:t>projectName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IN" altLang="en-US" dirty="0" err="1" smtClean="0">
                <a:latin typeface="Times New Roman" pitchFamily="18" charset="0"/>
                <a:cs typeface="Times New Roman" pitchFamily="18" charset="0"/>
              </a:rPr>
              <a:t>eCommerce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"; </a:t>
            </a:r>
          </a:p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 </a:t>
            </a:r>
            <a:r>
              <a:rPr lang="en-IN" altLang="en-US" dirty="0" err="1" smtClean="0">
                <a:latin typeface="Times New Roman" pitchFamily="18" charset="0"/>
                <a:cs typeface="Times New Roman" pitchFamily="18" charset="0"/>
              </a:rPr>
              <a:t>projectName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;  // undefined</a:t>
            </a:r>
          </a:p>
          <a:p>
            <a:endParaRPr lang="en-I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A6C84A-69B2-40FF-93EB-1A4FF6B4EF3B}" type="slidenum">
              <a:rPr lang="en-US" altLang="en-US" sz="1300">
                <a:solidFill>
                  <a:srgbClr val="FF0033"/>
                </a:solidFill>
              </a:rPr>
              <a:pPr/>
              <a:t>24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022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/>
              <a:t>JavaScript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lIns="86493" tIns="43247" rIns="86493" bIns="43247"/>
          <a:lstStyle/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Booleans</a:t>
            </a:r>
          </a:p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	var x=true;</a:t>
            </a:r>
          </a:p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	var y=false;</a:t>
            </a:r>
          </a:p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The keyword var is optional.  The following are still valid in JavaScript</a:t>
            </a:r>
          </a:p>
          <a:p>
            <a:pPr lvl="1"/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name=“UST Global”; // no var keyword</a:t>
            </a:r>
          </a:p>
          <a:p>
            <a:pPr lvl="1"/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city=‘Cochin’; // single quote</a:t>
            </a:r>
          </a:p>
          <a:p>
            <a:endParaRPr lang="en-I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DCAE78-D552-40EA-8197-EE3579A9B22F}" type="slidenum">
              <a:rPr lang="en-US" altLang="en-US" sz="1300">
                <a:solidFill>
                  <a:srgbClr val="FF0033"/>
                </a:solidFill>
              </a:rPr>
              <a:pPr/>
              <a:t>25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65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 lIns="86493" tIns="43247" rIns="86493" bIns="43247"/>
          <a:lstStyle/>
          <a:p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JavaScript Arrays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 lIns="86493" tIns="43247" rIns="86493" bIns="43247"/>
          <a:lstStyle/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Arrays</a:t>
            </a:r>
          </a:p>
          <a:p>
            <a:pPr lvl="1"/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 project=new Array();</a:t>
            </a:r>
          </a:p>
          <a:p>
            <a:pPr lvl="1"/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project[0]=“Java";</a:t>
            </a:r>
          </a:p>
          <a:p>
            <a:pPr lvl="1"/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project[1]=“</a:t>
            </a:r>
            <a:r>
              <a:rPr lang="en-IN" altLang="en-US" dirty="0" err="1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lvl="1"/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project[2]=“</a:t>
            </a:r>
            <a:r>
              <a:rPr lang="en-IN" altLang="en-US" dirty="0" err="1" smtClean="0">
                <a:latin typeface="Times New Roman" pitchFamily="18" charset="0"/>
                <a:cs typeface="Times New Roman" pitchFamily="18" charset="0"/>
              </a:rPr>
              <a:t>MainFrame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160A0F-8B9E-46BF-9AB4-8F07F5E44B77}" type="slidenum">
              <a:rPr lang="en-US" altLang="en-US" sz="1300">
                <a:solidFill>
                  <a:srgbClr val="FF0033"/>
                </a:solidFill>
              </a:rPr>
              <a:pPr/>
              <a:t>26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83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90D5FB-AB74-47FE-80AD-21728BB63CF8}" type="slidenum">
              <a:rPr lang="en-US" altLang="en-US" sz="1300">
                <a:solidFill>
                  <a:schemeClr val="bg1"/>
                </a:solidFill>
              </a:rPr>
              <a:pPr/>
              <a:t>27</a:t>
            </a:fld>
            <a:endParaRPr lang="en-US" altLang="en-US" sz="130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86493" tIns="43247" rIns="86493" bIns="43247"/>
          <a:lstStyle/>
          <a:p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JavaScript operators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35429" y="990600"/>
            <a:ext cx="8490857" cy="528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93" tIns="43247" rIns="86493" bIns="43247">
            <a:spAutoFit/>
          </a:bodyPr>
          <a:lstStyle>
            <a:lvl1pPr>
              <a:tabLst>
                <a:tab pos="231775" algn="l"/>
              </a:tabLst>
              <a:defRPr sz="2400">
                <a:solidFill>
                  <a:schemeClr val="accent2"/>
                </a:solidFill>
                <a:latin typeface="Arial Narrow" pitchFamily="34" charset="0"/>
              </a:defRPr>
            </a:lvl1pPr>
            <a:lvl2pPr marL="114300">
              <a:tabLst>
                <a:tab pos="231775" algn="l"/>
              </a:tabLst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tabLst>
                <a:tab pos="231775" algn="l"/>
              </a:tabLst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tabLst>
                <a:tab pos="2317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317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tabLst>
                <a:tab pos="2317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tabLst>
                <a:tab pos="2317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tabLst>
                <a:tab pos="2317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tabLst>
                <a:tab pos="2317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Arithmetic Operators: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3400" dirty="0">
                <a:latin typeface="Times New Roman" pitchFamily="18" charset="0"/>
                <a:cs typeface="Times New Roman" pitchFamily="18" charset="0"/>
              </a:rPr>
              <a:t>+, -, *, /, %, ++, --, …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Relational Operators: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3400" dirty="0">
                <a:latin typeface="Times New Roman" pitchFamily="18" charset="0"/>
                <a:cs typeface="Times New Roman" pitchFamily="18" charset="0"/>
              </a:rPr>
              <a:t>==, !=, &lt;, &gt;, &lt;=, &gt;=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Logical Operators: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3400" dirty="0">
                <a:latin typeface="Times New Roman" pitchFamily="18" charset="0"/>
                <a:cs typeface="Times New Roman" pitchFamily="18" charset="0"/>
              </a:rPr>
              <a:t>&amp;&amp;, ||, !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IN" altLang="en-US" sz="3400" b="1" dirty="0">
                <a:latin typeface="Times New Roman" pitchFamily="18" charset="0"/>
                <a:cs typeface="Times New Roman" pitchFamily="18" charset="0"/>
              </a:rPr>
              <a:t>conditional operators: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IN" altLang="en-US" sz="2600" dirty="0" err="1">
                <a:latin typeface="Times New Roman" pitchFamily="18" charset="0"/>
                <a:cs typeface="Times New Roman" pitchFamily="18" charset="0"/>
              </a:rPr>
              <a:t>variablename</a:t>
            </a:r>
            <a:r>
              <a:rPr lang="en-IN" altLang="en-US" sz="2600" dirty="0">
                <a:latin typeface="Times New Roman" pitchFamily="18" charset="0"/>
                <a:cs typeface="Times New Roman" pitchFamily="18" charset="0"/>
              </a:rPr>
              <a:t>=(condition)?value1:value2</a:t>
            </a:r>
            <a:r>
              <a:rPr lang="en-IN" altLang="en-US" sz="3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3800" dirty="0">
                <a:latin typeface="Times New Roman" pitchFamily="18" charset="0"/>
                <a:cs typeface="Times New Roman" pitchFamily="18" charset="0"/>
              </a:rPr>
              <a:t>y=(x&gt;10)?</a:t>
            </a:r>
            <a:r>
              <a:rPr lang="en-US" altLang="en-US" sz="3800" dirty="0" smtClean="0">
                <a:latin typeface="Times New Roman" pitchFamily="18" charset="0"/>
                <a:cs typeface="Times New Roman" pitchFamily="18" charset="0"/>
              </a:rPr>
              <a:t>20:30</a:t>
            </a:r>
            <a:endParaRPr lang="en-US" altLang="en-US" sz="3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13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D880F7-8B3F-4E3C-9156-1F9B327EEEE6}" type="slidenum">
              <a:rPr lang="en-US" altLang="en-US" sz="1300">
                <a:solidFill>
                  <a:schemeClr val="bg1"/>
                </a:solidFill>
              </a:rPr>
              <a:pPr/>
              <a:t>28</a:t>
            </a:fld>
            <a:endParaRPr lang="en-US" altLang="en-US" sz="130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 lIns="86493" tIns="43247" rIns="86493" bIns="43247"/>
          <a:lstStyle/>
          <a:p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JavaScript Strings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762000"/>
            <a:ext cx="8288262" cy="4759387"/>
          </a:xfrm>
        </p:spPr>
        <p:txBody>
          <a:bodyPr lIns="86493" tIns="43247" rIns="86493" bIns="43247"/>
          <a:lstStyle/>
          <a:p>
            <a:pPr>
              <a:lnSpc>
                <a:spcPct val="90000"/>
              </a:lnSpc>
            </a:pPr>
            <a:endParaRPr lang="en-US" altLang="en-US" sz="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String encapsulates a sequence of characters, enclosed in quotes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Some important properties and methods: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length – stores the number of characters in the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charAt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(index) – returns the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chr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at the given index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substr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(start, end) – returns the part of the string between the start (inclusive) and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end (exclusive) indices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toUpperCase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() – returns the string in UPPER CASE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toLowerCase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() – returns the string in lower case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70000"/>
              </a:lnSpc>
            </a:pPr>
            <a:endParaRPr lang="en-US" altLang="en-US" sz="1300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70000"/>
              </a:lnSpc>
            </a:pPr>
            <a:endParaRPr lang="en-US" altLang="en-US" sz="17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9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JavaScript constructs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 lIns="86493" tIns="43247" rIns="86493" bIns="43247"/>
          <a:lstStyle/>
          <a:p>
            <a:r>
              <a:rPr lang="en-IN" altLang="en-US" sz="2600" dirty="0">
                <a:latin typeface="Times New Roman" pitchFamily="18" charset="0"/>
                <a:cs typeface="Times New Roman" pitchFamily="18" charset="0"/>
              </a:rPr>
              <a:t>Sequence</a:t>
            </a:r>
          </a:p>
          <a:p>
            <a:r>
              <a:rPr lang="en-IN" altLang="en-US" sz="2600" dirty="0">
                <a:latin typeface="Times New Roman" pitchFamily="18" charset="0"/>
                <a:cs typeface="Times New Roman" pitchFamily="18" charset="0"/>
              </a:rPr>
              <a:t>	Statements executed one after another</a:t>
            </a:r>
          </a:p>
          <a:p>
            <a:r>
              <a:rPr lang="en-IN" altLang="en-US" sz="2600" dirty="0">
                <a:latin typeface="Times New Roman" pitchFamily="18" charset="0"/>
                <a:cs typeface="Times New Roman" pitchFamily="18" charset="0"/>
              </a:rPr>
              <a:t>	No Jump-over</a:t>
            </a:r>
          </a:p>
          <a:p>
            <a:r>
              <a:rPr lang="en-IN" altLang="en-US" sz="2600" dirty="0">
                <a:latin typeface="Times New Roman" pitchFamily="18" charset="0"/>
                <a:cs typeface="Times New Roman" pitchFamily="18" charset="0"/>
              </a:rPr>
              <a:t>Selection</a:t>
            </a:r>
          </a:p>
          <a:p>
            <a:r>
              <a:rPr lang="en-IN" altLang="en-US" sz="2600" dirty="0">
                <a:latin typeface="Times New Roman" pitchFamily="18" charset="0"/>
                <a:cs typeface="Times New Roman" pitchFamily="18" charset="0"/>
              </a:rPr>
              <a:t>	Decision Making statements</a:t>
            </a:r>
          </a:p>
          <a:p>
            <a:pPr marL="324349" lvl="1" indent="-324349">
              <a:buNone/>
            </a:pPr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alt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if, if-else</a:t>
            </a:r>
            <a:endParaRPr lang="en-IN" alt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altLang="en-US" sz="2600" dirty="0" smtClean="0">
                <a:latin typeface="Times New Roman" pitchFamily="18" charset="0"/>
                <a:cs typeface="Times New Roman" pitchFamily="18" charset="0"/>
              </a:rPr>
              <a:t>Iteration</a:t>
            </a:r>
            <a:endParaRPr lang="en-IN" alt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altLang="en-US" sz="2600" dirty="0">
                <a:latin typeface="Times New Roman" pitchFamily="18" charset="0"/>
                <a:cs typeface="Times New Roman" pitchFamily="18" charset="0"/>
              </a:rPr>
              <a:t>	Looping</a:t>
            </a:r>
          </a:p>
          <a:p>
            <a:r>
              <a:rPr lang="en-IN" altLang="en-US" sz="2600" dirty="0">
                <a:latin typeface="Times New Roman" pitchFamily="18" charset="0"/>
                <a:cs typeface="Times New Roman" pitchFamily="18" charset="0"/>
              </a:rPr>
              <a:t>	Repetitive statements</a:t>
            </a:r>
          </a:p>
          <a:p>
            <a:pPr marL="324349" lvl="1" indent="-324349">
              <a:buNone/>
            </a:pPr>
            <a:r>
              <a:rPr lang="en-IN" alt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altLang="en-US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, do, …</a:t>
            </a:r>
          </a:p>
          <a:p>
            <a:endParaRPr lang="en-I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C271BD-52D2-4143-9ED3-EF5F01DE8AD2}" type="slidenum">
              <a:rPr lang="en-US" altLang="en-US" sz="1300">
                <a:solidFill>
                  <a:srgbClr val="FF0033"/>
                </a:solidFill>
              </a:rPr>
              <a:pPr/>
              <a:t>29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21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401479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 to Angular JS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Features (RIA, MVC, SPA)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Prerequisites to learn Angular JS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Quick overview of HTML, JavaScript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How to install Angular JS – Writing First Angular Program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Angular Directives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1 - Agenda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22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Decision making statement (if)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 lIns="86493" tIns="43247" rIns="86493" bIns="43247"/>
          <a:lstStyle/>
          <a:p>
            <a:pPr marL="0" indent="0">
              <a:buNone/>
            </a:pP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		var x=11;</a:t>
            </a:r>
          </a:p>
          <a:p>
            <a:pPr marL="0" indent="0">
              <a:buNone/>
            </a:pP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		if (x&lt;=10) {</a:t>
            </a:r>
          </a:p>
          <a:p>
            <a:pPr marL="0" indent="0">
              <a:buNone/>
            </a:pP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			alert("Less than equal to 10");</a:t>
            </a:r>
          </a:p>
          <a:p>
            <a:pPr marL="0" indent="0">
              <a:buNone/>
            </a:pP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0" indent="0">
              <a:buNone/>
            </a:pP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		else {</a:t>
            </a:r>
          </a:p>
          <a:p>
            <a:pPr marL="0" indent="0">
              <a:buNone/>
            </a:pP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			alert("Greater than 10");</a:t>
            </a:r>
          </a:p>
          <a:p>
            <a:pPr marL="0" indent="0">
              <a:buNone/>
            </a:pPr>
            <a:r>
              <a:rPr lang="en-IN" altLang="en-US" sz="300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0" indent="0">
              <a:buNone/>
            </a:pPr>
            <a:endParaRPr lang="en-I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B3A853-EC88-4096-804B-36EC1FD61D30}" type="slidenum">
              <a:rPr lang="en-US" altLang="en-US" sz="1300">
                <a:solidFill>
                  <a:srgbClr val="FF0033"/>
                </a:solidFill>
              </a:rPr>
              <a:pPr/>
              <a:t>30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9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 lIns="86493" tIns="43247" rIns="86493" bIns="43247"/>
          <a:lstStyle/>
          <a:p>
            <a:r>
              <a:rPr lang="en-IN" altLang="en-US" b="1" dirty="0" smtClean="0"/>
              <a:t>Switch statement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 lIns="86493" tIns="43247" rIns="86493" bIns="43247"/>
          <a:lstStyle/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Use the switch statement to select one of many blocks of code to be executed.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switch(n)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  execute code block 1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  break;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  execute code block 2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  break;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default: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  code to be executed if n is different from case 1 and 2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altLang="en-US" sz="2000" b="1" dirty="0" smtClean="0">
                <a:latin typeface="Times New Roman" pitchFamily="18" charset="0"/>
                <a:cs typeface="Times New Roman" pitchFamily="18" charset="0"/>
              </a:rPr>
              <a:t>Note: In JavaScript, String data type is allowed in switch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CF1E2F-D8F9-4714-9C2E-DDE55DF4EBA8}" type="slidenum">
              <a:rPr lang="en-US" altLang="en-US" sz="1300">
                <a:solidFill>
                  <a:srgbClr val="FF0033"/>
                </a:solidFill>
              </a:rPr>
              <a:pPr/>
              <a:t>31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70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lIns="86493" tIns="43247" rIns="86493" bIns="43247"/>
          <a:lstStyle/>
          <a:p>
            <a:r>
              <a:rPr lang="en-IN" altLang="en-US" b="1" dirty="0" smtClean="0"/>
              <a:t>Switch statement - Examples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6493" tIns="43247" rIns="86493" bIns="43247"/>
          <a:lstStyle/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var day=7;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switch(day)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case 1: alert("Sunday");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case 2: alert("Monday");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case 3: alert("Tuesday");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default: alert("Invalid day");</a:t>
            </a:r>
          </a:p>
          <a:p>
            <a:pPr marL="0" indent="0">
              <a:buNone/>
            </a:pPr>
            <a:r>
              <a:rPr lang="en-IN" alt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F9CE3E-AF23-4F5C-9392-EAE387956B28}" type="slidenum">
              <a:rPr lang="en-US" altLang="en-US" sz="1300">
                <a:solidFill>
                  <a:srgbClr val="FF0033"/>
                </a:solidFill>
              </a:rPr>
              <a:pPr/>
              <a:t>32</a:t>
            </a:fld>
            <a:endParaRPr lang="en-US" altLang="en-US" sz="1300">
              <a:solidFill>
                <a:srgbClr val="FF003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1600200"/>
            <a:ext cx="3200400" cy="4525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86493" tIns="43247" rIns="86493" bIns="43247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name=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“Guru"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switch(name)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{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case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"Guru"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"Guru&lt;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&gt;"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break;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default: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"Other than Guru&lt;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&gt;"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 break;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}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I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795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 lIns="86493" tIns="43247" rIns="86493" bIns="43247"/>
          <a:lstStyle/>
          <a:p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Iteration / Looping Using for loop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 lIns="86493" tIns="43247" rIns="86493" bIns="43247"/>
          <a:lstStyle/>
          <a:p>
            <a:pPr marL="0" indent="0">
              <a:buNone/>
            </a:pPr>
            <a:endParaRPr lang="en-I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for (var </a:t>
            </a:r>
            <a:r>
              <a:rPr lang="en-IN" alt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=1;i&lt;10;i++)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document.write(</a:t>
            </a:r>
            <a:r>
              <a:rPr lang="en-IN" alt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 + "&lt;br&gt;");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B301B6-0CD5-44AD-A795-528C33D29A2B}" type="slidenum">
              <a:rPr lang="en-US" altLang="en-US" sz="1300">
                <a:solidFill>
                  <a:srgbClr val="FF0033"/>
                </a:solidFill>
              </a:rPr>
              <a:pPr/>
              <a:t>33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46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Access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866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city=[‘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Cochin’,’Bangalore’,’Hyderabad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’];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 Method 1 */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city.length;i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(city[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]+</a:t>
            </a:r>
            <a:r>
              <a:rPr lang="en-US" i="1" dirty="0"/>
              <a:t>"&lt;</a:t>
            </a:r>
            <a:r>
              <a:rPr lang="en-US" i="1" dirty="0" err="1"/>
              <a:t>br</a:t>
            </a:r>
            <a:r>
              <a:rPr lang="en-US" i="1" dirty="0" smtClean="0"/>
              <a:t>&gt;"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 Method 2  - Using for/in loop*/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(x in city)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(x+</a:t>
            </a:r>
            <a:r>
              <a:rPr lang="en-US" i="1" dirty="0" smtClean="0"/>
              <a:t>"&lt;</a:t>
            </a:r>
            <a:r>
              <a:rPr lang="en-US" i="1" dirty="0" err="1"/>
              <a:t>br</a:t>
            </a:r>
            <a:r>
              <a:rPr lang="en-US" i="1" dirty="0"/>
              <a:t>&gt;"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0EB92-6F84-4A9E-9A59-D2D5AB212173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836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For/in loop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919157"/>
          </a:xfrm>
        </p:spPr>
        <p:txBody>
          <a:bodyPr lIns="86493" tIns="43247" rIns="86493" bIns="43247"/>
          <a:lstStyle/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 person={fname:“Bill",lname:“Gates",age:55}; </a:t>
            </a:r>
          </a:p>
          <a:p>
            <a:pPr marL="0" indent="0">
              <a:buNone/>
            </a:pPr>
            <a:endParaRPr lang="en-I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for (x in person)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altLang="en-US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(person[x]);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F875CA-940C-423A-B639-92D995DD8047}" type="slidenum">
              <a:rPr lang="en-US" altLang="en-US" sz="1300">
                <a:solidFill>
                  <a:srgbClr val="FF0033"/>
                </a:solidFill>
              </a:rPr>
              <a:pPr/>
              <a:t>35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14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 lIns="86493" tIns="43247" rIns="86493" bIns="43247"/>
          <a:lstStyle/>
          <a:p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Looping with while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lIns="86493" tIns="43247" rIns="86493" bIns="43247"/>
          <a:lstStyle/>
          <a:p>
            <a:pPr marL="0" indent="0">
              <a:buNone/>
            </a:pP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var x=1;</a:t>
            </a:r>
          </a:p>
          <a:p>
            <a:pPr marL="0" indent="0"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hile (x&lt;=10)</a:t>
            </a:r>
          </a:p>
          <a:p>
            <a:pPr marL="0" indent="0">
              <a:buNone/>
            </a:pP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altLang="en-US" sz="24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(x+</a:t>
            </a:r>
            <a:r>
              <a:rPr lang="en-US" sz="2400" i="1" dirty="0"/>
              <a:t>"</a:t>
            </a: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&lt;br&gt;</a:t>
            </a:r>
            <a:r>
              <a:rPr lang="en-US" sz="2400" i="1" dirty="0"/>
              <a:t>"</a:t>
            </a: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alt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marL="0" indent="0">
              <a:buNone/>
            </a:pPr>
            <a:r>
              <a:rPr lang="en-IN" alt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8BF302-7504-419C-AE45-08C5E2C69EC7}" type="slidenum">
              <a:rPr lang="en-US" altLang="en-US" sz="1300">
                <a:solidFill>
                  <a:srgbClr val="FF0033"/>
                </a:solidFill>
              </a:rPr>
              <a:pPr/>
              <a:t>36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18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 lIns="86493" tIns="43247" rIns="86493" bIns="43247"/>
          <a:lstStyle/>
          <a:p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 Looping with do…while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lIns="86493" tIns="43247" rIns="86493" bIns="43247"/>
          <a:lstStyle/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var x=1;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	document.write(x+</a:t>
            </a:r>
            <a:r>
              <a:rPr lang="en-US" i="1" dirty="0"/>
              <a:t>"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&lt;br&gt;</a:t>
            </a:r>
            <a:r>
              <a:rPr lang="en-US" i="1" dirty="0"/>
              <a:t>"</a:t>
            </a: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	x++;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itchFamily="18" charset="0"/>
                <a:cs typeface="Times New Roman" pitchFamily="18" charset="0"/>
              </a:rPr>
              <a:t>while (x&lt;=10);</a:t>
            </a:r>
          </a:p>
          <a:p>
            <a:endParaRPr lang="en-I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>
              <a:defRPr sz="2300">
                <a:solidFill>
                  <a:schemeClr val="accent2"/>
                </a:solidFill>
                <a:latin typeface="Arial Narrow" pitchFamily="34" charset="0"/>
              </a:defRPr>
            </a:lvl1pPr>
            <a:lvl2pPr>
              <a:defRPr sz="1900">
                <a:solidFill>
                  <a:schemeClr val="tx1"/>
                </a:solidFill>
                <a:latin typeface="Arial Narrow" pitchFamily="34" charset="0"/>
              </a:defRPr>
            </a:lvl2pPr>
            <a:lvl3pPr>
              <a:defRPr sz="1900">
                <a:solidFill>
                  <a:schemeClr val="tx1"/>
                </a:solidFill>
                <a:latin typeface="Arial Narrow" pitchFamily="34" charset="0"/>
              </a:defRPr>
            </a:lvl3pPr>
            <a:lvl4pPr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1A9720-04FF-4F34-A850-AF068731772E}" type="slidenum">
              <a:rPr lang="en-US" altLang="en-US" sz="1300">
                <a:solidFill>
                  <a:srgbClr val="FF0033"/>
                </a:solidFill>
              </a:rPr>
              <a:pPr/>
              <a:t>37</a:t>
            </a:fld>
            <a:endParaRPr lang="en-US" altLang="en-US" sz="1300">
              <a:solidFill>
                <a:srgbClr val="FF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08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install AngularJS?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4406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Since it is a library with .js file, you should embed in the &lt;script src=&gt; tag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are two ways: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you are connected to Internet – online – then you can include the google CDN (Content Delivery Network) URL like this: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 src="http://ajax.googleapis.com/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ajax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/libs/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angularjs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/1.2.26/angular.min.js"&gt;&lt;/script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want to work offline, then you can download and save the lib file in local disk and use like this: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src=“c:\\guru\\angular.min.js”&gt; just 98 KB</a:t>
            </a:r>
            <a:endParaRPr lang="en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94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Different library versions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60153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are two versions of angular js library file: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angular.js (789 KB)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is a human readable JavaScript library.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Expanded version, useful for developers to check the APIs and debug purpose – bigger size – really helpful for development.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angular.min.js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is the minified version (just 98 KB)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is obfuscated, encoded version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 human readable – smaller in size – really helpful in the production environment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73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AngularJS?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05968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It is fresh, quiet new, latest technology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Commonly known as Angular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Initial version released in 2009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It is a JavaScript framework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Developed by Google and community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Good fit for Single page Applications (SPA)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Provides MVC on the client side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You can add this to any HTML page with &lt;script&gt; tag</a:t>
            </a: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37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1"/>
            <a:ext cx="8595360" cy="840092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https://code.angularjs.org/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from….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45095" b="16015"/>
          <a:stretch>
            <a:fillRect/>
          </a:stretch>
        </p:blipFill>
        <p:spPr bwMode="auto">
          <a:xfrm>
            <a:off x="1071538" y="1500174"/>
            <a:ext cx="714376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first program (Using V1.2.2)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3860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="en"&gt;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&lt;head&gt;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&lt;title&gt; Angular JS - One &lt;/title&gt;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 src="angular.min.js"&gt;</a:t>
            </a:r>
            <a:b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&lt;/script&gt;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&lt;/head&gt;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-app=""&gt;</a:t>
            </a:r>
            <a:b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p&gt;Name?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&lt;input type="text"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-model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   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h1 style="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-bind="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&lt;/body&gt;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45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78259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library “angular.min.js” is embedded between &lt;script&gt; &lt;/script&gt; tags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file “angular.min.js” should be downloaded and kept in the same directory where your AJS programs reside.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saw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-app,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-bind and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-model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These are called as angular directives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 the program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05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955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&lt;head&gt;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&lt;title&gt; Angular JS - One &lt;/title&gt;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&lt;script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ajax.googleapis.com/ajax/libs/angularjs/1.2.2/angular.min.js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    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&lt;/script&gt;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&lt;/head&gt;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-app=""&gt;</a:t>
            </a:r>
            <a:b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&lt;p&gt;Name? &lt;input type="text"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-model="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 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&lt;h1 style="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-bind="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&lt;/body&gt;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Another way (CDN – Content Delivery Network)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5693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2133600"/>
          </a:xfrm>
        </p:spPr>
        <p:txBody>
          <a:bodyPr/>
          <a:lstStyle/>
          <a:p>
            <a:r>
              <a:rPr lang="en-US" dirty="0" smtClean="0"/>
              <a:t>Day 1</a:t>
            </a:r>
            <a:br>
              <a:rPr lang="en-US" dirty="0" smtClean="0"/>
            </a:br>
            <a:r>
              <a:rPr lang="en-US" dirty="0" smtClean="0"/>
              <a:t>Angular</a:t>
            </a:r>
            <a:br>
              <a:rPr lang="en-US" dirty="0" smtClean="0"/>
            </a:br>
            <a:r>
              <a:rPr lang="en-US" dirty="0" smtClean="0"/>
              <a:t>Directives and Data Bindings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47" y="345629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66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37042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Anything starts with ng is Angular Directives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ng-app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ng-model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ng-bind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directive has a purpose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see in detail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Angular Directives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01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01314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As soon as the web page has been loaded, AngularJS starts automatically.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ng-app directive tells that who is the owner of AngularJS application, generally empty.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ng-model directive binds the input field to an application variable name “myname”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ng-bind directive retrieves the value from the variable “myname” and sets to the view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Angular directives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26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 to initialize the variable?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64742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IN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directive to initialize any variable</a:t>
            </a:r>
          </a:p>
          <a:p>
            <a:pPr>
              <a:buFont typeface="Wingdings" pitchFamily="2" charset="2"/>
              <a:buChar char="Ø"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274320" lvl="1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&lt;div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-app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I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=‘Guru’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274320" lvl="1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&lt;p&gt;My name is: &lt;h1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-bind=“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”&gt;&lt;/h1&gt; &lt;/p&gt;</a:t>
            </a:r>
          </a:p>
          <a:p>
            <a:pPr marL="274320" lvl="1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lvl="1">
              <a:buFont typeface="Wingdings" pitchFamily="2" charset="2"/>
              <a:buChar char="Ø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95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AngularJS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3477875"/>
          </a:xfrm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They are  given in double braces.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Syntax: {{ expression }}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-app="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Sum of 10 and 10 is {{10+10}}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640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AngularJS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595360" cy="2354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-app=""&gt;</a:t>
            </a: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Name? &lt;input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="text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-model=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&lt;h1&gt;Your name is {{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IN" sz="3600" dirty="0" err="1" smtClean="0">
                <a:latin typeface="Times New Roman" pitchFamily="18" charset="0"/>
                <a:cs typeface="Times New Roman" pitchFamily="18" charset="0"/>
              </a:rPr>
              <a:t>Mr.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+nm}}&lt;/h1&gt;</a:t>
            </a:r>
          </a:p>
          <a:p>
            <a:pPr marL="0" indent="0">
              <a:buNone/>
            </a:pP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="" xmlns:p14="http://schemas.microsoft.com/office/powerpoint/2010/main" val="10122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1138773"/>
          </a:xfrm>
        </p:spPr>
        <p:txBody>
          <a:bodyPr/>
          <a:lstStyle/>
          <a:p>
            <a:r>
              <a:rPr lang="en-US" dirty="0" smtClean="0"/>
              <a:t>RIA – Rich Internet Applications</a:t>
            </a:r>
          </a:p>
          <a:p>
            <a:pPr lvl="1"/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86" y="1981200"/>
            <a:ext cx="4575314" cy="38974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20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AngularJS Numbers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13959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They are same as JavaScript Numbers</a:t>
            </a:r>
          </a:p>
          <a:p>
            <a:pPr>
              <a:buFont typeface="Wingdings" pitchFamily="2" charset="2"/>
              <a:buChar char="Ø"/>
            </a:pP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&lt;body 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IN" sz="4000" dirty="0" err="1" smtClean="0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"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no1=10;no2=15</a:t>
            </a:r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0" indent="0">
              <a:buNone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&lt;h1&gt; The addition is {{no1+no2}}&lt;/h1&gt;</a:t>
            </a:r>
          </a:p>
          <a:p>
            <a:pPr marL="0" indent="0">
              <a:buNone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08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Angular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JS Expression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using bind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566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&lt;!DOCTYPE html&gt;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="en"&gt;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&lt;head&gt;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&lt;title&gt;Angular JS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Expresion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bind&lt;/title&gt;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&lt;script src="angular.min.js"&gt;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&lt;/script&gt;   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&lt;/head&gt;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&lt;body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="no1=10; no2=10"&gt;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&lt;h1&gt;The sum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is: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&lt;span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-bind =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"no1+no2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"&gt; &lt;/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span&gt;&lt;/h1&gt;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&lt;/body&gt;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89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 in 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6786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JavaScript objects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Recall: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employee={name: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Guru’,city:‘Bangalore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’}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AngularJS:</a:t>
            </a:r>
          </a:p>
          <a:p>
            <a:pPr marL="274320"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&lt;body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employee={name: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Guru’,city:‘Bangalore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’}"&gt;</a:t>
            </a:r>
          </a:p>
          <a:p>
            <a:pPr marL="274320"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 Your name is {{employee.name}}&lt;/h1&gt;</a:t>
            </a:r>
          </a:p>
          <a:p>
            <a:pPr marL="274320"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&lt;h1&gt; You live in {{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employee.city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}}&lt;/h1&gt;</a:t>
            </a: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59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Objects in AngularJS – using bind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6786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JavaScript objects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Recall: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employee={name: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Guru’,city:‘Bangalore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’}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AngularJS:</a:t>
            </a:r>
          </a:p>
          <a:p>
            <a:pPr marL="274320" lvl="1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&lt;body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-app=""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="person={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name:'Guru',city:'Bangalore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'}"&gt;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h1&gt; You live in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span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-bind="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person.city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"&gt;&lt;/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span&gt;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h1&gt;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1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 in AngularJS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87825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Similar to JavaScript arrays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&lt;body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="cities=['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Mumbai','Kochi','Bangalore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']"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&lt;h1&gt; The 2nd city is {{cities[1]}}&lt;/h1&gt;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Using bind: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&lt;p&gt;The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city is &lt;span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-bind="cities[1]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 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span&gt;&lt;/p&gt;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01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Binding -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12003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Accept two numbers from the field type “number”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the numbers and display the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sum.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06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6474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-app=""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ng-init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="no1=1;no2=1"&gt;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Input number 1 &lt;input type="number"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-model="no1"&gt;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Input number 2 &lt;input type="number"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-model="no2"&gt;&lt;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Output is {{no1+no2}}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&lt;/body&gt;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32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Binding using </a:t>
            </a:r>
            <a:r>
              <a:rPr lang="en-IN" dirty="0" err="1" smtClean="0"/>
              <a:t>ng</a:t>
            </a:r>
            <a:r>
              <a:rPr lang="en-IN" dirty="0" smtClean="0"/>
              <a:t>-bind -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4062651"/>
          </a:xfrm>
        </p:spPr>
        <p:txBody>
          <a:bodyPr/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Do the same exercise found in the previous slide</a:t>
            </a:r>
          </a:p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For this case, set the addition in the paragraph tag</a:t>
            </a:r>
          </a:p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Hint: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&lt;p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ng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-bind="no1+no2"&gt;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4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514600"/>
            <a:ext cx="8595360" cy="75405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End of Day1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51506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00188" y="2209800"/>
            <a:ext cx="1166812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81400" y="3124200"/>
            <a:ext cx="109196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endParaRPr lang="en-US" sz="9600" b="1" i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8283" y="2209800"/>
            <a:ext cx="1273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400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183582" y="2209800"/>
            <a:ext cx="12266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14756" y="2209800"/>
            <a:ext cx="113364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en-US" sz="9600" b="1" i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373" y="3200400"/>
            <a:ext cx="123142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5410200" y="3200400"/>
            <a:ext cx="11849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96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endParaRPr lang="en-US" sz="9600" dirty="0"/>
          </a:p>
        </p:txBody>
      </p:sp>
    </p:spTree>
    <p:extLst>
      <p:ext uri="{BB962C8B-B14F-4D97-AF65-F5344CB8AC3E}">
        <p14:creationId xmlns="" xmlns:p14="http://schemas.microsoft.com/office/powerpoint/2010/main" val="3136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630942"/>
          </a:xfrm>
        </p:spPr>
        <p:txBody>
          <a:bodyPr/>
          <a:lstStyle/>
          <a:p>
            <a:r>
              <a:rPr lang="en-US" dirty="0" smtClean="0"/>
              <a:t>RIA – Rich Internet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98" y="1447801"/>
            <a:ext cx="6786302" cy="480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52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1138773"/>
          </a:xfrm>
        </p:spPr>
        <p:txBody>
          <a:bodyPr/>
          <a:lstStyle/>
          <a:p>
            <a:r>
              <a:rPr lang="en-US" dirty="0" smtClean="0"/>
              <a:t>SPA (Single Page Applications)</a:t>
            </a:r>
          </a:p>
          <a:p>
            <a:pPr lvl="1"/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04" y="2057400"/>
            <a:ext cx="7076191" cy="3752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42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0"/>
            <a:ext cx="8595360" cy="1138773"/>
          </a:xfrm>
        </p:spPr>
        <p:txBody>
          <a:bodyPr/>
          <a:lstStyle/>
          <a:p>
            <a:r>
              <a:rPr lang="en-US" dirty="0" smtClean="0"/>
              <a:t>SPA (Single Page Applications)</a:t>
            </a:r>
          </a:p>
          <a:p>
            <a:pPr lvl="1"/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307"/>
            <a:ext cx="9144000" cy="42296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21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4320" y="731521"/>
            <a:ext cx="8595360" cy="1478280"/>
          </a:xfrm>
        </p:spPr>
        <p:txBody>
          <a:bodyPr/>
          <a:lstStyle/>
          <a:p>
            <a:r>
              <a:rPr lang="en-US" dirty="0" smtClean="0"/>
              <a:t>MVC (Model View Controller)</a:t>
            </a:r>
          </a:p>
          <a:p>
            <a:pPr lvl="1"/>
            <a:r>
              <a:rPr lang="en-US" dirty="0" smtClean="0"/>
              <a:t>What is this?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8871"/>
            <a:ext cx="7010400" cy="340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096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d0fbf3da651ee6c3ada993f271c2878949ce14"/>
</p:tagLst>
</file>

<file path=ppt/theme/theme1.xml><?xml version="1.0" encoding="utf-8"?>
<a:theme xmlns:a="http://schemas.openxmlformats.org/drawingml/2006/main" name="MG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</TotalTime>
  <Words>1806</Words>
  <Application>Microsoft Office PowerPoint</Application>
  <PresentationFormat>On-screen Show (4:3)</PresentationFormat>
  <Paragraphs>385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MG Theme</vt:lpstr>
      <vt:lpstr>AngularJS Bootcamp Course Plan</vt:lpstr>
      <vt:lpstr>Day 1 Introduction to Angular JS</vt:lpstr>
      <vt:lpstr>Day 1 - Agenda</vt:lpstr>
      <vt:lpstr>What is AngularJS?</vt:lpstr>
      <vt:lpstr>Features</vt:lpstr>
      <vt:lpstr>Features</vt:lpstr>
      <vt:lpstr>Features</vt:lpstr>
      <vt:lpstr>Features</vt:lpstr>
      <vt:lpstr>Features</vt:lpstr>
      <vt:lpstr>MVC</vt:lpstr>
      <vt:lpstr>What you should already know?</vt:lpstr>
      <vt:lpstr>Quick Overview of HTML</vt:lpstr>
      <vt:lpstr>Quick Overview of HTML</vt:lpstr>
      <vt:lpstr>Quick Overview of JavaScript</vt:lpstr>
      <vt:lpstr>Quick Overview of JavaScript</vt:lpstr>
      <vt:lpstr>A glimpse of JavaScript </vt:lpstr>
      <vt:lpstr>A glimpse of JavaScript</vt:lpstr>
      <vt:lpstr>A glimpse of JavaScript</vt:lpstr>
      <vt:lpstr>A glimpse of JavaScript</vt:lpstr>
      <vt:lpstr> How to write JavaScripts? </vt:lpstr>
      <vt:lpstr>JavaScript in &lt;body&gt;</vt:lpstr>
      <vt:lpstr>JavaScript data types</vt:lpstr>
      <vt:lpstr>JavaScript variables</vt:lpstr>
      <vt:lpstr>JavaScript variables</vt:lpstr>
      <vt:lpstr>JavaScript Variables</vt:lpstr>
      <vt:lpstr>JavaScript Arrays</vt:lpstr>
      <vt:lpstr>JavaScript operators</vt:lpstr>
      <vt:lpstr>JavaScript Strings</vt:lpstr>
      <vt:lpstr>JavaScript constructs</vt:lpstr>
      <vt:lpstr>Decision making statement (if)</vt:lpstr>
      <vt:lpstr>Switch statement</vt:lpstr>
      <vt:lpstr>Switch statement - Examples</vt:lpstr>
      <vt:lpstr>Iteration / Looping Using for loop</vt:lpstr>
      <vt:lpstr>Array Access</vt:lpstr>
      <vt:lpstr>For/in loop</vt:lpstr>
      <vt:lpstr>Looping with while</vt:lpstr>
      <vt:lpstr> Looping with do…while </vt:lpstr>
      <vt:lpstr>How to install AngularJS?</vt:lpstr>
      <vt:lpstr>Different library versions</vt:lpstr>
      <vt:lpstr>Download from….</vt:lpstr>
      <vt:lpstr>The first program (Using V1.2.2)</vt:lpstr>
      <vt:lpstr>Understanding the program</vt:lpstr>
      <vt:lpstr>Another way (CDN – Content Delivery Network)</vt:lpstr>
      <vt:lpstr>Day 1 Angular Directives and Data Bindings</vt:lpstr>
      <vt:lpstr>Introduction to Angular Directives</vt:lpstr>
      <vt:lpstr>The Angular directives</vt:lpstr>
      <vt:lpstr>How to initialize the variable?</vt:lpstr>
      <vt:lpstr>AngularJS Expressions</vt:lpstr>
      <vt:lpstr>AngularJS String</vt:lpstr>
      <vt:lpstr>AngularJS Numbers</vt:lpstr>
      <vt:lpstr>Angular JS Expression using bind</vt:lpstr>
      <vt:lpstr>Objects in AngularJS</vt:lpstr>
      <vt:lpstr>Objects in AngularJS – using bind</vt:lpstr>
      <vt:lpstr>Arrays in AngularJS</vt:lpstr>
      <vt:lpstr>Data Binding - Exercise</vt:lpstr>
      <vt:lpstr>Solution</vt:lpstr>
      <vt:lpstr>Data Binding using ng-bind - Exercise</vt:lpstr>
      <vt:lpstr>Slide 58</vt:lpstr>
      <vt:lpstr>Slide 59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Jones</dc:creator>
  <cp:lastModifiedBy>User</cp:lastModifiedBy>
  <cp:revision>516</cp:revision>
  <dcterms:created xsi:type="dcterms:W3CDTF">2012-10-05T11:18:05Z</dcterms:created>
  <dcterms:modified xsi:type="dcterms:W3CDTF">2015-09-21T04:14:48Z</dcterms:modified>
</cp:coreProperties>
</file>