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89" r:id="rId3"/>
    <p:sldId id="496" r:id="rId4"/>
    <p:sldId id="497" r:id="rId5"/>
    <p:sldId id="499" r:id="rId6"/>
    <p:sldId id="500" r:id="rId7"/>
    <p:sldId id="511" r:id="rId8"/>
    <p:sldId id="498" r:id="rId9"/>
    <p:sldId id="502" r:id="rId10"/>
    <p:sldId id="503" r:id="rId11"/>
    <p:sldId id="504" r:id="rId12"/>
    <p:sldId id="505" r:id="rId13"/>
    <p:sldId id="506" r:id="rId14"/>
    <p:sldId id="491" r:id="rId15"/>
    <p:sldId id="492" r:id="rId16"/>
    <p:sldId id="494" r:id="rId17"/>
    <p:sldId id="495" r:id="rId18"/>
    <p:sldId id="508" r:id="rId19"/>
    <p:sldId id="509" r:id="rId20"/>
    <p:sldId id="510" r:id="rId21"/>
    <p:sldId id="507" r:id="rId22"/>
    <p:sldId id="487" r:id="rId23"/>
    <p:sldId id="285" r:id="rId24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24071"/>
    <a:srgbClr val="013366"/>
    <a:srgbClr val="D43A3C"/>
    <a:srgbClr val="CC000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010" autoAdjust="0"/>
  </p:normalViewPr>
  <p:slideViewPr>
    <p:cSldViewPr>
      <p:cViewPr>
        <p:scale>
          <a:sx n="70" d="100"/>
          <a:sy n="70" d="100"/>
        </p:scale>
        <p:origin x="-51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7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7986C-ABA7-4756-9458-9237880D6C75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A2DB5-9560-4959-BD75-EC16039EE7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4319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2EB4A-585A-4F39-95EB-C67AC18267B0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7FADD-073D-4382-BEBC-A514E5840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62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463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91840"/>
            <a:ext cx="8229600" cy="10972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43A3C"/>
                </a:solidFill>
                <a:latin typeface="Myriad Web Pr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35040" y="5791200"/>
            <a:ext cx="2836069" cy="414338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5669280" y="6211226"/>
            <a:ext cx="3474720" cy="274320"/>
          </a:xfrm>
          <a:prstGeom prst="rect">
            <a:avLst/>
          </a:prstGeom>
          <a:noFill/>
        </p:spPr>
        <p:txBody>
          <a:bodyPr wrap="none" lIns="0" rIns="274320" rtlCol="0" anchor="ctr" anchorCtr="0">
            <a:spAutoFit/>
          </a:bodyPr>
          <a:lstStyle/>
          <a:p>
            <a:r>
              <a:rPr lang="en-US" b="0" dirty="0" smtClean="0">
                <a:latin typeface="Myriad Web Pro" pitchFamily="34" charset="0"/>
              </a:rPr>
              <a:t>Building Learning Organizations</a:t>
            </a:r>
            <a:endParaRPr lang="en-US" b="0" dirty="0">
              <a:latin typeface="Myriad Web Pro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6309360" y="6446680"/>
            <a:ext cx="2834640" cy="274320"/>
          </a:xfrm>
          <a:prstGeom prst="rect">
            <a:avLst/>
          </a:prstGeom>
          <a:noFill/>
        </p:spPr>
        <p:txBody>
          <a:bodyPr wrap="square" rIns="274320" rtlCol="0" anchor="ctr" anchorCtr="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8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94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35040" y="5791200"/>
            <a:ext cx="2836069" cy="41433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669280" y="6211226"/>
            <a:ext cx="3474720" cy="274320"/>
          </a:xfrm>
          <a:prstGeom prst="rect">
            <a:avLst/>
          </a:prstGeom>
          <a:noFill/>
        </p:spPr>
        <p:txBody>
          <a:bodyPr wrap="none" lIns="0" rIns="274320" rtlCol="0" anchor="ctr" anchorCtr="0">
            <a:spAutoFit/>
          </a:bodyPr>
          <a:lstStyle/>
          <a:p>
            <a:r>
              <a:rPr lang="en-US" b="0" dirty="0" smtClean="0">
                <a:latin typeface="Myriad Web Pro" pitchFamily="34" charset="0"/>
              </a:rPr>
              <a:t>Building Learning Organizations</a:t>
            </a:r>
            <a:endParaRPr lang="en-US" b="0" dirty="0">
              <a:latin typeface="Myriad Web Pro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6309360" y="6446680"/>
            <a:ext cx="2834640" cy="274320"/>
          </a:xfrm>
          <a:prstGeom prst="rect">
            <a:avLst/>
          </a:prstGeom>
          <a:noFill/>
        </p:spPr>
        <p:txBody>
          <a:bodyPr wrap="square" rIns="274320" rtlCol="0" anchor="ctr" anchorCtr="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8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8882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2354491"/>
          </a:xfrm>
          <a:prstGeom prst="rect">
            <a:avLst/>
          </a:prstGeom>
        </p:spPr>
        <p:txBody>
          <a:bodyPr tIns="91440">
            <a:spAutoFit/>
          </a:bodyPr>
          <a:lstStyle>
            <a:lvl1pPr marL="27432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1pPr>
            <a:lvl2pPr marL="54864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2pPr>
            <a:lvl3pPr marL="82296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3pPr>
            <a:lvl4pPr marL="109728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4pPr>
            <a:lvl5pPr marL="137160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3232"/>
          </a:xfrm>
          <a:prstGeom prst="rect">
            <a:avLst/>
          </a:prstGeom>
        </p:spPr>
        <p:txBody>
          <a:bodyPr lIns="274320">
            <a:normAutofit/>
          </a:bodyPr>
          <a:lstStyle>
            <a:lvl1pPr algn="l">
              <a:defRPr sz="4000"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320" y="6556384"/>
            <a:ext cx="1524000" cy="21907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132320" y="6529088"/>
            <a:ext cx="2011680" cy="276999"/>
          </a:xfrm>
          <a:prstGeom prst="rect">
            <a:avLst/>
          </a:prstGeom>
          <a:noFill/>
        </p:spPr>
        <p:txBody>
          <a:bodyPr wrap="square" lIns="0" rIns="274320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200" dirty="0">
              <a:solidFill>
                <a:schemeClr val="tx1"/>
              </a:solidFill>
              <a:latin typeface="Myriad Web Pro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6004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320" y="6556384"/>
            <a:ext cx="1524000" cy="21907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132320" y="6529088"/>
            <a:ext cx="2011680" cy="276999"/>
          </a:xfrm>
          <a:prstGeom prst="rect">
            <a:avLst/>
          </a:prstGeom>
          <a:noFill/>
        </p:spPr>
        <p:txBody>
          <a:bodyPr wrap="square" lIns="0" rIns="274320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200" dirty="0">
              <a:solidFill>
                <a:schemeClr val="tx1"/>
              </a:solidFill>
              <a:latin typeface="Myriad Web Pro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149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28800"/>
            <a:ext cx="8229600" cy="1463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add valediction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64895" y="5312049"/>
            <a:ext cx="3214211" cy="46958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788920" y="5897880"/>
            <a:ext cx="3566160" cy="274320"/>
          </a:xfrm>
          <a:prstGeom prst="rect">
            <a:avLst/>
          </a:prstGeom>
          <a:noFill/>
        </p:spPr>
        <p:txBody>
          <a:bodyPr wrap="none" lIns="0" rIns="0" rtlCol="0" anchor="ctr" anchorCtr="0">
            <a:spAutoFit/>
          </a:bodyPr>
          <a:lstStyle/>
          <a:p>
            <a:r>
              <a:rPr lang="en-US" sz="2000" b="0" dirty="0" smtClean="0">
                <a:latin typeface="Myriad Web Pro" pitchFamily="34" charset="0"/>
              </a:rPr>
              <a:t>Building Learning Organizations</a:t>
            </a:r>
            <a:endParaRPr lang="en-US" sz="2000" b="0" dirty="0">
              <a:latin typeface="Myriad Web Pro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200400" y="6202680"/>
            <a:ext cx="2743200" cy="274320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20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648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64895" y="5312049"/>
            <a:ext cx="3214211" cy="46958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788920" y="5897880"/>
            <a:ext cx="3566160" cy="274320"/>
          </a:xfrm>
          <a:prstGeom prst="rect">
            <a:avLst/>
          </a:prstGeom>
          <a:noFill/>
        </p:spPr>
        <p:txBody>
          <a:bodyPr wrap="none" lIns="0" rIns="0" rtlCol="0" anchor="ctr" anchorCtr="0">
            <a:spAutoFit/>
          </a:bodyPr>
          <a:lstStyle/>
          <a:p>
            <a:r>
              <a:rPr lang="en-US" sz="2000" b="0" dirty="0" smtClean="0">
                <a:latin typeface="Myriad Web Pro" pitchFamily="34" charset="0"/>
              </a:rPr>
              <a:t>Building Learning Organizations</a:t>
            </a:r>
            <a:endParaRPr lang="en-US" sz="2000" b="0" dirty="0">
              <a:latin typeface="Myriad Web Pro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200400" y="6202680"/>
            <a:ext cx="2743200" cy="274320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20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269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3332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9" r:id="rId4"/>
    <p:sldLayoutId id="2147483653" r:id="rId5"/>
    <p:sldLayoutId id="214748366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smtClean="0"/>
              <a:t>3 – Topic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Form Handling in AngularJS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12947" y="3456295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109091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Synchronizing the model to the view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Synchronizing the view to the model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done by the directive ngModel.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written using the format ng-model and attached to any DOM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&lt;h1 ng-model=“myName”&gt;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see an example for now.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Two-way data binding in Angular Forms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00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2319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Guess the output of the following code snippet: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&lt;body ng-app=""&gt;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Enter your email id: &lt;input type="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email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ng-model="userEmail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"&gt; &lt;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br&gt;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h1 ng-bind="userEmail"&gt;&lt;/h1&gt;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body&gt;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Binding “email” input type to &lt;h1&gt;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25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way data binding demo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74320" y="4267200"/>
            <a:ext cx="8595360" cy="2108269"/>
          </a:xfrm>
          <a:prstGeom prst="rect">
            <a:avLst/>
          </a:prstGeom>
        </p:spPr>
        <p:txBody>
          <a:bodyPr tIns="91440">
            <a:spAutoFit/>
          </a:bodyPr>
          <a:lstStyle>
            <a:lvl1pPr marL="274320" indent="-274320" algn="l" defTabSz="914400" rtl="0" eaLnBrk="1" latinLnBrk="0" hangingPunct="1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yriad Web Pro" pitchFamily="34" charset="0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yriad Web Pro" pitchFamily="34" charset="0"/>
                <a:ea typeface="+mn-ea"/>
                <a:cs typeface="+mn-cs"/>
              </a:defRPr>
            </a:lvl2pPr>
            <a:lvl3pPr marL="822960" indent="-274320" algn="l" defTabSz="914400" rtl="0" eaLnBrk="1" latinLnBrk="0" hangingPunct="1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yriad Web Pro" pitchFamily="34" charset="0"/>
                <a:ea typeface="+mn-ea"/>
                <a:cs typeface="+mn-cs"/>
              </a:defRPr>
            </a:lvl3pPr>
            <a:lvl4pPr marL="1097280" indent="-274320" algn="l" defTabSz="914400" rtl="0" eaLnBrk="1" latinLnBrk="0" hangingPunct="1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yriad Web Pro" pitchFamily="34" charset="0"/>
                <a:ea typeface="+mn-ea"/>
                <a:cs typeface="+mn-cs"/>
              </a:defRPr>
            </a:lvl4pPr>
            <a:lvl5pPr marL="1371600" indent="-274320" algn="l" defTabSz="914400" rtl="0" eaLnBrk="1" latinLnBrk="0" hangingPunct="1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yriad Web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value of ngModel won't be set unless it passes validation for the input field. For example: inputs of type email must have a value in the form of user@domain.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0432" t="27344" r="18191" b="8203"/>
          <a:stretch>
            <a:fillRect/>
          </a:stretch>
        </p:blipFill>
        <p:spPr bwMode="auto">
          <a:xfrm>
            <a:off x="500034" y="1285860"/>
            <a:ext cx="707236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487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385816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form is an instance of FormController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input control that has the ngModel directive holds the instance of NgModelController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Such a control instance can be published as a property of the form instance using the name attribute on the input control.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AngularJS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Form and Input Controls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55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58587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Enter Employee id: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&lt;input name="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empid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 type="number"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-model="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empId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 required&gt;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&lt;span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style="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color:red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8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-show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="(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employeeForm.empid.$dirty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&amp;&amp;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employeeForm.empid.$invalid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)"&gt;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Employee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id is required</a:t>
            </a:r>
            <a:r>
              <a:rPr lang="en-US" sz="2800" dirty="0" smtClean="0">
                <a:solidFill>
                  <a:srgbClr val="12407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span&gt;</a:t>
            </a:r>
            <a:b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&lt;br&gt;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Form elements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927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595360" cy="38164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following properties are applicable to form fields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$dirty – True if the user has already interacted with the form (with some values)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$invalid – True if the containing form element is invalid (non-matching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data type)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$dirty and $invalid properties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854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715580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For invalid email id: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span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-show 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employeeForm.email.$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error.email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"&gt;Invalid email id&lt;/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span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For empty email id: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&lt;span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-show = 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employeeForm.email.$error.required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"&gt;email id is required&lt;/span&gt;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Email validation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008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154984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&lt;button ng-click="erase()"&gt;Erase&lt;/button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&lt;button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-disabled="employeeForm.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empid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.$dirty &amp;&amp; employeeForm.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empid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.$invalid ||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			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employeeForm.email.$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&amp;&amp;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employeeForm.email.$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invalid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-click="submit()"&gt;Submit&lt;/button&gt;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-click &amp;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-disabled event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47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786199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default, any change in the model will trigger the view update.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override this behavior using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ngModelOptions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directive to bind only to specified list of events.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Ex: ng-model-options="{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updateOn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'blur' }" will update and validate only after the control loses focus (pressing tab).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set several events using a space delimited list. i.e.ng-model-options="{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updateOn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mousedown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blur' }"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 model update triggers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88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3400931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Sometimes, you don’t want immediate updates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want to a delay before updation happens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do this by using debounce key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&lt;input type="text" ng-model="user.name" ng-model-options="{ debounce: 250 }" /&gt;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Non-immediate (debounced) model updates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21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6247864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a Form in general?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to AngularJS Form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AngularJS Form with CSS classes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using ng-show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Two-way data binding in Angular forms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ng-click and ng-disabled events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 model update triggers with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ngModelOptions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(blur, debounced)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Custom Validations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3 - 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22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176971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write custom validations also.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 through the Angular JS documentation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Also given a sample program in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the exercises.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 validations (For extra reading…)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7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616648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ng-app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ng-model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ng-bind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ng-controller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ng-click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ng-show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ng-disabled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angular directives we learnt so far?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934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514600"/>
            <a:ext cx="8595360" cy="754053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End of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Day 3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51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>
          <a:xfrm>
            <a:off x="1500188" y="2209800"/>
            <a:ext cx="1166812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81400" y="3124200"/>
            <a:ext cx="109196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96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endParaRPr lang="en-US" sz="9600" b="1" i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8283" y="2209800"/>
            <a:ext cx="12731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6600" y="2209800"/>
            <a:ext cx="114005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183582" y="2209800"/>
            <a:ext cx="12266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14756" y="2209800"/>
            <a:ext cx="113364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07373" y="3200400"/>
            <a:ext cx="123142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6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endParaRPr lang="en-US" sz="9600" dirty="0"/>
          </a:p>
        </p:txBody>
      </p:sp>
      <p:sp>
        <p:nvSpPr>
          <p:cNvPr id="12" name="Rectangle 11"/>
          <p:cNvSpPr/>
          <p:nvPr/>
        </p:nvSpPr>
        <p:spPr>
          <a:xfrm>
            <a:off x="5410200" y="3200400"/>
            <a:ext cx="118494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6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xmlns="" val="31363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293757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Form is a collection of controls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receiving the input from the user.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Controls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such as input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 select,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textarea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ways for a user to enter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Form and controls provide validation services, so that the user can be notified of invalid input before submitting a form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provides a better user experience than server-side validation alone because the user gets instant feedback on how to correct the error.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Form in general?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523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2168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&lt;form action=“Calculate”&gt;</a:t>
            </a:r>
          </a:p>
          <a:p>
            <a:pPr marL="27432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Enter 1st number: &lt;input type=“number” name=“n1”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&gt;&lt;br&gt;</a:t>
            </a:r>
          </a:p>
          <a:p>
            <a:pPr marL="27432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Enter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number: &lt;input type=“number” name=“n2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”&lt;br&gt;</a:t>
            </a:r>
          </a:p>
          <a:p>
            <a:pPr marL="27432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&lt;input type=“submit”&gt;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required is used to perform browser specific form validations.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you want to disable, you can use novalidate.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499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709255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Very similar to HTML forms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But, you will be using </a:t>
            </a:r>
          </a:p>
          <a:p>
            <a:pPr lvl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Angular specific event handling like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-click</a:t>
            </a:r>
          </a:p>
          <a:p>
            <a:pPr lvl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Angular modules (if required)</a:t>
            </a:r>
          </a:p>
          <a:p>
            <a:pPr lvl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Angular controllers (if required)</a:t>
            </a:r>
          </a:p>
          <a:p>
            <a:pPr lvl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Angular functions (if required)</a:t>
            </a:r>
          </a:p>
          <a:p>
            <a:pPr lvl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Angular specific functions like angular.copy,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-show etc.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AngularJS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8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308872"/>
          </a:xfrm>
        </p:spPr>
        <p:txBody>
          <a:bodyPr/>
          <a:lstStyle/>
          <a:p>
            <a:r>
              <a:rPr lang="en-US" dirty="0" smtClean="0"/>
              <a:t>Let’s create a very simple but interactive form now</a:t>
            </a:r>
          </a:p>
          <a:p>
            <a:r>
              <a:rPr lang="en-US" dirty="0" smtClean="0"/>
              <a:t>Show a text field for the user to enter a String</a:t>
            </a:r>
          </a:p>
          <a:p>
            <a:r>
              <a:rPr lang="en-US" dirty="0" smtClean="0"/>
              <a:t>Create two buttons; one for displaying an alert with the String “Hello &lt;&lt;name&gt;&gt;; another for clearing the text field content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AngularJS Form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1999" y="4038600"/>
            <a:ext cx="7215187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217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Cart Form 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0742" r="31369" b="15039"/>
          <a:stretch>
            <a:fillRect/>
          </a:stretch>
        </p:blipFill>
        <p:spPr bwMode="auto">
          <a:xfrm>
            <a:off x="71438" y="785794"/>
            <a:ext cx="8929718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Curved Connector 7"/>
          <p:cNvCxnSpPr/>
          <p:nvPr/>
        </p:nvCxnSpPr>
        <p:spPr>
          <a:xfrm rot="10800000">
            <a:off x="2857488" y="1000108"/>
            <a:ext cx="1571636" cy="42862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0800000">
            <a:off x="1000100" y="1714488"/>
            <a:ext cx="1571636" cy="42862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00562" y="1285860"/>
            <a:ext cx="119135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Click Here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3174" y="2143116"/>
            <a:ext cx="215956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Items get added here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862870"/>
          </a:xfrm>
        </p:spPr>
        <p:txBody>
          <a:bodyPr/>
          <a:lstStyle/>
          <a:p>
            <a:pPr marL="0" indent="0">
              <a:buNone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To allow styling of form as well as controls, ngModel adds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the following CSS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classes:</a:t>
            </a:r>
          </a:p>
          <a:p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-dirty: the control has been interacted with</a:t>
            </a:r>
          </a:p>
          <a:p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-pristine: the control hasn't been interacted with yet</a:t>
            </a:r>
          </a:p>
          <a:p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-invalid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: the model is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invalid</a:t>
            </a:r>
          </a:p>
          <a:p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-valid: the model is valid</a:t>
            </a:r>
          </a:p>
          <a:p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-touched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: the control has been blurred</a:t>
            </a:r>
          </a:p>
          <a:p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-untouched: the control hasn't been blurred</a:t>
            </a:r>
          </a:p>
          <a:p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ng-pending: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Waiting for any other action to be completed</a:t>
            </a:r>
            <a:endParaRPr lang="en-US" sz="27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forms with CSS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194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5704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head&gt;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&lt;title&gt;demo of ng-show&lt;/title&gt;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	&lt;script src="angular.min.js"&gt;&lt;/script&gt;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&lt;/head&gt;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&lt;body ng-app=""&gt;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&lt;h1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ng-show="true"&gt;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Hello I am visible &lt;/h1&gt;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&lt;h2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ng-show="false"&gt;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Hello I am invisible &lt;/h2&gt;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&lt;/body&gt;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Simple example using ng-show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478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d0fbf3da651ee6c3ada993f271c2878949ce14"/>
</p:tagLst>
</file>

<file path=ppt/theme/theme1.xml><?xml version="1.0" encoding="utf-8"?>
<a:theme xmlns:a="http://schemas.openxmlformats.org/drawingml/2006/main" name="MG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5210</TotalTime>
  <Words>657</Words>
  <Application>Microsoft Office PowerPoint</Application>
  <PresentationFormat>On-screen Show (4:3)</PresentationFormat>
  <Paragraphs>116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MG Theme</vt:lpstr>
      <vt:lpstr>Day 3 – Topic 2 Form Handling in AngularJS</vt:lpstr>
      <vt:lpstr>Day 3 - Agenda</vt:lpstr>
      <vt:lpstr>What is a Form in general?</vt:lpstr>
      <vt:lpstr>HTML Form</vt:lpstr>
      <vt:lpstr>Introduction to AngularJS Form</vt:lpstr>
      <vt:lpstr>Simple AngularJS Form</vt:lpstr>
      <vt:lpstr>Shopping Cart Form  </vt:lpstr>
      <vt:lpstr>Angular forms with CSS Classes</vt:lpstr>
      <vt:lpstr>Simple example using ng-show</vt:lpstr>
      <vt:lpstr>Two-way data binding in Angular Forms</vt:lpstr>
      <vt:lpstr>Binding “email” input type to &lt;h1&gt;</vt:lpstr>
      <vt:lpstr>Two way data binding demo </vt:lpstr>
      <vt:lpstr> AngularJS Form and Input Controls </vt:lpstr>
      <vt:lpstr>The Form elements</vt:lpstr>
      <vt:lpstr>$dirty and $invalid properties</vt:lpstr>
      <vt:lpstr>Email validation</vt:lpstr>
      <vt:lpstr>ng-click &amp; ng-disabled event</vt:lpstr>
      <vt:lpstr>Custom model update triggers</vt:lpstr>
      <vt:lpstr>Non-immediate (debounced) model updates</vt:lpstr>
      <vt:lpstr>Custom validations (For extra reading…)</vt:lpstr>
      <vt:lpstr>What angular directives we learnt so far?</vt:lpstr>
      <vt:lpstr>Slide 22</vt:lpstr>
      <vt:lpstr>Slide 23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Edmund Jones</dc:creator>
  <cp:lastModifiedBy>User</cp:lastModifiedBy>
  <cp:revision>695</cp:revision>
  <dcterms:created xsi:type="dcterms:W3CDTF">2012-10-05T11:18:05Z</dcterms:created>
  <dcterms:modified xsi:type="dcterms:W3CDTF">2015-09-23T05:18:43Z</dcterms:modified>
</cp:coreProperties>
</file>