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6" r:id="rId2"/>
    <p:sldId id="298" r:id="rId3"/>
    <p:sldId id="299" r:id="rId4"/>
    <p:sldId id="300" r:id="rId5"/>
    <p:sldId id="301" r:id="rId6"/>
    <p:sldId id="257" r:id="rId7"/>
    <p:sldId id="258" r:id="rId8"/>
    <p:sldId id="259" r:id="rId9"/>
    <p:sldId id="383" r:id="rId10"/>
    <p:sldId id="355" r:id="rId11"/>
    <p:sldId id="356" r:id="rId12"/>
    <p:sldId id="367" r:id="rId13"/>
    <p:sldId id="368" r:id="rId14"/>
    <p:sldId id="369" r:id="rId15"/>
    <p:sldId id="385" r:id="rId16"/>
    <p:sldId id="386" r:id="rId17"/>
    <p:sldId id="387" r:id="rId18"/>
    <p:sldId id="388" r:id="rId19"/>
    <p:sldId id="389" r:id="rId20"/>
    <p:sldId id="390" r:id="rId21"/>
    <p:sldId id="260" r:id="rId22"/>
    <p:sldId id="391" r:id="rId23"/>
    <p:sldId id="392" r:id="rId24"/>
    <p:sldId id="307" r:id="rId25"/>
    <p:sldId id="308" r:id="rId26"/>
    <p:sldId id="309" r:id="rId27"/>
    <p:sldId id="306" r:id="rId28"/>
    <p:sldId id="393" r:id="rId29"/>
    <p:sldId id="394" r:id="rId30"/>
    <p:sldId id="395" r:id="rId31"/>
    <p:sldId id="272" r:id="rId32"/>
    <p:sldId id="273" r:id="rId33"/>
    <p:sldId id="274" r:id="rId34"/>
    <p:sldId id="275" r:id="rId35"/>
    <p:sldId id="276" r:id="rId36"/>
    <p:sldId id="268" r:id="rId37"/>
    <p:sldId id="287" r:id="rId38"/>
    <p:sldId id="278" r:id="rId39"/>
    <p:sldId id="280" r:id="rId40"/>
    <p:sldId id="281" r:id="rId41"/>
    <p:sldId id="282" r:id="rId42"/>
    <p:sldId id="285" r:id="rId43"/>
    <p:sldId id="286" r:id="rId44"/>
    <p:sldId id="290" r:id="rId45"/>
    <p:sldId id="291" r:id="rId46"/>
    <p:sldId id="292" r:id="rId47"/>
    <p:sldId id="293" r:id="rId48"/>
    <p:sldId id="294" r:id="rId49"/>
    <p:sldId id="295" r:id="rId50"/>
    <p:sldId id="283" r:id="rId51"/>
    <p:sldId id="284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7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11F3-ADE9-4D2F-BA44-0F64D9F9DDDB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654D-70C0-4B93-B004-554C8F3FE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22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11F3-ADE9-4D2F-BA44-0F64D9F9DDDB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654D-70C0-4B93-B004-554C8F3FE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11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11F3-ADE9-4D2F-BA44-0F64D9F9DDDB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654D-70C0-4B93-B004-554C8F3FE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3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11F3-ADE9-4D2F-BA44-0F64D9F9DDDB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654D-70C0-4B93-B004-554C8F3FE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93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11F3-ADE9-4D2F-BA44-0F64D9F9DDDB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654D-70C0-4B93-B004-554C8F3FE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46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11F3-ADE9-4D2F-BA44-0F64D9F9DDDB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654D-70C0-4B93-B004-554C8F3FE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58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11F3-ADE9-4D2F-BA44-0F64D9F9DDDB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654D-70C0-4B93-B004-554C8F3FE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13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11F3-ADE9-4D2F-BA44-0F64D9F9DDDB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654D-70C0-4B93-B004-554C8F3FE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59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11F3-ADE9-4D2F-BA44-0F64D9F9DDDB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654D-70C0-4B93-B004-554C8F3FE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8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11F3-ADE9-4D2F-BA44-0F64D9F9DDDB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654D-70C0-4B93-B004-554C8F3FE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88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11F3-ADE9-4D2F-BA44-0F64D9F9DDDB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654D-70C0-4B93-B004-554C8F3FE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70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B11F3-ADE9-4D2F-BA44-0F64D9F9DDDB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A654D-70C0-4B93-B004-554C8F3FE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45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C9D38C-2F3D-437B-BFC3-29B106BB9206}"/>
              </a:ext>
            </a:extLst>
          </p:cNvPr>
          <p:cNvSpPr/>
          <p:nvPr/>
        </p:nvSpPr>
        <p:spPr>
          <a:xfrm>
            <a:off x="235527" y="248692"/>
            <a:ext cx="8742218" cy="794063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Dynamic Method Dispatch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 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("Inside A's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method");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 extends A 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override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("Inside B's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method");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 extends A 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override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("Inside C's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method");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Dispatch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A(); // object of type 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B(); // object of type B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C(); // object of type C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r;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a; 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r.callme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b; 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r.callme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c; 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r.callme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from the program is shown here: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A's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B's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C's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3786990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Final Variables- can not be changed </a:t>
            </a:r>
          </a:p>
          <a:p>
            <a:pPr lvl="2"/>
            <a:r>
              <a:rPr lang="en-US" dirty="0"/>
              <a:t>final </a:t>
            </a:r>
            <a:r>
              <a:rPr lang="en-US" dirty="0" err="1"/>
              <a:t>int</a:t>
            </a:r>
            <a:r>
              <a:rPr lang="en-US" dirty="0"/>
              <a:t> a=10;</a:t>
            </a:r>
          </a:p>
          <a:p>
            <a:r>
              <a:rPr lang="en-US" dirty="0"/>
              <a:t>Final Methods – can not be overridden</a:t>
            </a:r>
          </a:p>
          <a:p>
            <a:pPr lvl="2"/>
            <a:r>
              <a:rPr lang="en-US" dirty="0"/>
              <a:t>final void show();</a:t>
            </a:r>
          </a:p>
          <a:p>
            <a:r>
              <a:rPr lang="en-US" dirty="0"/>
              <a:t>Final Class- Prevent a class from inheritance</a:t>
            </a:r>
          </a:p>
          <a:p>
            <a:pPr lvl="1"/>
            <a:r>
              <a:rPr lang="en-US" dirty="0"/>
              <a:t>can not be inherited</a:t>
            </a:r>
          </a:p>
          <a:p>
            <a:pPr lvl="2">
              <a:buNone/>
            </a:pPr>
            <a:r>
              <a:rPr lang="en-US" dirty="0"/>
              <a:t>final class </a:t>
            </a:r>
            <a:r>
              <a:rPr lang="en-US" dirty="0" err="1"/>
              <a:t>classname</a:t>
            </a:r>
            <a:endParaRPr lang="en-US" dirty="0"/>
          </a:p>
          <a:p>
            <a:pPr lvl="2">
              <a:buNone/>
            </a:pPr>
            <a:r>
              <a:rPr lang="en-US" dirty="0"/>
              <a:t>{</a:t>
            </a:r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An interface is a way to describe what classes should do, without specifying how they should do it.</a:t>
            </a:r>
          </a:p>
          <a:p>
            <a:r>
              <a:rPr lang="en-US" sz="2800" dirty="0"/>
              <a:t>Interfaces are similar to abstract classes</a:t>
            </a:r>
          </a:p>
          <a:p>
            <a:r>
              <a:rPr lang="en-US" sz="2800" dirty="0"/>
              <a:t>Interfaces can contain only abstract methods and constants.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Interfaces cannot be instantiated.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Can use interface as a data type for variables.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Can also use an interface as the result of a cast operation.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Declaration-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28600" indent="-228600"/>
            <a:r>
              <a:rPr lang="en-US" dirty="0"/>
              <a:t>An interface is created with the following syntax:</a:t>
            </a:r>
          </a:p>
          <a:p>
            <a:pPr marL="502920" lvl="1">
              <a:buNone/>
            </a:pPr>
            <a:r>
              <a:rPr lang="en-US" sz="1800" i="1" dirty="0">
                <a:latin typeface="Courier New" pitchFamily="49" charset="0"/>
              </a:rPr>
              <a:t>Access modifier interface interfaceID</a:t>
            </a:r>
          </a:p>
          <a:p>
            <a:pPr marL="502920" lvl="1">
              <a:buNone/>
            </a:pPr>
            <a:r>
              <a:rPr lang="en-US" sz="1800" i="1" dirty="0">
                <a:latin typeface="Courier New" pitchFamily="49" charset="0"/>
              </a:rPr>
              <a:t>{</a:t>
            </a:r>
          </a:p>
          <a:p>
            <a:pPr marL="502920" lvl="1">
              <a:buNone/>
            </a:pPr>
            <a:r>
              <a:rPr lang="en-US" sz="1800" i="1" dirty="0">
                <a:latin typeface="Courier New" pitchFamily="49" charset="0"/>
              </a:rPr>
              <a:t>  //constants/method signatures</a:t>
            </a:r>
          </a:p>
          <a:p>
            <a:pPr marL="502920" lvl="1">
              <a:buNone/>
            </a:pPr>
            <a:r>
              <a:rPr lang="en-US" sz="1800" i="1" dirty="0">
                <a:latin typeface="Courier New" pitchFamily="49" charset="0"/>
              </a:rPr>
              <a:t>}</a:t>
            </a:r>
          </a:p>
          <a:p>
            <a:r>
              <a:rPr lang="en-US" dirty="0"/>
              <a:t>Extending interfaces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i="1" dirty="0"/>
              <a:t>modifier interface interface_name extends base _interface</a:t>
            </a:r>
          </a:p>
          <a:p>
            <a:pPr lvl="1">
              <a:buNone/>
            </a:pPr>
            <a:r>
              <a:rPr lang="en-US" i="1" dirty="0"/>
              <a:t>{</a:t>
            </a:r>
          </a:p>
          <a:p>
            <a:pPr lvl="1">
              <a:buNone/>
            </a:pPr>
            <a:r>
              <a:rPr lang="en-US" i="1" dirty="0"/>
              <a:t>}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" charset="0"/>
                <a:ea typeface="宋体" pitchFamily="2" charset="-122"/>
              </a:rPr>
              <a:t>Interface member –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40658"/>
            <a:ext cx="8153400" cy="5742704"/>
          </a:xfrm>
        </p:spPr>
        <p:txBody>
          <a:bodyPr>
            <a:no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can define named constants, which are public, static and final (these modifiers are omitted by convention) automatically. Interfaces never contain instant fields.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named constants MUST be initialized.</a:t>
            </a:r>
          </a:p>
          <a:p>
            <a:pPr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/>
              <a:t>interface </a:t>
            </a:r>
            <a:r>
              <a:rPr lang="en-IN" dirty="0" err="1"/>
              <a:t>SharedConstants</a:t>
            </a:r>
            <a:r>
              <a:rPr lang="en-IN" dirty="0"/>
              <a:t> {</a:t>
            </a:r>
          </a:p>
          <a:p>
            <a:pPr marL="914400" lvl="2" indent="0">
              <a:buNone/>
            </a:pPr>
            <a:r>
              <a:rPr lang="en-IN" sz="2800" dirty="0"/>
              <a:t>int SUN = 0; </a:t>
            </a:r>
          </a:p>
          <a:p>
            <a:pPr marL="914400" lvl="2" indent="0">
              <a:buNone/>
            </a:pPr>
            <a:r>
              <a:rPr lang="en-IN" sz="2800" dirty="0"/>
              <a:t>int MON = 1;</a:t>
            </a:r>
          </a:p>
          <a:p>
            <a:pPr marL="914400" lvl="2" indent="0">
              <a:buNone/>
            </a:pPr>
            <a:r>
              <a:rPr lang="en-IN" sz="2800" dirty="0"/>
              <a:t>int TUE = 2;</a:t>
            </a:r>
          </a:p>
          <a:p>
            <a:pPr marL="914400" lvl="2" indent="0">
              <a:buNone/>
            </a:pPr>
            <a:r>
              <a:rPr lang="en-IN" sz="2800" dirty="0"/>
              <a:t>int WED = 3;</a:t>
            </a:r>
          </a:p>
          <a:p>
            <a:pPr marL="914400" lvl="2" indent="0">
              <a:buNone/>
            </a:pPr>
            <a:r>
              <a:rPr lang="en-IN" sz="2800" dirty="0"/>
              <a:t>int THU = 4;</a:t>
            </a:r>
          </a:p>
          <a:p>
            <a:pPr marL="914400" lvl="2" indent="0">
              <a:buNone/>
            </a:pPr>
            <a:r>
              <a:rPr lang="en-IN" sz="2800" dirty="0"/>
              <a:t>int FRI = 5;</a:t>
            </a:r>
          </a:p>
          <a:p>
            <a:pPr marL="914400" lvl="2" indent="0">
              <a:buNone/>
            </a:pPr>
            <a:r>
              <a:rPr lang="en-IN" sz="2800" dirty="0"/>
              <a:t>int SAT = 6;</a:t>
            </a:r>
          </a:p>
          <a:p>
            <a:pPr marL="914400" lvl="2" indent="0">
              <a:buNone/>
            </a:pPr>
            <a:r>
              <a:rPr lang="en-IN" sz="2800" dirty="0"/>
              <a:t>}</a:t>
            </a:r>
          </a:p>
          <a:p>
            <a:pPr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"/>
            <a:ext cx="8839200" cy="6705600"/>
          </a:xfrm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500" dirty="0"/>
              <a:t>interface Shape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5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500" dirty="0"/>
              <a:t>    void area(int a, int b);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500" dirty="0"/>
              <a:t>    void print1();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500" dirty="0"/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500" dirty="0"/>
              <a:t>class Triangle implements Shape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500" dirty="0"/>
              <a:t>{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500" dirty="0"/>
              <a:t>  public void area(int </a:t>
            </a:r>
            <a:r>
              <a:rPr lang="en-IN" sz="2500" dirty="0" err="1"/>
              <a:t>a,int</a:t>
            </a:r>
            <a:r>
              <a:rPr lang="en-IN" sz="2500" dirty="0"/>
              <a:t> b)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5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500" dirty="0"/>
              <a:t>        int area = a*b;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500" dirty="0"/>
              <a:t>       </a:t>
            </a:r>
            <a:r>
              <a:rPr lang="en-IN" sz="2500" dirty="0" err="1"/>
              <a:t>System.out.println</a:t>
            </a:r>
            <a:r>
              <a:rPr lang="en-IN" sz="2500" dirty="0"/>
              <a:t>(area);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5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500" dirty="0"/>
              <a:t>    public void print1()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5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500" dirty="0"/>
              <a:t>        </a:t>
            </a:r>
            <a:r>
              <a:rPr lang="en-IN" sz="2500" dirty="0" err="1"/>
              <a:t>System.out.println</a:t>
            </a:r>
            <a:r>
              <a:rPr lang="en-IN" sz="2500" dirty="0"/>
              <a:t>("Hello");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5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5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500" dirty="0"/>
              <a:t>       class Main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500" dirty="0"/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500" dirty="0"/>
              <a:t>          p s v m (String[] </a:t>
            </a:r>
            <a:r>
              <a:rPr lang="en-IN" sz="2500" dirty="0" err="1"/>
              <a:t>args</a:t>
            </a:r>
            <a:r>
              <a:rPr lang="en-IN" sz="2500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500" dirty="0"/>
              <a:t>          Triangle </a:t>
            </a:r>
            <a:r>
              <a:rPr lang="en-IN" sz="2500" dirty="0" err="1"/>
              <a:t>obj</a:t>
            </a:r>
            <a:r>
              <a:rPr lang="en-IN" sz="2500" dirty="0"/>
              <a:t>=new Triangle();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500" dirty="0"/>
              <a:t>           </a:t>
            </a:r>
            <a:r>
              <a:rPr lang="en-IN" sz="2500" dirty="0" err="1"/>
              <a:t>obj.area</a:t>
            </a:r>
            <a:r>
              <a:rPr lang="en-IN" sz="2500" dirty="0"/>
              <a:t>(5,10);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500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500" dirty="0"/>
              <a:t>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500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And When To Use Interfaces?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1) </a:t>
            </a:r>
            <a:r>
              <a:rPr lang="en-US" b="1" dirty="0">
                <a:solidFill>
                  <a:schemeClr val="accent2"/>
                </a:solidFill>
              </a:rPr>
              <a:t>To achieve security </a:t>
            </a:r>
            <a:r>
              <a:rPr lang="en-US" dirty="0"/>
              <a:t>- hide certain details and only show the important details of an object (interface).</a:t>
            </a:r>
          </a:p>
          <a:p>
            <a:pPr>
              <a:buNone/>
            </a:pPr>
            <a:r>
              <a:rPr lang="en-US" dirty="0"/>
              <a:t>2) Java does not support "</a:t>
            </a:r>
            <a:r>
              <a:rPr lang="en-US" b="1" dirty="0">
                <a:solidFill>
                  <a:schemeClr val="accent2"/>
                </a:solidFill>
              </a:rPr>
              <a:t>multiple inheritance</a:t>
            </a:r>
            <a:r>
              <a:rPr lang="en-US" dirty="0"/>
              <a:t>" (a class can only inherit from one </a:t>
            </a:r>
            <a:r>
              <a:rPr lang="en-US" dirty="0" err="1"/>
              <a:t>superclass</a:t>
            </a:r>
            <a:r>
              <a:rPr lang="en-US" dirty="0"/>
              <a:t>). However, it can be achieved with interfaces, because the class can </a:t>
            </a:r>
            <a:r>
              <a:rPr lang="en-US" b="1" dirty="0"/>
              <a:t>implement</a:t>
            </a:r>
            <a:r>
              <a:rPr lang="en-US" dirty="0"/>
              <a:t> multiple interfaces. </a:t>
            </a:r>
          </a:p>
          <a:p>
            <a:pPr>
              <a:buNone/>
            </a:pPr>
            <a:r>
              <a:rPr lang="en-US" b="1" dirty="0"/>
              <a:t>Note:</a:t>
            </a:r>
            <a:r>
              <a:rPr lang="en-US" dirty="0"/>
              <a:t> To implement multiple interfaces, separate them with a comma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relationship between classes and interfaces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</a:t>
            </a:r>
            <a:r>
              <a:rPr lang="en-US" dirty="0">
                <a:solidFill>
                  <a:schemeClr val="accent2"/>
                </a:solidFill>
              </a:rPr>
              <a:t>extends</a:t>
            </a:r>
            <a:r>
              <a:rPr lang="en-US" dirty="0"/>
              <a:t> another class, an interface extends another interface, but a </a:t>
            </a:r>
            <a:r>
              <a:rPr lang="en-US" b="1" dirty="0"/>
              <a:t>class implements an interface</a:t>
            </a:r>
            <a:r>
              <a:rPr lang="en-US" dirty="0"/>
              <a:t>.</a:t>
            </a:r>
          </a:p>
        </p:txBody>
      </p:sp>
      <p:pic>
        <p:nvPicPr>
          <p:cNvPr id="18434" name="Picture 2" descr="The relationship between class and interfa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3143248"/>
            <a:ext cx="7358114" cy="3143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Multiple inheritance in Java by interface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If a class implements multiple interfaces, or </a:t>
            </a:r>
          </a:p>
          <a:p>
            <a:pPr marL="514350" indent="-514350">
              <a:buAutoNum type="arabicParenR"/>
            </a:pPr>
            <a:r>
              <a:rPr lang="en-US" dirty="0"/>
              <a:t>an interface </a:t>
            </a:r>
            <a:r>
              <a:rPr lang="en-US" dirty="0">
                <a:solidFill>
                  <a:schemeClr val="accent2"/>
                </a:solidFill>
              </a:rPr>
              <a:t>extends</a:t>
            </a:r>
            <a:r>
              <a:rPr lang="en-US" dirty="0"/>
              <a:t> multiple interfaces, it is known as multiple inheritance.</a:t>
            </a:r>
          </a:p>
          <a:p>
            <a:endParaRPr lang="en-US" dirty="0"/>
          </a:p>
        </p:txBody>
      </p:sp>
      <p:pic>
        <p:nvPicPr>
          <p:cNvPr id="19458" name="Picture 2" descr=" multiple inheritance in jav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786058"/>
            <a:ext cx="8501122" cy="39290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Multiple inheritance is not supported through class in java, but it is possible by an interface, why?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inheritance is not supported in the case of class because of ambiguity (Same method name in multiple classes). </a:t>
            </a:r>
          </a:p>
          <a:p>
            <a:r>
              <a:rPr lang="en-US" dirty="0"/>
              <a:t>However, it is supported in case of an interface because there is no ambiguity.</a:t>
            </a:r>
          </a:p>
          <a:p>
            <a:r>
              <a:rPr lang="en-US" dirty="0"/>
              <a:t> It is because its implementation is provided by the sub class.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30207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interface Printable{  </a:t>
            </a:r>
          </a:p>
          <a:p>
            <a:pPr>
              <a:buNone/>
            </a:pPr>
            <a:r>
              <a:rPr lang="en-US" dirty="0"/>
              <a:t>void print();  </a:t>
            </a:r>
          </a:p>
          <a:p>
            <a:pPr>
              <a:buNone/>
            </a:pPr>
            <a:r>
              <a:rPr lang="en-US" dirty="0"/>
              <a:t>}  </a:t>
            </a:r>
          </a:p>
          <a:p>
            <a:pPr>
              <a:buNone/>
            </a:pPr>
            <a:r>
              <a:rPr lang="en-US" dirty="0"/>
              <a:t>interface </a:t>
            </a:r>
            <a:r>
              <a:rPr lang="en-US" dirty="0" err="1"/>
              <a:t>Showable</a:t>
            </a:r>
            <a:r>
              <a:rPr lang="en-US" dirty="0"/>
              <a:t>{  </a:t>
            </a:r>
          </a:p>
          <a:p>
            <a:pPr>
              <a:buNone/>
            </a:pPr>
            <a:r>
              <a:rPr lang="en-US" dirty="0"/>
              <a:t>void print();  </a:t>
            </a:r>
          </a:p>
          <a:p>
            <a:pPr>
              <a:buNone/>
            </a:pPr>
            <a:r>
              <a:rPr lang="en-US" dirty="0"/>
              <a:t>}  </a:t>
            </a:r>
          </a:p>
          <a:p>
            <a:pPr>
              <a:buNone/>
            </a:pPr>
            <a:r>
              <a:rPr lang="en-US" dirty="0"/>
              <a:t>class TestInterface1 implements Printable, Showable{  </a:t>
            </a:r>
          </a:p>
          <a:p>
            <a:pPr>
              <a:buNone/>
            </a:pPr>
            <a:r>
              <a:rPr lang="en-US" dirty="0"/>
              <a:t>public void print()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 err="1"/>
              <a:t>System.out.println</a:t>
            </a:r>
            <a:r>
              <a:rPr lang="en-US" dirty="0"/>
              <a:t>("Hello");</a:t>
            </a:r>
          </a:p>
          <a:p>
            <a:pPr>
              <a:buNone/>
            </a:pPr>
            <a:r>
              <a:rPr lang="en-US" dirty="0"/>
              <a:t>}  </a:t>
            </a:r>
          </a:p>
          <a:p>
            <a:pPr>
              <a:buNone/>
            </a:pPr>
            <a:r>
              <a:rPr lang="en-US" dirty="0"/>
              <a:t>public static void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>
              <a:buNone/>
            </a:pPr>
            <a:r>
              <a:rPr lang="en-US" dirty="0"/>
              <a:t>TestInterface1 obj = new TestInterface1();  </a:t>
            </a:r>
          </a:p>
          <a:p>
            <a:pPr>
              <a:buNone/>
            </a:pPr>
            <a:r>
              <a:rPr lang="en-US" dirty="0" err="1"/>
              <a:t>obj.print</a:t>
            </a:r>
            <a:r>
              <a:rPr lang="en-US" dirty="0"/>
              <a:t>();  </a:t>
            </a:r>
          </a:p>
          <a:p>
            <a:pPr>
              <a:buNone/>
            </a:pPr>
            <a:r>
              <a:rPr lang="en-US" dirty="0"/>
              <a:t> }  </a:t>
            </a:r>
          </a:p>
          <a:p>
            <a:pPr>
              <a:buNone/>
            </a:pPr>
            <a:r>
              <a:rPr lang="en-US" dirty="0"/>
              <a:t>}  </a:t>
            </a:r>
          </a:p>
        </p:txBody>
      </p:sp>
      <p:sp>
        <p:nvSpPr>
          <p:cNvPr id="4" name="Rectangle 3"/>
          <p:cNvSpPr/>
          <p:nvPr/>
        </p:nvSpPr>
        <p:spPr>
          <a:xfrm>
            <a:off x="666135" y="5935824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Printable and Showable interface have same methods but its implementation is provided by class TestTnterface1, so there is no ambiguity.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nk Diagram - Page 1 (4)">
            <a:extLst>
              <a:ext uri="{FF2B5EF4-FFF2-40B4-BE49-F238E27FC236}">
                <a16:creationId xmlns:a16="http://schemas.microsoft.com/office/drawing/2014/main" id="{21FA53A9-DD9C-4305-A443-F14E4E33B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47" y="2652724"/>
            <a:ext cx="3056623" cy="297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pcasting in Java">
            <a:extLst>
              <a:ext uri="{FF2B5EF4-FFF2-40B4-BE49-F238E27FC236}">
                <a16:creationId xmlns:a16="http://schemas.microsoft.com/office/drawing/2014/main" id="{C20F6F91-0C78-4D7F-AF10-557C50876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38" y="3077777"/>
            <a:ext cx="4987030" cy="192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B8F44F-AC93-4E0F-91FF-4AEB42903545}"/>
              </a:ext>
            </a:extLst>
          </p:cNvPr>
          <p:cNvSpPr txBox="1"/>
          <p:nvPr/>
        </p:nvSpPr>
        <p:spPr>
          <a:xfrm>
            <a:off x="652509" y="1234198"/>
            <a:ext cx="7297445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7030A0"/>
                </a:solidFill>
                <a:latin typeface="verdana" panose="020B0604030504040204" pitchFamily="34" charset="0"/>
              </a:rPr>
              <a:t>If the reference variable of Parent class refers to the object of Child class, it is known as upcasting</a:t>
            </a:r>
            <a:endParaRPr lang="en-IN" sz="21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3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49" y="69055"/>
            <a:ext cx="8733559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Interface inheritance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0436"/>
            <a:ext cx="8229600" cy="58466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dirty="0"/>
              <a:t>A class implements an interface, but one interface extends another interface.</a:t>
            </a:r>
          </a:p>
          <a:p>
            <a:pPr>
              <a:buNone/>
            </a:pPr>
            <a:r>
              <a:rPr lang="en-US" sz="8000" dirty="0"/>
              <a:t>interface Printable{  </a:t>
            </a:r>
          </a:p>
          <a:p>
            <a:pPr>
              <a:buNone/>
            </a:pPr>
            <a:r>
              <a:rPr lang="en-US" sz="8000" dirty="0">
                <a:solidFill>
                  <a:srgbClr val="FF0000"/>
                </a:solidFill>
              </a:rPr>
              <a:t>void print();  </a:t>
            </a:r>
          </a:p>
          <a:p>
            <a:pPr>
              <a:buNone/>
            </a:pPr>
            <a:r>
              <a:rPr lang="en-US" sz="8000" dirty="0"/>
              <a:t>}  </a:t>
            </a:r>
          </a:p>
          <a:p>
            <a:pPr>
              <a:buNone/>
            </a:pPr>
            <a:r>
              <a:rPr lang="en-US" sz="8000" dirty="0"/>
              <a:t>interface </a:t>
            </a:r>
            <a:r>
              <a:rPr lang="en-US" sz="8000" dirty="0" err="1"/>
              <a:t>Showable</a:t>
            </a:r>
            <a:r>
              <a:rPr lang="en-US" sz="8000" dirty="0"/>
              <a:t> extends Printable{  </a:t>
            </a:r>
          </a:p>
          <a:p>
            <a:pPr>
              <a:buNone/>
            </a:pPr>
            <a:r>
              <a:rPr lang="en-US" sz="8000" dirty="0">
                <a:solidFill>
                  <a:srgbClr val="FF0000"/>
                </a:solidFill>
              </a:rPr>
              <a:t>void show();  </a:t>
            </a:r>
          </a:p>
          <a:p>
            <a:pPr>
              <a:buNone/>
            </a:pPr>
            <a:r>
              <a:rPr lang="en-US" sz="8000" dirty="0"/>
              <a:t>}  </a:t>
            </a:r>
          </a:p>
          <a:p>
            <a:pPr>
              <a:buNone/>
            </a:pPr>
            <a:r>
              <a:rPr lang="en-US" sz="8000" dirty="0"/>
              <a:t>class TestInterface4 implements </a:t>
            </a:r>
            <a:r>
              <a:rPr lang="en-US" sz="8000" dirty="0" err="1"/>
              <a:t>Showable</a:t>
            </a:r>
            <a:r>
              <a:rPr lang="en-US" sz="8000" dirty="0"/>
              <a:t>{  </a:t>
            </a:r>
          </a:p>
          <a:p>
            <a:pPr>
              <a:buNone/>
            </a:pPr>
            <a:r>
              <a:rPr lang="en-US" sz="8000" dirty="0"/>
              <a:t>public void </a:t>
            </a:r>
            <a:r>
              <a:rPr lang="en-US" sz="8000" dirty="0">
                <a:solidFill>
                  <a:srgbClr val="FF0000"/>
                </a:solidFill>
              </a:rPr>
              <a:t>print()</a:t>
            </a:r>
            <a:r>
              <a:rPr lang="en-US" sz="8000" dirty="0"/>
              <a:t>{</a:t>
            </a:r>
            <a:r>
              <a:rPr lang="en-US" sz="8000" dirty="0" err="1"/>
              <a:t>System.out.println</a:t>
            </a:r>
            <a:r>
              <a:rPr lang="en-US" sz="8000" dirty="0"/>
              <a:t>("Hello");}  </a:t>
            </a:r>
          </a:p>
          <a:p>
            <a:pPr>
              <a:buNone/>
            </a:pPr>
            <a:r>
              <a:rPr lang="en-US" sz="8000" dirty="0"/>
              <a:t>public void </a:t>
            </a:r>
            <a:r>
              <a:rPr lang="en-US" sz="8000" dirty="0">
                <a:solidFill>
                  <a:srgbClr val="FF0000"/>
                </a:solidFill>
              </a:rPr>
              <a:t>show()</a:t>
            </a:r>
            <a:r>
              <a:rPr lang="en-US" sz="8000" dirty="0"/>
              <a:t>{</a:t>
            </a:r>
            <a:r>
              <a:rPr lang="en-US" sz="8000" dirty="0" err="1"/>
              <a:t>System.out.println</a:t>
            </a:r>
            <a:r>
              <a:rPr lang="en-US" sz="8000" dirty="0"/>
              <a:t>("Welcome");}  </a:t>
            </a:r>
          </a:p>
          <a:p>
            <a:pPr>
              <a:buNone/>
            </a:pPr>
            <a:r>
              <a:rPr lang="en-US" sz="8000" dirty="0"/>
              <a:t> public static void main(String </a:t>
            </a:r>
            <a:r>
              <a:rPr lang="en-US" sz="8000" dirty="0" err="1"/>
              <a:t>args</a:t>
            </a:r>
            <a:r>
              <a:rPr lang="en-US" sz="8000" dirty="0"/>
              <a:t>[]){  </a:t>
            </a:r>
          </a:p>
          <a:p>
            <a:pPr>
              <a:buNone/>
            </a:pPr>
            <a:r>
              <a:rPr lang="en-US" sz="8000" dirty="0"/>
              <a:t>TestInterface4 </a:t>
            </a:r>
            <a:r>
              <a:rPr lang="en-US" sz="8000" dirty="0" err="1"/>
              <a:t>obj</a:t>
            </a:r>
            <a:r>
              <a:rPr lang="en-US" sz="8000" dirty="0"/>
              <a:t> = new TestInterface4();  </a:t>
            </a:r>
          </a:p>
          <a:p>
            <a:pPr>
              <a:buNone/>
            </a:pPr>
            <a:r>
              <a:rPr lang="en-US" sz="8000" dirty="0" err="1"/>
              <a:t>obj.print</a:t>
            </a:r>
            <a:r>
              <a:rPr lang="en-US" sz="8000" dirty="0"/>
              <a:t>();  </a:t>
            </a:r>
          </a:p>
          <a:p>
            <a:pPr>
              <a:buNone/>
            </a:pPr>
            <a:r>
              <a:rPr lang="en-US" sz="8000" dirty="0" err="1"/>
              <a:t>obj.show</a:t>
            </a:r>
            <a:r>
              <a:rPr lang="en-US" sz="8000" dirty="0"/>
              <a:t>();  </a:t>
            </a:r>
          </a:p>
          <a:p>
            <a:pPr>
              <a:buNone/>
            </a:pPr>
            <a:r>
              <a:rPr lang="en-US" sz="8000" dirty="0"/>
              <a:t> }  </a:t>
            </a:r>
          </a:p>
          <a:p>
            <a:pPr>
              <a:buNone/>
            </a:pPr>
            <a:r>
              <a:rPr lang="en-US" sz="8000" dirty="0"/>
              <a:t>}  </a:t>
            </a:r>
          </a:p>
          <a:p>
            <a:pPr>
              <a:buNone/>
            </a:pPr>
            <a:endParaRPr lang="en-US" sz="7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2092-ACEE-4839-8847-C06C945B1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08825"/>
            <a:ext cx="7886700" cy="6222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Package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90B90-73B7-42D4-BAB4-8600582BD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274618"/>
            <a:ext cx="8156448" cy="445228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Both a naming and a visibility control mechanism. </a:t>
            </a:r>
          </a:p>
          <a:p>
            <a:r>
              <a:rPr lang="en-US" dirty="0"/>
              <a:t>Classes can be defined inside a package that are not accessible by code outside that package</a:t>
            </a:r>
          </a:p>
          <a:p>
            <a:r>
              <a:rPr lang="en-US" dirty="0"/>
              <a:t>Class members can be defined that are exposed only to other members of the same package</a:t>
            </a:r>
          </a:p>
          <a:p>
            <a:r>
              <a:rPr lang="en-US" dirty="0"/>
              <a:t>General form of the </a:t>
            </a:r>
            <a:r>
              <a:rPr lang="en-US" b="1" dirty="0"/>
              <a:t>package </a:t>
            </a:r>
            <a:r>
              <a:rPr lang="en-US" dirty="0"/>
              <a:t>statement:</a:t>
            </a:r>
          </a:p>
          <a:p>
            <a:pPr marL="0" indent="0">
              <a:buNone/>
            </a:pPr>
            <a:r>
              <a:rPr lang="en-IN" dirty="0"/>
              <a:t>		package </a:t>
            </a:r>
            <a:r>
              <a:rPr lang="en-IN" i="1" dirty="0" err="1"/>
              <a:t>pkg</a:t>
            </a:r>
            <a:r>
              <a:rPr lang="en-IN" dirty="0"/>
              <a:t>;</a:t>
            </a:r>
          </a:p>
          <a:p>
            <a:r>
              <a:rPr lang="en-US" dirty="0"/>
              <a:t>Hierarchy of packages is created by separating each package name from the one above it by use of a period. The general form of a multileveled package </a:t>
            </a:r>
            <a:r>
              <a:rPr lang="en-IN" dirty="0"/>
              <a:t>statement is shown here:</a:t>
            </a:r>
          </a:p>
          <a:p>
            <a:pPr marL="0" indent="0">
              <a:buNone/>
            </a:pPr>
            <a:r>
              <a:rPr lang="en-IN" dirty="0"/>
              <a:t>		package </a:t>
            </a:r>
            <a:r>
              <a:rPr lang="en-IN" i="1" dirty="0"/>
              <a:t>pkg1</a:t>
            </a:r>
            <a:r>
              <a:rPr lang="en-IN" dirty="0"/>
              <a:t>[.</a:t>
            </a:r>
            <a:r>
              <a:rPr lang="en-IN" i="1" dirty="0"/>
              <a:t>pkg2</a:t>
            </a:r>
            <a:r>
              <a:rPr lang="en-IN" dirty="0"/>
              <a:t>[.</a:t>
            </a:r>
            <a:r>
              <a:rPr lang="en-IN" i="1" dirty="0"/>
              <a:t>pkg3</a:t>
            </a:r>
            <a:r>
              <a:rPr lang="en-IN" dirty="0"/>
              <a:t>]];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7407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organize classes and interfaces.</a:t>
            </a:r>
          </a:p>
          <a:p>
            <a:r>
              <a:rPr lang="en-US" dirty="0"/>
              <a:t>It is a group of similar types of classes, interfaces and sub-packages.</a:t>
            </a:r>
          </a:p>
          <a:p>
            <a:pPr marL="0" indent="0">
              <a:buNone/>
            </a:pPr>
            <a:r>
              <a:rPr lang="en-US" dirty="0"/>
              <a:t>Two types of packages in Java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Built-in package (packages from the Java API)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User-defined package (create your own packages)</a:t>
            </a:r>
          </a:p>
        </p:txBody>
      </p:sp>
    </p:spTree>
    <p:extLst>
      <p:ext uri="{BB962C8B-B14F-4D97-AF65-F5344CB8AC3E}">
        <p14:creationId xmlns:p14="http://schemas.microsoft.com/office/powerpoint/2010/main" val="2517129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packages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Java API </a:t>
            </a:r>
            <a:r>
              <a:rPr lang="en-US" dirty="0"/>
              <a:t>is a library of prewritten classes, that are free to use, included in the Java Development Environment.</a:t>
            </a:r>
          </a:p>
          <a:p>
            <a:r>
              <a:rPr lang="en-US" dirty="0"/>
              <a:t>The library is divided into </a:t>
            </a:r>
            <a:r>
              <a:rPr lang="en-US" b="1" dirty="0"/>
              <a:t>packages</a:t>
            </a:r>
            <a:r>
              <a:rPr lang="en-US" dirty="0"/>
              <a:t> and </a:t>
            </a:r>
            <a:r>
              <a:rPr lang="en-US" b="1" dirty="0"/>
              <a:t>classes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FF0000"/>
                </a:solidFill>
              </a:rPr>
              <a:t>import</a:t>
            </a:r>
            <a:r>
              <a:rPr lang="en-US" dirty="0"/>
              <a:t> a </a:t>
            </a:r>
            <a:r>
              <a:rPr lang="en-US" b="1" dirty="0"/>
              <a:t>single class </a:t>
            </a:r>
            <a:r>
              <a:rPr lang="en-US" dirty="0"/>
              <a:t>(along with its methods and attributes), or a </a:t>
            </a:r>
            <a:r>
              <a:rPr lang="en-US" b="1" dirty="0"/>
              <a:t>whole package that contain all the classes</a:t>
            </a:r>
            <a:r>
              <a:rPr lang="en-US" dirty="0"/>
              <a:t> that belong to the specified package.</a:t>
            </a:r>
          </a:p>
          <a:p>
            <a:r>
              <a:rPr lang="en-US" dirty="0"/>
              <a:t>To use a class or a package from the library - </a:t>
            </a:r>
            <a:r>
              <a:rPr lang="en-US" b="1" dirty="0"/>
              <a:t>to use the </a:t>
            </a:r>
            <a:r>
              <a:rPr lang="en-US" b="1" dirty="0">
                <a:solidFill>
                  <a:srgbClr val="FF0000"/>
                </a:solidFill>
              </a:rPr>
              <a:t>import keyword</a:t>
            </a:r>
          </a:p>
        </p:txBody>
      </p:sp>
    </p:spTree>
    <p:extLst>
      <p:ext uri="{BB962C8B-B14F-4D97-AF65-F5344CB8AC3E}">
        <p14:creationId xmlns:p14="http://schemas.microsoft.com/office/powerpoint/2010/main" val="12042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Syntax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600200"/>
            <a:ext cx="8858312" cy="4525963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root</a:t>
            </a:r>
            <a:r>
              <a:rPr lang="en-US" i="1" dirty="0" err="1"/>
              <a:t>package</a:t>
            </a:r>
            <a:r>
              <a:rPr lang="en-US" dirty="0"/>
              <a:t>. </a:t>
            </a:r>
            <a:r>
              <a:rPr lang="en-US" i="1" dirty="0" err="1"/>
              <a:t>name</a:t>
            </a:r>
            <a:r>
              <a:rPr lang="en-US" dirty="0" err="1"/>
              <a:t>.</a:t>
            </a:r>
            <a:r>
              <a:rPr lang="en-US" i="1" dirty="0" err="1"/>
              <a:t>Class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/>
              <a:t>                         // Import a single class</a:t>
            </a:r>
          </a:p>
          <a:p>
            <a:r>
              <a:rPr lang="en-US" dirty="0"/>
              <a:t> import </a:t>
            </a:r>
            <a:r>
              <a:rPr lang="en-US" dirty="0" err="1"/>
              <a:t>root</a:t>
            </a:r>
            <a:r>
              <a:rPr lang="en-US" i="1" dirty="0" err="1"/>
              <a:t>package</a:t>
            </a:r>
            <a:r>
              <a:rPr lang="en-US" dirty="0"/>
              <a:t>. </a:t>
            </a:r>
            <a:r>
              <a:rPr lang="en-US" i="1" dirty="0"/>
              <a:t>name</a:t>
            </a:r>
            <a:r>
              <a:rPr lang="en-US" dirty="0"/>
              <a:t>.*; </a:t>
            </a:r>
          </a:p>
          <a:p>
            <a:pPr>
              <a:buNone/>
            </a:pPr>
            <a:r>
              <a:rPr lang="en-US" dirty="0"/>
              <a:t>                     // Import the whole package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Import a Class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Example, </a:t>
            </a:r>
          </a:p>
          <a:p>
            <a:pPr>
              <a:buNone/>
            </a:pPr>
            <a:r>
              <a:rPr lang="en-US" dirty="0"/>
              <a:t>        Scanner class, </a:t>
            </a:r>
            <a:r>
              <a:rPr lang="en-US" b="1" dirty="0"/>
              <a:t>which is used to get user input</a:t>
            </a:r>
          </a:p>
          <a:p>
            <a:pPr>
              <a:buNone/>
            </a:pPr>
            <a:r>
              <a:rPr lang="en-US" dirty="0"/>
              <a:t>               import </a:t>
            </a:r>
            <a:r>
              <a:rPr lang="en-US" dirty="0" err="1"/>
              <a:t>java.util.Scanner</a:t>
            </a:r>
            <a:r>
              <a:rPr lang="en-US" dirty="0"/>
              <a:t>; 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4437112"/>
            <a:ext cx="85689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→ java is a top level package</a:t>
            </a:r>
          </a:p>
          <a:p>
            <a:r>
              <a:rPr lang="en-US" sz="2800" dirty="0"/>
              <a:t>→ </a:t>
            </a:r>
            <a:r>
              <a:rPr lang="en-US" sz="2800" dirty="0" err="1"/>
              <a:t>util</a:t>
            </a:r>
            <a:r>
              <a:rPr lang="en-US" sz="2800" dirty="0"/>
              <a:t> is a sub package</a:t>
            </a:r>
          </a:p>
          <a:p>
            <a:r>
              <a:rPr lang="en-US" sz="2800" dirty="0"/>
              <a:t>→ and Scanner is a class which is present in the sub package util.</a:t>
            </a:r>
            <a:endParaRPr lang="en-IN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Import a Package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import a whole package, end the sentence with an asterisk sign (*). </a:t>
            </a:r>
          </a:p>
          <a:p>
            <a:r>
              <a:rPr lang="en-US" dirty="0"/>
              <a:t>The following example will import ALL the classes in the </a:t>
            </a:r>
            <a:r>
              <a:rPr lang="en-US" dirty="0" err="1"/>
              <a:t>java.util</a:t>
            </a:r>
            <a:r>
              <a:rPr lang="en-US" dirty="0"/>
              <a:t> package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import </a:t>
            </a:r>
            <a:r>
              <a:rPr lang="en-US" dirty="0" err="1"/>
              <a:t>java.util</a:t>
            </a:r>
            <a:r>
              <a:rPr lang="en-US" dirty="0"/>
              <a:t>.*;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US" dirty="0"/>
              <a:t>Built in </a:t>
            </a:r>
            <a:r>
              <a:rPr lang="en-US" dirty="0" err="1"/>
              <a:t>pakages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34" y="1503218"/>
            <a:ext cx="161447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nb-NO" dirty="0"/>
          </a:p>
          <a:p>
            <a:r>
              <a:rPr lang="nb-NO" dirty="0"/>
              <a:t>lang </a:t>
            </a:r>
          </a:p>
          <a:p>
            <a:r>
              <a:rPr lang="nb-NO" dirty="0"/>
              <a:t>awt</a:t>
            </a:r>
          </a:p>
          <a:p>
            <a:r>
              <a:rPr lang="nb-NO" dirty="0">
                <a:solidFill>
                  <a:srgbClr val="FF0000"/>
                </a:solidFill>
              </a:rPr>
              <a:t>Javax</a:t>
            </a:r>
          </a:p>
          <a:p>
            <a:r>
              <a:rPr lang="nb-NO" dirty="0">
                <a:solidFill>
                  <a:srgbClr val="FF0000"/>
                </a:solidFill>
              </a:rPr>
              <a:t>java</a:t>
            </a:r>
          </a:p>
          <a:p>
            <a:r>
              <a:rPr lang="nb-NO" dirty="0"/>
              <a:t>swing </a:t>
            </a:r>
          </a:p>
          <a:p>
            <a:r>
              <a:rPr lang="nb-NO" dirty="0"/>
              <a:t>net </a:t>
            </a:r>
          </a:p>
          <a:p>
            <a:r>
              <a:rPr lang="nb-NO" dirty="0"/>
              <a:t>io </a:t>
            </a:r>
          </a:p>
          <a:p>
            <a:r>
              <a:rPr lang="nb-NO" dirty="0"/>
              <a:t>util </a:t>
            </a:r>
          </a:p>
          <a:p>
            <a:r>
              <a:rPr lang="nb-NO" dirty="0"/>
              <a:t>sql etc.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7704" y="1124744"/>
          <a:ext cx="7022014" cy="5528520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7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5132">
                <a:tc>
                  <a:txBody>
                    <a:bodyPr/>
                    <a:lstStyle/>
                    <a:p>
                      <a:r>
                        <a:rPr lang="en-US" sz="2000" b="1" dirty="0"/>
                        <a:t>Package Name</a:t>
                      </a:r>
                      <a:endParaRPr lang="en-US" sz="2000" dirty="0"/>
                    </a:p>
                  </a:txBody>
                  <a:tcPr marL="49561" marR="49561" marT="24780" marB="24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</a:t>
                      </a:r>
                      <a:endParaRPr lang="en-US" sz="2000" dirty="0"/>
                    </a:p>
                  </a:txBody>
                  <a:tcPr marL="49561" marR="49561" marT="24780" marB="24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6270">
                <a:tc>
                  <a:txBody>
                    <a:bodyPr/>
                    <a:lstStyle/>
                    <a:p>
                      <a:r>
                        <a:rPr lang="en-US" sz="2000" dirty="0" err="1"/>
                        <a:t>java.lang</a:t>
                      </a:r>
                      <a:endParaRPr lang="en-US" sz="2000" dirty="0"/>
                    </a:p>
                  </a:txBody>
                  <a:tcPr marL="49561" marR="49561" marT="24780" marB="24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Contains language support classes ( for </a:t>
                      </a:r>
                      <a:r>
                        <a:rPr lang="en-US" sz="2000" dirty="0" err="1"/>
                        <a:t>e.g</a:t>
                      </a:r>
                      <a:r>
                        <a:rPr lang="en-US" sz="2000" dirty="0"/>
                        <a:t> classes which defines primitive data types, math operations, etc.) . This package is automatically imported.</a:t>
                      </a:r>
                    </a:p>
                  </a:txBody>
                  <a:tcPr marL="49561" marR="49561" marT="24780" marB="24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132">
                <a:tc>
                  <a:txBody>
                    <a:bodyPr/>
                    <a:lstStyle/>
                    <a:p>
                      <a:r>
                        <a:rPr lang="en-US" sz="2000" dirty="0"/>
                        <a:t>java.io</a:t>
                      </a:r>
                    </a:p>
                  </a:txBody>
                  <a:tcPr marL="49561" marR="49561" marT="24780" marB="24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Contains classes for supporting input / output operations.</a:t>
                      </a:r>
                    </a:p>
                  </a:txBody>
                  <a:tcPr marL="49561" marR="49561" marT="24780" marB="24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5701">
                <a:tc>
                  <a:txBody>
                    <a:bodyPr/>
                    <a:lstStyle/>
                    <a:p>
                      <a:r>
                        <a:rPr lang="en-US" sz="2000" dirty="0" err="1"/>
                        <a:t>java.util</a:t>
                      </a:r>
                      <a:endParaRPr lang="en-US" sz="2000" dirty="0"/>
                    </a:p>
                  </a:txBody>
                  <a:tcPr marL="49561" marR="49561" marT="24780" marB="24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Contains utility classes which implement data structures like Linked List, Hash Table, Dictionary, etc and support for Date / Time operations.</a:t>
                      </a:r>
                    </a:p>
                  </a:txBody>
                  <a:tcPr marL="49561" marR="49561" marT="24780" marB="24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563">
                <a:tc>
                  <a:txBody>
                    <a:bodyPr/>
                    <a:lstStyle/>
                    <a:p>
                      <a:r>
                        <a:rPr lang="en-US" sz="2000" dirty="0" err="1"/>
                        <a:t>java.applet</a:t>
                      </a:r>
                      <a:endParaRPr lang="en-US" sz="2000" dirty="0"/>
                    </a:p>
                  </a:txBody>
                  <a:tcPr marL="49561" marR="49561" marT="24780" marB="24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Contains classes for creating Applets.</a:t>
                      </a:r>
                    </a:p>
                  </a:txBody>
                  <a:tcPr marL="49561" marR="49561" marT="24780" marB="24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5701">
                <a:tc>
                  <a:txBody>
                    <a:bodyPr/>
                    <a:lstStyle/>
                    <a:p>
                      <a:r>
                        <a:rPr lang="en-US" sz="2000" dirty="0"/>
                        <a:t>java.awt</a:t>
                      </a:r>
                    </a:p>
                  </a:txBody>
                  <a:tcPr marL="49561" marR="49561" marT="24780" marB="24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Contains classes for implementing the components of graphical user interface ( like buttons, menus, etc. ).</a:t>
                      </a:r>
                    </a:p>
                  </a:txBody>
                  <a:tcPr marL="49561" marR="49561" marT="24780" marB="24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132">
                <a:tc>
                  <a:txBody>
                    <a:bodyPr/>
                    <a:lstStyle/>
                    <a:p>
                      <a:r>
                        <a:rPr lang="en-US" sz="2000" dirty="0"/>
                        <a:t>java.net</a:t>
                      </a:r>
                    </a:p>
                  </a:txBody>
                  <a:tcPr marL="49561" marR="49561" marT="24780" marB="24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Contains classes for supporting networking operations.</a:t>
                      </a:r>
                    </a:p>
                  </a:txBody>
                  <a:tcPr marL="49561" marR="49561" marT="24780" marB="24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453B2A-41D1-4492-AF11-152FB1D87251}"/>
              </a:ext>
            </a:extLst>
          </p:cNvPr>
          <p:cNvSpPr/>
          <p:nvPr/>
        </p:nvSpPr>
        <p:spPr>
          <a:xfrm>
            <a:off x="748145" y="305068"/>
            <a:ext cx="764770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500" dirty="0"/>
              <a:t>Example:</a:t>
            </a:r>
          </a:p>
          <a:p>
            <a:r>
              <a:rPr lang="en-IN" sz="2500" b="1" dirty="0"/>
              <a:t>package </a:t>
            </a:r>
            <a:r>
              <a:rPr lang="en-IN" sz="2500" b="1" dirty="0" err="1"/>
              <a:t>mypackage</a:t>
            </a:r>
            <a:r>
              <a:rPr lang="en-IN" sz="2500" b="1" dirty="0"/>
              <a:t>;  </a:t>
            </a:r>
          </a:p>
          <a:p>
            <a:r>
              <a:rPr lang="en-IN" sz="2500" dirty="0"/>
              <a:t>public class </a:t>
            </a:r>
            <a:r>
              <a:rPr lang="en-IN" sz="2500" b="1" dirty="0"/>
              <a:t>Simple</a:t>
            </a:r>
            <a:r>
              <a:rPr lang="en-IN" sz="2500" dirty="0"/>
              <a:t>{  </a:t>
            </a:r>
          </a:p>
          <a:p>
            <a:r>
              <a:rPr lang="en-IN" sz="2500" dirty="0"/>
              <a:t>public void </a:t>
            </a:r>
            <a:r>
              <a:rPr lang="en-IN" sz="2500" dirty="0" err="1"/>
              <a:t>displayMessage</a:t>
            </a:r>
            <a:r>
              <a:rPr lang="en-IN" sz="2500" dirty="0"/>
              <a:t>()</a:t>
            </a:r>
          </a:p>
          <a:p>
            <a:r>
              <a:rPr lang="en-IN" sz="2500" dirty="0"/>
              <a:t>{ </a:t>
            </a:r>
          </a:p>
          <a:p>
            <a:r>
              <a:rPr lang="en-IN" sz="2500" dirty="0"/>
              <a:t>    </a:t>
            </a:r>
            <a:r>
              <a:rPr lang="en-IN" sz="2500" dirty="0" err="1"/>
              <a:t>System.out.println</a:t>
            </a:r>
            <a:r>
              <a:rPr lang="en-IN" sz="2500" dirty="0"/>
              <a:t>("Welcome to package");  </a:t>
            </a:r>
          </a:p>
          <a:p>
            <a:r>
              <a:rPr lang="en-IN" sz="2500" dirty="0"/>
              <a:t>}</a:t>
            </a:r>
          </a:p>
          <a:p>
            <a:r>
              <a:rPr lang="en-IN" sz="2500" dirty="0"/>
              <a:t>} </a:t>
            </a:r>
          </a:p>
          <a:p>
            <a:r>
              <a:rPr lang="en-IN" sz="2500" dirty="0"/>
              <a:t>//Main.java</a:t>
            </a:r>
          </a:p>
          <a:p>
            <a:r>
              <a:rPr lang="en-IN" sz="2500" b="1" dirty="0"/>
              <a:t>import </a:t>
            </a:r>
            <a:r>
              <a:rPr lang="en-IN" sz="2500" b="1" dirty="0" err="1"/>
              <a:t>mypackage.Simple</a:t>
            </a:r>
            <a:r>
              <a:rPr lang="en-IN" sz="2500" b="1" dirty="0"/>
              <a:t>;</a:t>
            </a:r>
          </a:p>
          <a:p>
            <a:r>
              <a:rPr lang="en-IN" sz="2500" dirty="0"/>
              <a:t>public class Main {</a:t>
            </a:r>
          </a:p>
          <a:p>
            <a:r>
              <a:rPr lang="en-IN" sz="2500" dirty="0"/>
              <a:t>    public static void main(String[] </a:t>
            </a:r>
            <a:r>
              <a:rPr lang="en-IN" sz="2500" dirty="0" err="1"/>
              <a:t>args</a:t>
            </a:r>
            <a:r>
              <a:rPr lang="en-IN" sz="2500" dirty="0"/>
              <a:t>) {</a:t>
            </a:r>
          </a:p>
          <a:p>
            <a:r>
              <a:rPr lang="en-IN" sz="2500" dirty="0"/>
              <a:t>            Simple </a:t>
            </a:r>
            <a:r>
              <a:rPr lang="en-IN" sz="2500" dirty="0" err="1"/>
              <a:t>myObject</a:t>
            </a:r>
            <a:r>
              <a:rPr lang="en-IN" sz="2500" dirty="0"/>
              <a:t> = new Simple();</a:t>
            </a:r>
          </a:p>
          <a:p>
            <a:r>
              <a:rPr lang="en-IN" sz="2500" dirty="0"/>
              <a:t>                </a:t>
            </a:r>
            <a:r>
              <a:rPr lang="en-IN" sz="2500" dirty="0" err="1"/>
              <a:t>myObject.displayMessage</a:t>
            </a:r>
            <a:r>
              <a:rPr lang="en-IN" sz="2500" dirty="0"/>
              <a:t>();</a:t>
            </a:r>
          </a:p>
          <a:p>
            <a:r>
              <a:rPr lang="en-IN" sz="2500" dirty="0"/>
              <a:t>    }</a:t>
            </a:r>
          </a:p>
          <a:p>
            <a:r>
              <a:rPr lang="en-IN" sz="2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5368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1EDB46-CE4B-4900-B977-DF3AAA5C5298}"/>
              </a:ext>
            </a:extLst>
          </p:cNvPr>
          <p:cNvSpPr/>
          <p:nvPr/>
        </p:nvSpPr>
        <p:spPr>
          <a:xfrm>
            <a:off x="325581" y="1207899"/>
            <a:ext cx="8492837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500" b="1" dirty="0"/>
              <a:t>Compilation &amp; Run</a:t>
            </a:r>
          </a:p>
          <a:p>
            <a:endParaRPr lang="en-IN" sz="2500" dirty="0"/>
          </a:p>
          <a:p>
            <a:r>
              <a:rPr lang="en-IN" sz="2500" dirty="0"/>
              <a:t>D:\subashini new\</a:t>
            </a:r>
            <a:r>
              <a:rPr lang="en-IN" sz="2500" dirty="0" err="1"/>
              <a:t>kongu</a:t>
            </a:r>
            <a:r>
              <a:rPr lang="en-IN" sz="2500" dirty="0"/>
              <a:t>\JP\</a:t>
            </a:r>
            <a:r>
              <a:rPr lang="en-IN" sz="2500" dirty="0" err="1"/>
              <a:t>pgms</a:t>
            </a:r>
            <a:r>
              <a:rPr lang="en-IN" sz="2500" dirty="0"/>
              <a:t>&gt;</a:t>
            </a:r>
            <a:r>
              <a:rPr lang="en-IN" sz="2500" dirty="0" err="1"/>
              <a:t>javac</a:t>
            </a:r>
            <a:r>
              <a:rPr lang="en-IN" sz="2500" dirty="0"/>
              <a:t> </a:t>
            </a:r>
            <a:r>
              <a:rPr lang="en-IN" sz="2500" dirty="0" err="1"/>
              <a:t>mypackage</a:t>
            </a:r>
            <a:r>
              <a:rPr lang="en-IN" sz="2500" dirty="0"/>
              <a:t>/Simple.java</a:t>
            </a:r>
          </a:p>
          <a:p>
            <a:endParaRPr lang="en-IN" sz="2500" dirty="0"/>
          </a:p>
          <a:p>
            <a:endParaRPr lang="en-IN" sz="2500" dirty="0"/>
          </a:p>
          <a:p>
            <a:r>
              <a:rPr lang="en-IN" sz="2500" dirty="0"/>
              <a:t>D:\subashini new\</a:t>
            </a:r>
            <a:r>
              <a:rPr lang="en-IN" sz="2500" dirty="0" err="1"/>
              <a:t>kongu</a:t>
            </a:r>
            <a:r>
              <a:rPr lang="en-IN" sz="2500" dirty="0"/>
              <a:t>\JP\</a:t>
            </a:r>
            <a:r>
              <a:rPr lang="en-IN" sz="2500" dirty="0" err="1"/>
              <a:t>pgms</a:t>
            </a:r>
            <a:r>
              <a:rPr lang="en-IN" sz="2500" dirty="0"/>
              <a:t>&gt;</a:t>
            </a:r>
            <a:r>
              <a:rPr lang="en-IN" sz="2500" dirty="0" err="1"/>
              <a:t>javac</a:t>
            </a:r>
            <a:r>
              <a:rPr lang="en-IN" sz="2500" dirty="0"/>
              <a:t> Main.java</a:t>
            </a:r>
          </a:p>
          <a:p>
            <a:endParaRPr lang="en-IN" sz="2500" dirty="0"/>
          </a:p>
          <a:p>
            <a:endParaRPr lang="en-IN" sz="2500" dirty="0"/>
          </a:p>
          <a:p>
            <a:r>
              <a:rPr lang="en-IN" sz="2500" dirty="0"/>
              <a:t>D:\subashini new\</a:t>
            </a:r>
            <a:r>
              <a:rPr lang="en-IN" sz="2500" dirty="0" err="1"/>
              <a:t>kongu</a:t>
            </a:r>
            <a:r>
              <a:rPr lang="en-IN" sz="2500" dirty="0"/>
              <a:t>\JP\</a:t>
            </a:r>
            <a:r>
              <a:rPr lang="en-IN" sz="2500" dirty="0" err="1"/>
              <a:t>pgms</a:t>
            </a:r>
            <a:r>
              <a:rPr lang="en-IN" sz="2500" dirty="0"/>
              <a:t>&gt;java Main</a:t>
            </a:r>
          </a:p>
          <a:p>
            <a:r>
              <a:rPr lang="en-IN" sz="2500" dirty="0"/>
              <a:t>Welcome to package</a:t>
            </a:r>
          </a:p>
        </p:txBody>
      </p:sp>
    </p:spTree>
    <p:extLst>
      <p:ext uri="{BB962C8B-B14F-4D97-AF65-F5344CB8AC3E}">
        <p14:creationId xmlns:p14="http://schemas.microsoft.com/office/powerpoint/2010/main" val="107904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DEECC-58D8-4F46-BB18-8F4ECAB56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58" y="1096948"/>
            <a:ext cx="8902083" cy="43930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Bike{  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run(){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"running"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);}  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 marL="0" indent="0">
              <a:buNone/>
            </a:pP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Splendor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extends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Bike{  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run(){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"running safely with 60km"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);}  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main(String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[]){  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Bike b = </a:t>
            </a: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Splendor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</a:t>
            </a:r>
            <a:r>
              <a:rPr lang="en-IN" b="0" i="0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//upcasting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b.run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}  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1709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56640B3-65F7-47F9-A3A1-D29742273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243" y="2064663"/>
            <a:ext cx="3839514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 Member Access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BEA018D4-F63B-445A-934B-6D54F3C96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680" y="2733146"/>
            <a:ext cx="6812640" cy="309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5294874B-04AD-4518-89E2-A79FEBF41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66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803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5C568-BEA4-7942-E7EF-23F469EB7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95" y="-1"/>
            <a:ext cx="8307531" cy="66917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500" dirty="0"/>
              <a:t>package p1; </a:t>
            </a:r>
          </a:p>
          <a:p>
            <a:pPr marL="0" indent="0">
              <a:buNone/>
            </a:pPr>
            <a:r>
              <a:rPr lang="en-IN" sz="2500" dirty="0"/>
              <a:t>public class Protection { </a:t>
            </a:r>
          </a:p>
          <a:p>
            <a:pPr marL="0" indent="0">
              <a:buNone/>
            </a:pPr>
            <a:r>
              <a:rPr lang="en-IN" sz="2500" dirty="0"/>
              <a:t>int n = 1; </a:t>
            </a:r>
          </a:p>
          <a:p>
            <a:pPr marL="0" indent="0">
              <a:buNone/>
            </a:pPr>
            <a:r>
              <a:rPr lang="en-IN" sz="2500" dirty="0"/>
              <a:t>private int </a:t>
            </a:r>
            <a:r>
              <a:rPr lang="en-IN" sz="2500" dirty="0" err="1"/>
              <a:t>n_pri</a:t>
            </a:r>
            <a:r>
              <a:rPr lang="en-IN" sz="2500" dirty="0"/>
              <a:t> = 2; </a:t>
            </a:r>
          </a:p>
          <a:p>
            <a:pPr marL="0" indent="0">
              <a:buNone/>
            </a:pPr>
            <a:r>
              <a:rPr lang="en-IN" sz="2500" dirty="0"/>
              <a:t>protected int </a:t>
            </a:r>
            <a:r>
              <a:rPr lang="en-IN" sz="2500" dirty="0" err="1"/>
              <a:t>n_pro</a:t>
            </a:r>
            <a:r>
              <a:rPr lang="en-IN" sz="2500" dirty="0"/>
              <a:t> = 3; </a:t>
            </a:r>
          </a:p>
          <a:p>
            <a:pPr marL="0" indent="0">
              <a:buNone/>
            </a:pPr>
            <a:r>
              <a:rPr lang="en-IN" sz="2500" dirty="0"/>
              <a:t>public int </a:t>
            </a:r>
            <a:r>
              <a:rPr lang="en-IN" sz="2500" dirty="0" err="1"/>
              <a:t>n_pub</a:t>
            </a:r>
            <a:r>
              <a:rPr lang="en-IN" sz="2500" dirty="0"/>
              <a:t> = 4; </a:t>
            </a:r>
          </a:p>
          <a:p>
            <a:pPr marL="0" indent="0">
              <a:buNone/>
            </a:pPr>
            <a:r>
              <a:rPr lang="en-IN" sz="2500" dirty="0"/>
              <a:t>public Protection() { </a:t>
            </a:r>
          </a:p>
          <a:p>
            <a:pPr marL="0" indent="0">
              <a:buNone/>
            </a:pPr>
            <a:r>
              <a:rPr lang="en-IN" sz="2500" dirty="0" err="1"/>
              <a:t>System.out.println</a:t>
            </a:r>
            <a:r>
              <a:rPr lang="en-IN" sz="2500" dirty="0"/>
              <a:t>("base constructor"); </a:t>
            </a:r>
          </a:p>
          <a:p>
            <a:pPr marL="0" indent="0">
              <a:buNone/>
            </a:pPr>
            <a:r>
              <a:rPr lang="en-IN" sz="2500" dirty="0" err="1"/>
              <a:t>System.out.println</a:t>
            </a:r>
            <a:r>
              <a:rPr lang="en-IN" sz="2500" dirty="0"/>
              <a:t>("n = " + n); </a:t>
            </a:r>
          </a:p>
          <a:p>
            <a:pPr marL="0" indent="0">
              <a:buNone/>
            </a:pPr>
            <a:r>
              <a:rPr lang="en-IN" sz="2500" dirty="0" err="1"/>
              <a:t>System.out.println</a:t>
            </a:r>
            <a:r>
              <a:rPr lang="en-IN" sz="2500" dirty="0"/>
              <a:t>("</a:t>
            </a:r>
            <a:r>
              <a:rPr lang="en-IN" sz="2500" dirty="0" err="1"/>
              <a:t>n_pri</a:t>
            </a:r>
            <a:r>
              <a:rPr lang="en-IN" sz="2500" dirty="0"/>
              <a:t> = " + </a:t>
            </a:r>
            <a:r>
              <a:rPr lang="en-IN" sz="2500" dirty="0" err="1"/>
              <a:t>n_pri</a:t>
            </a:r>
            <a:r>
              <a:rPr lang="en-IN" sz="2500" dirty="0"/>
              <a:t>); </a:t>
            </a:r>
          </a:p>
          <a:p>
            <a:pPr marL="0" indent="0">
              <a:buNone/>
            </a:pPr>
            <a:r>
              <a:rPr lang="en-IN" sz="2500" dirty="0" err="1"/>
              <a:t>System.out.println</a:t>
            </a:r>
            <a:r>
              <a:rPr lang="en-IN" sz="2500" dirty="0"/>
              <a:t>("</a:t>
            </a:r>
            <a:r>
              <a:rPr lang="en-IN" sz="2500" dirty="0" err="1"/>
              <a:t>n_pro</a:t>
            </a:r>
            <a:r>
              <a:rPr lang="en-IN" sz="2500" dirty="0"/>
              <a:t> = " + </a:t>
            </a:r>
            <a:r>
              <a:rPr lang="en-IN" sz="2500" dirty="0" err="1"/>
              <a:t>n_pro</a:t>
            </a:r>
            <a:r>
              <a:rPr lang="en-IN" sz="2500" dirty="0"/>
              <a:t>); </a:t>
            </a:r>
          </a:p>
          <a:p>
            <a:pPr marL="0" indent="0">
              <a:buNone/>
            </a:pPr>
            <a:r>
              <a:rPr lang="en-IN" sz="2500" dirty="0" err="1"/>
              <a:t>System.out.println</a:t>
            </a:r>
            <a:r>
              <a:rPr lang="en-IN" sz="2500" dirty="0"/>
              <a:t>("</a:t>
            </a:r>
            <a:r>
              <a:rPr lang="en-IN" sz="2500" dirty="0" err="1"/>
              <a:t>n_pub</a:t>
            </a:r>
            <a:r>
              <a:rPr lang="en-IN" sz="2500" dirty="0"/>
              <a:t> = " + </a:t>
            </a:r>
            <a:r>
              <a:rPr lang="en-IN" sz="2500" dirty="0" err="1"/>
              <a:t>n_pub</a:t>
            </a:r>
            <a:r>
              <a:rPr lang="en-IN" sz="2500" dirty="0"/>
              <a:t>);</a:t>
            </a:r>
          </a:p>
          <a:p>
            <a:pPr marL="0" indent="0">
              <a:buNone/>
            </a:pPr>
            <a:r>
              <a:rPr lang="en-IN" sz="2500" dirty="0"/>
              <a:t> } }</a:t>
            </a:r>
          </a:p>
        </p:txBody>
      </p:sp>
    </p:spTree>
    <p:extLst>
      <p:ext uri="{BB962C8B-B14F-4D97-AF65-F5344CB8AC3E}">
        <p14:creationId xmlns:p14="http://schemas.microsoft.com/office/powerpoint/2010/main" val="1679938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D21AB-5F2B-1774-7626-19ACD99C3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5559"/>
            <a:ext cx="7886700" cy="43044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This is file Derived.java: </a:t>
            </a:r>
          </a:p>
          <a:p>
            <a:pPr marL="0" indent="0">
              <a:buNone/>
            </a:pPr>
            <a:r>
              <a:rPr lang="en-IN" dirty="0"/>
              <a:t>package p1; </a:t>
            </a:r>
          </a:p>
          <a:p>
            <a:pPr marL="0" indent="0">
              <a:buNone/>
            </a:pPr>
            <a:r>
              <a:rPr lang="en-IN" dirty="0"/>
              <a:t>class Derived extends Protection { </a:t>
            </a:r>
          </a:p>
          <a:p>
            <a:pPr marL="0" indent="0">
              <a:buNone/>
            </a:pPr>
            <a:r>
              <a:rPr lang="en-IN" dirty="0"/>
              <a:t>Derived() { 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("derived constructor"); 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("n = " + n);</a:t>
            </a:r>
          </a:p>
          <a:p>
            <a:pPr marL="0" indent="0">
              <a:buNone/>
            </a:pPr>
            <a:r>
              <a:rPr lang="en-IN" dirty="0"/>
              <a:t> // class only 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0000"/>
                </a:solidFill>
                <a:highlight>
                  <a:srgbClr val="00FFFF"/>
                </a:highlight>
              </a:rPr>
              <a:t>System.out.println</a:t>
            </a:r>
            <a:r>
              <a:rPr lang="en-IN" dirty="0">
                <a:solidFill>
                  <a:srgbClr val="FF0000"/>
                </a:solidFill>
                <a:highlight>
                  <a:srgbClr val="00FFFF"/>
                </a:highlight>
              </a:rPr>
              <a:t>("</a:t>
            </a:r>
            <a:r>
              <a:rPr lang="en-IN" dirty="0" err="1">
                <a:solidFill>
                  <a:srgbClr val="FF0000"/>
                </a:solidFill>
                <a:highlight>
                  <a:srgbClr val="00FFFF"/>
                </a:highlight>
              </a:rPr>
              <a:t>n_pri</a:t>
            </a:r>
            <a:r>
              <a:rPr lang="en-IN" dirty="0">
                <a:solidFill>
                  <a:srgbClr val="FF0000"/>
                </a:solidFill>
                <a:highlight>
                  <a:srgbClr val="00FFFF"/>
                </a:highlight>
              </a:rPr>
              <a:t> = " + </a:t>
            </a:r>
            <a:r>
              <a:rPr lang="en-IN" dirty="0" err="1">
                <a:solidFill>
                  <a:srgbClr val="FF0000"/>
                </a:solidFill>
                <a:highlight>
                  <a:srgbClr val="00FFFF"/>
                </a:highlight>
              </a:rPr>
              <a:t>n_pri</a:t>
            </a:r>
            <a:r>
              <a:rPr lang="en-IN" dirty="0">
                <a:solidFill>
                  <a:srgbClr val="FF0000"/>
                </a:solidFill>
                <a:highlight>
                  <a:srgbClr val="00FFFF"/>
                </a:highlight>
              </a:rPr>
              <a:t>); 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n_pro</a:t>
            </a:r>
            <a:r>
              <a:rPr lang="en-IN" dirty="0"/>
              <a:t> = " + </a:t>
            </a:r>
            <a:r>
              <a:rPr lang="en-IN" dirty="0" err="1"/>
              <a:t>n_pro</a:t>
            </a:r>
            <a:r>
              <a:rPr lang="en-IN" dirty="0"/>
              <a:t>); 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n_pub</a:t>
            </a:r>
            <a:r>
              <a:rPr lang="en-IN" dirty="0"/>
              <a:t> = " + </a:t>
            </a:r>
            <a:r>
              <a:rPr lang="en-IN" dirty="0" err="1"/>
              <a:t>n_pub</a:t>
            </a:r>
            <a:r>
              <a:rPr lang="en-IN" dirty="0"/>
              <a:t>); } }</a:t>
            </a:r>
          </a:p>
        </p:txBody>
      </p:sp>
    </p:spTree>
    <p:extLst>
      <p:ext uri="{BB962C8B-B14F-4D97-AF65-F5344CB8AC3E}">
        <p14:creationId xmlns:p14="http://schemas.microsoft.com/office/powerpoint/2010/main" val="3610329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F3EF5-D8A4-A6BD-653E-2AFBCEDD1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8263"/>
            <a:ext cx="7886700" cy="4508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This is file SamePackage.java: </a:t>
            </a:r>
          </a:p>
          <a:p>
            <a:pPr marL="0" indent="0">
              <a:buNone/>
            </a:pPr>
            <a:r>
              <a:rPr lang="en-IN" dirty="0"/>
              <a:t>package p1; </a:t>
            </a:r>
          </a:p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SamePackage</a:t>
            </a:r>
            <a:r>
              <a:rPr lang="en-IN" dirty="0"/>
              <a:t> { </a:t>
            </a:r>
          </a:p>
          <a:p>
            <a:pPr marL="0" indent="0">
              <a:buNone/>
            </a:pPr>
            <a:r>
              <a:rPr lang="en-IN" dirty="0" err="1"/>
              <a:t>SamePackage</a:t>
            </a:r>
            <a:r>
              <a:rPr lang="en-IN" dirty="0"/>
              <a:t>() { </a:t>
            </a:r>
          </a:p>
          <a:p>
            <a:pPr marL="0" indent="0">
              <a:buNone/>
            </a:pPr>
            <a:r>
              <a:rPr lang="en-IN" dirty="0"/>
              <a:t>Protection p = new Protection(); 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("same package constructor"); 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("n = " + </a:t>
            </a:r>
            <a:r>
              <a:rPr lang="en-IN" dirty="0" err="1">
                <a:solidFill>
                  <a:srgbClr val="FF0000"/>
                </a:solidFill>
              </a:rPr>
              <a:t>p.n</a:t>
            </a:r>
            <a:r>
              <a:rPr lang="en-IN" dirty="0"/>
              <a:t>); </a:t>
            </a:r>
          </a:p>
          <a:p>
            <a:pPr marL="0" indent="0">
              <a:buNone/>
            </a:pPr>
            <a:r>
              <a:rPr lang="en-IN" dirty="0"/>
              <a:t>// class only </a:t>
            </a:r>
          </a:p>
          <a:p>
            <a:pPr marL="0" indent="0">
              <a:buNone/>
            </a:pPr>
            <a:r>
              <a:rPr lang="en-IN" dirty="0" err="1">
                <a:highlight>
                  <a:srgbClr val="00FFFF"/>
                </a:highlight>
              </a:rPr>
              <a:t>System.out.println</a:t>
            </a:r>
            <a:r>
              <a:rPr lang="en-IN" dirty="0">
                <a:highlight>
                  <a:srgbClr val="00FFFF"/>
                </a:highlight>
              </a:rPr>
              <a:t>("</a:t>
            </a:r>
            <a:r>
              <a:rPr lang="en-IN" dirty="0" err="1">
                <a:highlight>
                  <a:srgbClr val="00FFFF"/>
                </a:highlight>
              </a:rPr>
              <a:t>n_pri</a:t>
            </a:r>
            <a:r>
              <a:rPr lang="en-IN" dirty="0">
                <a:highlight>
                  <a:srgbClr val="00FFFF"/>
                </a:highlight>
              </a:rPr>
              <a:t> = " + </a:t>
            </a:r>
            <a:r>
              <a:rPr lang="en-IN" dirty="0" err="1">
                <a:solidFill>
                  <a:srgbClr val="FF0000"/>
                </a:solidFill>
                <a:highlight>
                  <a:srgbClr val="00FFFF"/>
                </a:highlight>
              </a:rPr>
              <a:t>p.n_pri</a:t>
            </a:r>
            <a:r>
              <a:rPr lang="en-IN" dirty="0">
                <a:highlight>
                  <a:srgbClr val="00FFFF"/>
                </a:highlight>
              </a:rPr>
              <a:t>); 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n_pro</a:t>
            </a:r>
            <a:r>
              <a:rPr lang="en-IN" dirty="0"/>
              <a:t> = " + </a:t>
            </a:r>
            <a:r>
              <a:rPr lang="en-IN" dirty="0" err="1">
                <a:solidFill>
                  <a:srgbClr val="FF0000"/>
                </a:solidFill>
              </a:rPr>
              <a:t>p.n_pro</a:t>
            </a:r>
            <a:r>
              <a:rPr lang="en-IN" dirty="0"/>
              <a:t>); 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n_pub</a:t>
            </a:r>
            <a:r>
              <a:rPr lang="en-IN" dirty="0"/>
              <a:t> = " + </a:t>
            </a:r>
            <a:r>
              <a:rPr lang="en-IN" dirty="0" err="1">
                <a:solidFill>
                  <a:srgbClr val="FF0000"/>
                </a:solidFill>
              </a:rPr>
              <a:t>p.n_pub</a:t>
            </a:r>
            <a:r>
              <a:rPr lang="en-IN" dirty="0"/>
              <a:t>); 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220054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1469F-3A0B-DE17-CB89-D92EA0762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3925"/>
            <a:ext cx="7886700" cy="42460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package p2; </a:t>
            </a:r>
          </a:p>
          <a:p>
            <a:pPr marL="0" indent="0">
              <a:buNone/>
            </a:pPr>
            <a:r>
              <a:rPr lang="en-IN" dirty="0"/>
              <a:t>class Protection2 extends p1.Protection { </a:t>
            </a:r>
          </a:p>
          <a:p>
            <a:pPr marL="0" indent="0">
              <a:buNone/>
            </a:pPr>
            <a:r>
              <a:rPr lang="en-IN" dirty="0"/>
              <a:t>Protection2() {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("derived other package constructor"); </a:t>
            </a:r>
          </a:p>
          <a:p>
            <a:pPr marL="0" indent="0">
              <a:buNone/>
            </a:pPr>
            <a:r>
              <a:rPr lang="en-IN" dirty="0"/>
              <a:t>// class or package only</a:t>
            </a:r>
          </a:p>
          <a:p>
            <a:pPr marL="0" indent="0">
              <a:buNone/>
            </a:pPr>
            <a:r>
              <a:rPr lang="en-IN" dirty="0" err="1">
                <a:highlight>
                  <a:srgbClr val="00FFFF"/>
                </a:highlight>
              </a:rPr>
              <a:t>System.out.println</a:t>
            </a:r>
            <a:r>
              <a:rPr lang="en-IN" dirty="0">
                <a:highlight>
                  <a:srgbClr val="00FFFF"/>
                </a:highlight>
              </a:rPr>
              <a:t>("n = " + n); </a:t>
            </a:r>
          </a:p>
          <a:p>
            <a:pPr marL="0" indent="0">
              <a:buNone/>
            </a:pPr>
            <a:r>
              <a:rPr lang="en-IN" dirty="0"/>
              <a:t>// class only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>
                <a:highlight>
                  <a:srgbClr val="00FFFF"/>
                </a:highlight>
              </a:rPr>
              <a:t>System.out.println</a:t>
            </a:r>
            <a:r>
              <a:rPr lang="en-IN" dirty="0">
                <a:highlight>
                  <a:srgbClr val="00FFFF"/>
                </a:highlight>
              </a:rPr>
              <a:t>("</a:t>
            </a:r>
            <a:r>
              <a:rPr lang="en-IN" dirty="0" err="1">
                <a:highlight>
                  <a:srgbClr val="00FFFF"/>
                </a:highlight>
              </a:rPr>
              <a:t>n_pri</a:t>
            </a:r>
            <a:r>
              <a:rPr lang="en-IN" dirty="0">
                <a:highlight>
                  <a:srgbClr val="00FFFF"/>
                </a:highlight>
              </a:rPr>
              <a:t> = " + </a:t>
            </a:r>
            <a:r>
              <a:rPr lang="en-IN" dirty="0" err="1">
                <a:highlight>
                  <a:srgbClr val="00FFFF"/>
                </a:highlight>
              </a:rPr>
              <a:t>n_pri</a:t>
            </a:r>
            <a:r>
              <a:rPr lang="en-IN" dirty="0">
                <a:highlight>
                  <a:srgbClr val="00FFFF"/>
                </a:highlight>
              </a:rPr>
              <a:t>); 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n_pro</a:t>
            </a:r>
            <a:r>
              <a:rPr lang="en-IN" dirty="0"/>
              <a:t> = " + </a:t>
            </a:r>
            <a:r>
              <a:rPr lang="en-IN" dirty="0" err="1"/>
              <a:t>n_pro</a:t>
            </a:r>
            <a:r>
              <a:rPr lang="en-IN" dirty="0"/>
              <a:t>); 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n_pub</a:t>
            </a:r>
            <a:r>
              <a:rPr lang="en-IN" dirty="0"/>
              <a:t> = " + </a:t>
            </a:r>
            <a:r>
              <a:rPr lang="en-IN" dirty="0" err="1"/>
              <a:t>n_pub</a:t>
            </a:r>
            <a:r>
              <a:rPr lang="en-IN" dirty="0"/>
              <a:t>); }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225507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10FA2-50B0-19E9-AEFD-84A67F083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1221"/>
            <a:ext cx="7886700" cy="423875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This is file OtherPackage.java: </a:t>
            </a:r>
          </a:p>
          <a:p>
            <a:pPr marL="0" indent="0">
              <a:buNone/>
            </a:pPr>
            <a:r>
              <a:rPr lang="en-IN" dirty="0"/>
              <a:t>package p2; </a:t>
            </a:r>
          </a:p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OtherPackage</a:t>
            </a:r>
            <a:r>
              <a:rPr lang="en-IN" dirty="0"/>
              <a:t> { </a:t>
            </a:r>
          </a:p>
          <a:p>
            <a:pPr marL="0" indent="0">
              <a:buNone/>
            </a:pPr>
            <a:r>
              <a:rPr lang="en-IN" dirty="0" err="1"/>
              <a:t>OtherPackage</a:t>
            </a:r>
            <a:r>
              <a:rPr lang="en-IN" dirty="0"/>
              <a:t>() { </a:t>
            </a:r>
          </a:p>
          <a:p>
            <a:pPr marL="0" indent="0">
              <a:buNone/>
            </a:pPr>
            <a:r>
              <a:rPr lang="en-IN" dirty="0"/>
              <a:t>p1.Protection p = new p1.Protection(); 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("other package constructor"); </a:t>
            </a:r>
          </a:p>
          <a:p>
            <a:pPr marL="0" indent="0">
              <a:buNone/>
            </a:pPr>
            <a:r>
              <a:rPr lang="en-IN" dirty="0"/>
              <a:t>// class or package only </a:t>
            </a:r>
          </a:p>
          <a:p>
            <a:pPr marL="0" indent="0">
              <a:buNone/>
            </a:pPr>
            <a:r>
              <a:rPr lang="en-IN" dirty="0" err="1">
                <a:highlight>
                  <a:srgbClr val="00FFFF"/>
                </a:highlight>
              </a:rPr>
              <a:t>System.out.println</a:t>
            </a:r>
            <a:r>
              <a:rPr lang="en-IN" dirty="0">
                <a:highlight>
                  <a:srgbClr val="00FFFF"/>
                </a:highlight>
              </a:rPr>
              <a:t>("n = " + </a:t>
            </a:r>
            <a:r>
              <a:rPr lang="en-IN" dirty="0" err="1">
                <a:highlight>
                  <a:srgbClr val="00FFFF"/>
                </a:highlight>
              </a:rPr>
              <a:t>p.n</a:t>
            </a:r>
            <a:r>
              <a:rPr lang="en-IN" dirty="0">
                <a:highlight>
                  <a:srgbClr val="00FFFF"/>
                </a:highlight>
              </a:rPr>
              <a:t>); </a:t>
            </a:r>
          </a:p>
          <a:p>
            <a:pPr marL="0" indent="0">
              <a:buNone/>
            </a:pPr>
            <a:r>
              <a:rPr lang="en-IN" dirty="0"/>
              <a:t>// class only </a:t>
            </a:r>
          </a:p>
          <a:p>
            <a:pPr marL="0" indent="0">
              <a:buNone/>
            </a:pPr>
            <a:r>
              <a:rPr lang="en-IN" dirty="0" err="1">
                <a:highlight>
                  <a:srgbClr val="00FFFF"/>
                </a:highlight>
              </a:rPr>
              <a:t>System.out.println</a:t>
            </a:r>
            <a:r>
              <a:rPr lang="en-IN" dirty="0">
                <a:highlight>
                  <a:srgbClr val="00FFFF"/>
                </a:highlight>
              </a:rPr>
              <a:t>("</a:t>
            </a:r>
            <a:r>
              <a:rPr lang="en-IN" dirty="0" err="1">
                <a:highlight>
                  <a:srgbClr val="00FFFF"/>
                </a:highlight>
              </a:rPr>
              <a:t>n_pri</a:t>
            </a:r>
            <a:r>
              <a:rPr lang="en-IN" dirty="0">
                <a:highlight>
                  <a:srgbClr val="00FFFF"/>
                </a:highlight>
              </a:rPr>
              <a:t> = " + </a:t>
            </a:r>
            <a:r>
              <a:rPr lang="en-IN" dirty="0" err="1">
                <a:highlight>
                  <a:srgbClr val="00FFFF"/>
                </a:highlight>
              </a:rPr>
              <a:t>p.n_pri</a:t>
            </a:r>
            <a:r>
              <a:rPr lang="en-IN" dirty="0">
                <a:highlight>
                  <a:srgbClr val="00FFFF"/>
                </a:highlight>
              </a:rPr>
              <a:t>);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// class, subclass or package only </a:t>
            </a:r>
          </a:p>
          <a:p>
            <a:pPr marL="0" indent="0">
              <a:buNone/>
            </a:pPr>
            <a:r>
              <a:rPr lang="en-IN" dirty="0" err="1">
                <a:highlight>
                  <a:srgbClr val="00FFFF"/>
                </a:highlight>
              </a:rPr>
              <a:t>System.out.println</a:t>
            </a:r>
            <a:r>
              <a:rPr lang="en-IN" dirty="0">
                <a:highlight>
                  <a:srgbClr val="00FFFF"/>
                </a:highlight>
              </a:rPr>
              <a:t>("</a:t>
            </a:r>
            <a:r>
              <a:rPr lang="en-IN" dirty="0" err="1">
                <a:highlight>
                  <a:srgbClr val="00FFFF"/>
                </a:highlight>
              </a:rPr>
              <a:t>n_pro</a:t>
            </a:r>
            <a:r>
              <a:rPr lang="en-IN" dirty="0">
                <a:highlight>
                  <a:srgbClr val="00FFFF"/>
                </a:highlight>
              </a:rPr>
              <a:t> = " + </a:t>
            </a:r>
            <a:r>
              <a:rPr lang="en-IN" dirty="0" err="1">
                <a:highlight>
                  <a:srgbClr val="00FFFF"/>
                </a:highlight>
              </a:rPr>
              <a:t>p.n_pro</a:t>
            </a:r>
            <a:r>
              <a:rPr lang="en-IN" dirty="0">
                <a:highlight>
                  <a:srgbClr val="00FFFF"/>
                </a:highlight>
              </a:rPr>
              <a:t>);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n_pub</a:t>
            </a:r>
            <a:r>
              <a:rPr lang="en-IN" dirty="0"/>
              <a:t> = " + </a:t>
            </a:r>
            <a:r>
              <a:rPr lang="en-IN" dirty="0" err="1"/>
              <a:t>p.n_pub</a:t>
            </a:r>
            <a:r>
              <a:rPr lang="en-IN" dirty="0"/>
              <a:t>); } }</a:t>
            </a:r>
          </a:p>
        </p:txBody>
      </p:sp>
    </p:spTree>
    <p:extLst>
      <p:ext uri="{BB962C8B-B14F-4D97-AF65-F5344CB8AC3E}">
        <p14:creationId xmlns:p14="http://schemas.microsoft.com/office/powerpoint/2010/main" val="28594377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5094-CABC-4606-B6D1-4C5C0484F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80022"/>
            <a:ext cx="7886700" cy="60164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Interface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4908C-5276-1BDD-231F-A53B2D313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81668"/>
            <a:ext cx="7886700" cy="409631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interface Callback 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	 void callback(int param);</a:t>
            </a:r>
          </a:p>
          <a:p>
            <a:pPr marL="0" indent="0">
              <a:buNone/>
            </a:pPr>
            <a:r>
              <a:rPr lang="en-US" dirty="0"/>
              <a:t>    } </a:t>
            </a:r>
          </a:p>
          <a:p>
            <a:pPr marL="0" indent="0">
              <a:buNone/>
            </a:pPr>
            <a:r>
              <a:rPr lang="en-IN" dirty="0"/>
              <a:t>class Client implements </a:t>
            </a:r>
            <a:r>
              <a:rPr lang="en-IN" dirty="0" err="1"/>
              <a:t>Callback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 { </a:t>
            </a:r>
          </a:p>
          <a:p>
            <a:pPr marL="0" indent="0">
              <a:buNone/>
            </a:pPr>
            <a:r>
              <a:rPr lang="en-IN" dirty="0"/>
              <a:t>	public void </a:t>
            </a:r>
            <a:r>
              <a:rPr lang="en-IN" dirty="0" err="1"/>
              <a:t>callback</a:t>
            </a:r>
            <a:r>
              <a:rPr lang="en-IN" dirty="0"/>
              <a:t>(int p) </a:t>
            </a:r>
          </a:p>
          <a:p>
            <a:pPr marL="0" indent="0">
              <a:buNone/>
            </a:pPr>
            <a:r>
              <a:rPr lang="en-IN" dirty="0"/>
              <a:t>          { </a:t>
            </a:r>
          </a:p>
          <a:p>
            <a:pPr marL="0" indent="0">
              <a:buNone/>
            </a:pPr>
            <a:r>
              <a:rPr lang="en-IN" dirty="0"/>
              <a:t>	   </a:t>
            </a:r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callback</a:t>
            </a:r>
            <a:r>
              <a:rPr lang="en-IN" dirty="0"/>
              <a:t> called with " + p); </a:t>
            </a:r>
          </a:p>
          <a:p>
            <a:pPr marL="0" indent="0">
              <a:buNone/>
            </a:pPr>
            <a:r>
              <a:rPr lang="en-IN" dirty="0"/>
              <a:t>         }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E60CD4-B8CF-60E8-C06D-241868C36E49}"/>
              </a:ext>
            </a:extLst>
          </p:cNvPr>
          <p:cNvSpPr txBox="1"/>
          <p:nvPr/>
        </p:nvSpPr>
        <p:spPr>
          <a:xfrm>
            <a:off x="5989806" y="2695776"/>
            <a:ext cx="2436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While implementing interface method, it should be declared as public. Callback is declared public</a:t>
            </a:r>
            <a:endParaRPr lang="en-IN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238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7DD2-97C2-49C7-8EB3-A22702F02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54182"/>
            <a:ext cx="7886700" cy="5971309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The classes that implement interfaces to define additional members of their own. For example, the following version of </a:t>
            </a:r>
            <a:r>
              <a:rPr lang="en-US" b="1" dirty="0"/>
              <a:t>Client </a:t>
            </a:r>
            <a:r>
              <a:rPr lang="en-US" dirty="0"/>
              <a:t>implements </a:t>
            </a:r>
            <a:r>
              <a:rPr lang="en-US" b="1" dirty="0"/>
              <a:t>callback( ) </a:t>
            </a:r>
            <a:r>
              <a:rPr lang="en-US" dirty="0"/>
              <a:t>and adds the method </a:t>
            </a:r>
            <a:r>
              <a:rPr lang="en-US" b="1" dirty="0" err="1"/>
              <a:t>nonIfaceMeth</a:t>
            </a:r>
            <a:r>
              <a:rPr lang="en-US" b="1" dirty="0"/>
              <a:t>( )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class Client implements </a:t>
            </a:r>
            <a:r>
              <a:rPr lang="en-IN" dirty="0" err="1"/>
              <a:t>Callback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// Implement </a:t>
            </a:r>
            <a:r>
              <a:rPr lang="en-IN" dirty="0" err="1"/>
              <a:t>Callback's</a:t>
            </a:r>
            <a:r>
              <a:rPr lang="en-IN" dirty="0"/>
              <a:t> interface</a:t>
            </a:r>
          </a:p>
          <a:p>
            <a:pPr marL="0" indent="0">
              <a:buNone/>
            </a:pPr>
            <a:r>
              <a:rPr lang="en-US" dirty="0"/>
              <a:t>	public void callback(int p) 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("callback called with " + p);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void </a:t>
            </a:r>
            <a:r>
              <a:rPr lang="en-IN" dirty="0" err="1"/>
              <a:t>nonIfaceMeth</a:t>
            </a:r>
            <a:r>
              <a:rPr lang="en-IN" dirty="0"/>
              <a:t>() 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System.out.println</a:t>
            </a:r>
            <a:r>
              <a:rPr lang="en-IN" dirty="0"/>
              <a:t>("Classes that implement interfaces " + </a:t>
            </a:r>
            <a:r>
              <a:rPr lang="en-US" dirty="0"/>
              <a:t>"may also define other 	 members, too.");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0643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D802C-5B42-4363-A2F5-3AB0A718B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04138"/>
            <a:ext cx="7886700" cy="4572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interface A{</a:t>
            </a:r>
          </a:p>
          <a:p>
            <a:pPr marL="0" indent="0">
              <a:buNone/>
            </a:pPr>
            <a:r>
              <a:rPr lang="en-IN" dirty="0"/>
              <a:t>    void display();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interface B extends A</a:t>
            </a:r>
          </a:p>
          <a:p>
            <a:pPr marL="0" indent="0">
              <a:buNone/>
            </a:pPr>
            <a:r>
              <a:rPr lang="en-IN" dirty="0"/>
              <a:t>{}</a:t>
            </a:r>
          </a:p>
          <a:p>
            <a:pPr marL="0" indent="0">
              <a:buNone/>
            </a:pPr>
            <a:r>
              <a:rPr lang="en-IN" dirty="0"/>
              <a:t>public class Test implements B{</a:t>
            </a:r>
          </a:p>
          <a:p>
            <a:pPr marL="0" indent="0">
              <a:buNone/>
            </a:pPr>
            <a:r>
              <a:rPr lang="en-IN" dirty="0"/>
              <a:t>    public void display(){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System.out.print</a:t>
            </a:r>
            <a:r>
              <a:rPr lang="en-IN" dirty="0"/>
              <a:t>("Hi");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public static void main(String </a:t>
            </a:r>
            <a:r>
              <a:rPr lang="en-IN" dirty="0" err="1"/>
              <a:t>args</a:t>
            </a:r>
            <a:r>
              <a:rPr lang="en-IN" dirty="0"/>
              <a:t>[]){</a:t>
            </a:r>
          </a:p>
          <a:p>
            <a:pPr marL="0" indent="0">
              <a:buNone/>
            </a:pPr>
            <a:r>
              <a:rPr lang="en-IN" dirty="0"/>
              <a:t>        Test t = new Test();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t.display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33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29DD7-5E74-497A-9FF9-E4698F1A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274" y="2639854"/>
            <a:ext cx="3513582" cy="994172"/>
          </a:xfrm>
        </p:spPr>
        <p:txBody>
          <a:bodyPr/>
          <a:lstStyle/>
          <a:p>
            <a:pPr algn="ctr"/>
            <a:r>
              <a:rPr lang="en-US" dirty="0"/>
              <a:t>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020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6DD505-F666-4C74-A5FE-E714B90E0C18}"/>
              </a:ext>
            </a:extLst>
          </p:cNvPr>
          <p:cNvSpPr txBox="1"/>
          <p:nvPr/>
        </p:nvSpPr>
        <p:spPr>
          <a:xfrm>
            <a:off x="246355" y="1005260"/>
            <a:ext cx="8702336" cy="4870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35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Bank{  </a:t>
            </a:r>
          </a:p>
          <a:p>
            <a:pPr algn="l"/>
            <a:r>
              <a:rPr lang="en-IN" sz="1350" b="1" dirty="0">
                <a:solidFill>
                  <a:srgbClr val="006699"/>
                </a:solidFill>
                <a:latin typeface="verdana" panose="020B0604030504040204" pitchFamily="34" charset="0"/>
              </a:rPr>
              <a:t>float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350" dirty="0" err="1">
                <a:solidFill>
                  <a:srgbClr val="000000"/>
                </a:solidFill>
                <a:latin typeface="verdana" panose="020B0604030504040204" pitchFamily="34" charset="0"/>
              </a:rPr>
              <a:t>getRateOfInterest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(){</a:t>
            </a:r>
            <a:r>
              <a:rPr lang="en-IN" sz="1350" b="1" dirty="0">
                <a:solidFill>
                  <a:srgbClr val="006699"/>
                </a:solidFill>
                <a:latin typeface="verdana" panose="020B0604030504040204" pitchFamily="34" charset="0"/>
              </a:rPr>
              <a:t>return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350" dirty="0">
                <a:solidFill>
                  <a:srgbClr val="C00000"/>
                </a:solidFill>
                <a:latin typeface="verdana" panose="020B0604030504040204" pitchFamily="34" charset="0"/>
              </a:rPr>
              <a:t>0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;}  </a:t>
            </a:r>
          </a:p>
          <a:p>
            <a:pPr algn="l"/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pPr algn="l"/>
            <a:r>
              <a:rPr lang="en-IN" sz="135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SBI </a:t>
            </a:r>
            <a:r>
              <a:rPr lang="en-IN" sz="1350" b="1" dirty="0">
                <a:solidFill>
                  <a:srgbClr val="006699"/>
                </a:solidFill>
                <a:latin typeface="verdana" panose="020B0604030504040204" pitchFamily="34" charset="0"/>
              </a:rPr>
              <a:t>extends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Bank{  </a:t>
            </a:r>
          </a:p>
          <a:p>
            <a:pPr algn="l"/>
            <a:r>
              <a:rPr lang="en-IN" sz="1350" b="1" dirty="0">
                <a:solidFill>
                  <a:srgbClr val="006699"/>
                </a:solidFill>
                <a:latin typeface="verdana" panose="020B0604030504040204" pitchFamily="34" charset="0"/>
              </a:rPr>
              <a:t>float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350" dirty="0" err="1">
                <a:solidFill>
                  <a:srgbClr val="000000"/>
                </a:solidFill>
                <a:latin typeface="verdana" panose="020B0604030504040204" pitchFamily="34" charset="0"/>
              </a:rPr>
              <a:t>getRateOfInterest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(){</a:t>
            </a:r>
            <a:r>
              <a:rPr lang="en-IN" sz="1350" b="1" dirty="0">
                <a:solidFill>
                  <a:srgbClr val="006699"/>
                </a:solidFill>
                <a:latin typeface="verdana" panose="020B0604030504040204" pitchFamily="34" charset="0"/>
              </a:rPr>
              <a:t>return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350" dirty="0">
                <a:solidFill>
                  <a:srgbClr val="C00000"/>
                </a:solidFill>
                <a:latin typeface="verdana" panose="020B0604030504040204" pitchFamily="34" charset="0"/>
              </a:rPr>
              <a:t>8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.4f;}  </a:t>
            </a:r>
          </a:p>
          <a:p>
            <a:pPr algn="l"/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pPr algn="l"/>
            <a:r>
              <a:rPr lang="en-IN" sz="135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ICICI </a:t>
            </a:r>
            <a:r>
              <a:rPr lang="en-IN" sz="1350" b="1" dirty="0">
                <a:solidFill>
                  <a:srgbClr val="006699"/>
                </a:solidFill>
                <a:latin typeface="verdana" panose="020B0604030504040204" pitchFamily="34" charset="0"/>
              </a:rPr>
              <a:t>extends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Bank{  </a:t>
            </a:r>
          </a:p>
          <a:p>
            <a:pPr algn="l"/>
            <a:r>
              <a:rPr lang="en-IN" sz="1350" b="1" dirty="0">
                <a:solidFill>
                  <a:srgbClr val="006699"/>
                </a:solidFill>
                <a:latin typeface="verdana" panose="020B0604030504040204" pitchFamily="34" charset="0"/>
              </a:rPr>
              <a:t>float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350" dirty="0" err="1">
                <a:solidFill>
                  <a:srgbClr val="000000"/>
                </a:solidFill>
                <a:latin typeface="verdana" panose="020B0604030504040204" pitchFamily="34" charset="0"/>
              </a:rPr>
              <a:t>getRateOfInterest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(){</a:t>
            </a:r>
            <a:r>
              <a:rPr lang="en-IN" sz="1350" b="1" dirty="0">
                <a:solidFill>
                  <a:srgbClr val="006699"/>
                </a:solidFill>
                <a:latin typeface="verdana" panose="020B0604030504040204" pitchFamily="34" charset="0"/>
              </a:rPr>
              <a:t>return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350" dirty="0">
                <a:solidFill>
                  <a:srgbClr val="C00000"/>
                </a:solidFill>
                <a:latin typeface="verdana" panose="020B0604030504040204" pitchFamily="34" charset="0"/>
              </a:rPr>
              <a:t>7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.3f;}  </a:t>
            </a:r>
          </a:p>
          <a:p>
            <a:pPr algn="l"/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pPr algn="l"/>
            <a:r>
              <a:rPr lang="en-IN" sz="135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AXIS </a:t>
            </a:r>
            <a:r>
              <a:rPr lang="en-IN" sz="1350" b="1" dirty="0">
                <a:solidFill>
                  <a:srgbClr val="006699"/>
                </a:solidFill>
                <a:latin typeface="verdana" panose="020B0604030504040204" pitchFamily="34" charset="0"/>
              </a:rPr>
              <a:t>extends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Bank{  </a:t>
            </a:r>
          </a:p>
          <a:p>
            <a:pPr algn="l"/>
            <a:r>
              <a:rPr lang="en-IN" sz="1350" b="1" dirty="0">
                <a:solidFill>
                  <a:srgbClr val="006699"/>
                </a:solidFill>
                <a:latin typeface="verdana" panose="020B0604030504040204" pitchFamily="34" charset="0"/>
              </a:rPr>
              <a:t>float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350" dirty="0" err="1">
                <a:solidFill>
                  <a:srgbClr val="000000"/>
                </a:solidFill>
                <a:latin typeface="verdana" panose="020B0604030504040204" pitchFamily="34" charset="0"/>
              </a:rPr>
              <a:t>getRateOfInterest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(){</a:t>
            </a:r>
            <a:r>
              <a:rPr lang="en-IN" sz="1350" b="1" dirty="0">
                <a:solidFill>
                  <a:srgbClr val="006699"/>
                </a:solidFill>
                <a:latin typeface="verdana" panose="020B0604030504040204" pitchFamily="34" charset="0"/>
              </a:rPr>
              <a:t>return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350" dirty="0">
                <a:solidFill>
                  <a:srgbClr val="C00000"/>
                </a:solidFill>
                <a:latin typeface="verdana" panose="020B0604030504040204" pitchFamily="34" charset="0"/>
              </a:rPr>
              <a:t>9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.7f;}  </a:t>
            </a:r>
          </a:p>
          <a:p>
            <a:pPr algn="l"/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pPr algn="l"/>
            <a:r>
              <a:rPr lang="en-IN" sz="135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350" dirty="0" err="1">
                <a:solidFill>
                  <a:srgbClr val="000000"/>
                </a:solidFill>
                <a:latin typeface="verdana" panose="020B0604030504040204" pitchFamily="34" charset="0"/>
              </a:rPr>
              <a:t>TestPolymorphism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{  </a:t>
            </a:r>
          </a:p>
          <a:p>
            <a:pPr algn="l"/>
            <a:r>
              <a:rPr lang="en-IN" sz="135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350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35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IN" sz="1350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algn="l"/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Bank b;  </a:t>
            </a:r>
          </a:p>
          <a:p>
            <a:pPr algn="l"/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b=</a:t>
            </a:r>
            <a:r>
              <a:rPr lang="en-IN" sz="135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SBI();  </a:t>
            </a:r>
          </a:p>
          <a:p>
            <a:pPr algn="l"/>
            <a:r>
              <a:rPr lang="en-IN" sz="135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IN" sz="1350" dirty="0">
                <a:solidFill>
                  <a:srgbClr val="0000FF"/>
                </a:solidFill>
                <a:latin typeface="verdana" panose="020B0604030504040204" pitchFamily="34" charset="0"/>
              </a:rPr>
              <a:t>"SBI Rate of Interest: "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en-IN" sz="1350" dirty="0" err="1">
                <a:solidFill>
                  <a:srgbClr val="000000"/>
                </a:solidFill>
                <a:latin typeface="verdana" panose="020B0604030504040204" pitchFamily="34" charset="0"/>
              </a:rPr>
              <a:t>b.getRateOfInterest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());  </a:t>
            </a:r>
          </a:p>
          <a:p>
            <a:pPr algn="l"/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b=</a:t>
            </a:r>
            <a:r>
              <a:rPr lang="en-IN" sz="135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ICICI();  </a:t>
            </a:r>
          </a:p>
          <a:p>
            <a:pPr algn="l"/>
            <a:r>
              <a:rPr lang="en-IN" sz="135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IN" sz="1350" dirty="0">
                <a:solidFill>
                  <a:srgbClr val="0000FF"/>
                </a:solidFill>
                <a:latin typeface="verdana" panose="020B0604030504040204" pitchFamily="34" charset="0"/>
              </a:rPr>
              <a:t>"ICICI Rate of Interest: "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en-IN" sz="1350" dirty="0" err="1">
                <a:solidFill>
                  <a:srgbClr val="000000"/>
                </a:solidFill>
                <a:latin typeface="verdana" panose="020B0604030504040204" pitchFamily="34" charset="0"/>
              </a:rPr>
              <a:t>b.getRateOfInterest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());  </a:t>
            </a:r>
          </a:p>
          <a:p>
            <a:pPr algn="l"/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b=</a:t>
            </a:r>
            <a:r>
              <a:rPr lang="en-IN" sz="135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 AXIS();  </a:t>
            </a:r>
          </a:p>
          <a:p>
            <a:pPr algn="l"/>
            <a:r>
              <a:rPr lang="en-IN" sz="135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IN" sz="1350" dirty="0">
                <a:solidFill>
                  <a:srgbClr val="0000FF"/>
                </a:solidFill>
                <a:latin typeface="verdana" panose="020B0604030504040204" pitchFamily="34" charset="0"/>
              </a:rPr>
              <a:t>"AXIS Rate of Interest: "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en-IN" sz="1350" dirty="0" err="1">
                <a:solidFill>
                  <a:srgbClr val="000000"/>
                </a:solidFill>
                <a:latin typeface="verdana" panose="020B0604030504040204" pitchFamily="34" charset="0"/>
              </a:rPr>
              <a:t>b.getRateOfInterest</a:t>
            </a:r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());  </a:t>
            </a:r>
          </a:p>
          <a:p>
            <a:pPr algn="l"/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pPr algn="l"/>
            <a:r>
              <a:rPr lang="en-IN" sz="1350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7351243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3E926-3453-4BB5-846C-440163C3D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9709"/>
            <a:ext cx="7886700" cy="470026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public interface A{</a:t>
            </a:r>
          </a:p>
          <a:p>
            <a:pPr marL="0" indent="0">
              <a:buNone/>
            </a:pPr>
            <a:r>
              <a:rPr lang="en-IN" dirty="0"/>
              <a:t>    protected String </a:t>
            </a:r>
            <a:r>
              <a:rPr lang="en-IN" dirty="0" err="1"/>
              <a:t>getName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public class Test implements A{</a:t>
            </a:r>
          </a:p>
          <a:p>
            <a:pPr marL="0" indent="0">
              <a:buNone/>
            </a:pPr>
            <a:r>
              <a:rPr lang="en-IN" dirty="0"/>
              <a:t>    public String </a:t>
            </a:r>
            <a:r>
              <a:rPr lang="en-IN" dirty="0" err="1"/>
              <a:t>getName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      return "name";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public static void main (String[] </a:t>
            </a:r>
            <a:r>
              <a:rPr lang="en-IN" dirty="0" err="1"/>
              <a:t>args</a:t>
            </a:r>
            <a:r>
              <a:rPr lang="en-IN" dirty="0"/>
              <a:t>){</a:t>
            </a:r>
          </a:p>
          <a:p>
            <a:pPr marL="0" indent="0">
              <a:buNone/>
            </a:pPr>
            <a:r>
              <a:rPr lang="en-IN" dirty="0"/>
              <a:t>        Test t = new Test();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t.getName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61713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710A-3E5F-41AF-B982-C065A303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06198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Compilation error due to protected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78921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FB7F9-C929-4C82-8665-74A4ECE4B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382"/>
            <a:ext cx="7886700" cy="64992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dirty="0"/>
              <a:t>interface calculate{</a:t>
            </a:r>
          </a:p>
          <a:p>
            <a:pPr marL="0" indent="0">
              <a:buNone/>
            </a:pPr>
            <a:r>
              <a:rPr lang="en-IN" sz="2200" dirty="0"/>
              <a:t>     void </a:t>
            </a:r>
            <a:r>
              <a:rPr lang="en-IN" sz="2200" dirty="0" err="1"/>
              <a:t>cal</a:t>
            </a:r>
            <a:r>
              <a:rPr lang="en-IN" sz="2200" dirty="0"/>
              <a:t>(int item);</a:t>
            </a:r>
          </a:p>
          <a:p>
            <a:pPr marL="0" indent="0">
              <a:buNone/>
            </a:pPr>
            <a:r>
              <a:rPr lang="en-IN" sz="2200" dirty="0"/>
              <a:t>}</a:t>
            </a:r>
          </a:p>
          <a:p>
            <a:pPr marL="0" indent="0">
              <a:buNone/>
            </a:pPr>
            <a:r>
              <a:rPr lang="en-IN" sz="2200" dirty="0"/>
              <a:t>class display implements calculate{</a:t>
            </a:r>
          </a:p>
          <a:p>
            <a:pPr marL="0" indent="0">
              <a:buNone/>
            </a:pPr>
            <a:r>
              <a:rPr lang="en-IN" sz="2200" dirty="0"/>
              <a:t>    int x;</a:t>
            </a:r>
          </a:p>
          <a:p>
            <a:pPr marL="0" indent="0">
              <a:buNone/>
            </a:pPr>
            <a:r>
              <a:rPr lang="en-IN" sz="2200" dirty="0"/>
              <a:t>    public void </a:t>
            </a:r>
            <a:r>
              <a:rPr lang="en-IN" sz="2200" dirty="0" err="1"/>
              <a:t>cal</a:t>
            </a:r>
            <a:r>
              <a:rPr lang="en-IN" sz="2200" dirty="0"/>
              <a:t>(int item){</a:t>
            </a:r>
          </a:p>
          <a:p>
            <a:pPr marL="0" indent="0">
              <a:buNone/>
            </a:pPr>
            <a:r>
              <a:rPr lang="en-IN" sz="2200" dirty="0"/>
              <a:t>        x = item * item;            </a:t>
            </a:r>
          </a:p>
          <a:p>
            <a:pPr marL="0" indent="0">
              <a:buNone/>
            </a:pPr>
            <a:r>
              <a:rPr lang="en-IN" sz="2200" dirty="0"/>
              <a:t>    }}</a:t>
            </a:r>
          </a:p>
          <a:p>
            <a:pPr marL="0" indent="0">
              <a:buNone/>
            </a:pPr>
            <a:r>
              <a:rPr lang="en-IN" sz="2200" dirty="0"/>
              <a:t>class interfaces{</a:t>
            </a:r>
          </a:p>
          <a:p>
            <a:pPr marL="0" indent="0">
              <a:buNone/>
            </a:pPr>
            <a:r>
              <a:rPr lang="en-IN" sz="2200" dirty="0"/>
              <a:t>    public static void main(String [] </a:t>
            </a:r>
            <a:r>
              <a:rPr lang="en-IN" sz="2200" dirty="0" err="1"/>
              <a:t>args</a:t>
            </a:r>
            <a:r>
              <a:rPr lang="en-IN" sz="2200" dirty="0"/>
              <a:t>){</a:t>
            </a:r>
          </a:p>
          <a:p>
            <a:pPr marL="0" indent="0">
              <a:buNone/>
            </a:pPr>
            <a:r>
              <a:rPr lang="en-IN" sz="2200" dirty="0"/>
              <a:t>        display </a:t>
            </a:r>
            <a:r>
              <a:rPr lang="en-IN" sz="2200" dirty="0" err="1"/>
              <a:t>arr</a:t>
            </a:r>
            <a:r>
              <a:rPr lang="en-IN" sz="2200" dirty="0"/>
              <a:t> = new display();</a:t>
            </a:r>
          </a:p>
          <a:p>
            <a:pPr marL="0" indent="0">
              <a:buNone/>
            </a:pPr>
            <a:r>
              <a:rPr lang="en-IN" sz="2200" dirty="0"/>
              <a:t>        </a:t>
            </a:r>
            <a:r>
              <a:rPr lang="en-IN" sz="2200" dirty="0" err="1"/>
              <a:t>arr.x</a:t>
            </a:r>
            <a:r>
              <a:rPr lang="en-IN" sz="2200" dirty="0"/>
              <a:t> = 0;      </a:t>
            </a:r>
          </a:p>
          <a:p>
            <a:pPr marL="0" indent="0">
              <a:buNone/>
            </a:pPr>
            <a:r>
              <a:rPr lang="en-IN" sz="2200" dirty="0"/>
              <a:t>        </a:t>
            </a:r>
            <a:r>
              <a:rPr lang="en-IN" sz="2200" dirty="0" err="1"/>
              <a:t>arr.cal</a:t>
            </a:r>
            <a:r>
              <a:rPr lang="en-IN" sz="2200" dirty="0"/>
              <a:t>(2);</a:t>
            </a:r>
          </a:p>
          <a:p>
            <a:pPr marL="0" indent="0">
              <a:buNone/>
            </a:pPr>
            <a:r>
              <a:rPr lang="en-IN" sz="2200" dirty="0"/>
              <a:t>        </a:t>
            </a:r>
            <a:r>
              <a:rPr lang="en-IN" sz="2200" dirty="0" err="1"/>
              <a:t>System.out.print</a:t>
            </a:r>
            <a:r>
              <a:rPr lang="en-IN" sz="2200" dirty="0"/>
              <a:t>(</a:t>
            </a:r>
            <a:r>
              <a:rPr lang="en-IN" sz="2200" dirty="0" err="1"/>
              <a:t>arr.x</a:t>
            </a:r>
            <a:r>
              <a:rPr lang="en-IN" sz="2200" dirty="0"/>
              <a:t>);</a:t>
            </a:r>
          </a:p>
          <a:p>
            <a:pPr marL="0" indent="0">
              <a:buNone/>
            </a:pPr>
            <a:r>
              <a:rPr lang="en-IN" sz="2200" dirty="0"/>
              <a:t>    }}</a:t>
            </a:r>
          </a:p>
          <a:p>
            <a:pPr marL="0" indent="0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1053803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0D716-40F8-4857-9BDE-A0C7269B6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Output  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4278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A0C575-A974-4AA7-82A3-89D429AD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5"/>
            <a:ext cx="7886700" cy="531699"/>
          </a:xfrm>
        </p:spPr>
        <p:txBody>
          <a:bodyPr>
            <a:normAutofit fontScale="90000"/>
          </a:bodyPr>
          <a:lstStyle/>
          <a:p>
            <a:r>
              <a:rPr lang="en-US" dirty="0"/>
              <a:t>Nested Interface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05DF5-F228-4E5B-8C0F-87FC0BCCD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32907"/>
            <a:ext cx="7886700" cy="3457065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en-IN" sz="1875" dirty="0"/>
              <a:t>class A {</a:t>
            </a:r>
          </a:p>
          <a:p>
            <a:pPr marL="0" indent="0">
              <a:buNone/>
            </a:pPr>
            <a:r>
              <a:rPr lang="en-IN" sz="1875" dirty="0"/>
              <a:t>public interface </a:t>
            </a:r>
            <a:r>
              <a:rPr lang="en-IN" sz="1875" dirty="0" err="1"/>
              <a:t>NestedIF</a:t>
            </a:r>
            <a:r>
              <a:rPr lang="en-IN" sz="1875" dirty="0"/>
              <a:t> {</a:t>
            </a:r>
          </a:p>
          <a:p>
            <a:pPr marL="0" indent="0">
              <a:buNone/>
            </a:pPr>
            <a:r>
              <a:rPr lang="en-IN" sz="1875" dirty="0" err="1"/>
              <a:t>boolean</a:t>
            </a:r>
            <a:r>
              <a:rPr lang="en-IN" sz="1875" dirty="0"/>
              <a:t> </a:t>
            </a:r>
            <a:r>
              <a:rPr lang="en-IN" sz="1875" dirty="0" err="1"/>
              <a:t>isNegative</a:t>
            </a:r>
            <a:r>
              <a:rPr lang="en-IN" sz="1875" dirty="0"/>
              <a:t>(int x);</a:t>
            </a:r>
          </a:p>
          <a:p>
            <a:pPr marL="0" indent="0">
              <a:buNone/>
            </a:pPr>
            <a:r>
              <a:rPr lang="en-IN" sz="1875" dirty="0"/>
              <a:t>}</a:t>
            </a:r>
          </a:p>
          <a:p>
            <a:pPr marL="0" indent="0">
              <a:buNone/>
            </a:pPr>
            <a:r>
              <a:rPr lang="en-IN" sz="1875" dirty="0"/>
              <a:t>}</a:t>
            </a:r>
          </a:p>
          <a:p>
            <a:pPr marL="0" indent="0">
              <a:buNone/>
            </a:pPr>
            <a:r>
              <a:rPr lang="en-IN" sz="1875" dirty="0"/>
              <a:t>class B implements </a:t>
            </a:r>
            <a:r>
              <a:rPr lang="en-IN" sz="1875" dirty="0" err="1"/>
              <a:t>A.NestedIF</a:t>
            </a:r>
            <a:r>
              <a:rPr lang="en-IN" sz="1875" dirty="0"/>
              <a:t> {</a:t>
            </a:r>
          </a:p>
          <a:p>
            <a:pPr marL="0" indent="0">
              <a:buNone/>
            </a:pPr>
            <a:r>
              <a:rPr lang="en-IN" sz="1875" dirty="0"/>
              <a:t>public </a:t>
            </a:r>
            <a:r>
              <a:rPr lang="en-IN" sz="1875" dirty="0" err="1"/>
              <a:t>boolean</a:t>
            </a:r>
            <a:r>
              <a:rPr lang="en-IN" sz="1875" dirty="0"/>
              <a:t> </a:t>
            </a:r>
            <a:r>
              <a:rPr lang="en-IN" sz="1875" dirty="0" err="1"/>
              <a:t>isNegative</a:t>
            </a:r>
            <a:r>
              <a:rPr lang="en-IN" sz="1875" dirty="0"/>
              <a:t>(int x) {</a:t>
            </a:r>
          </a:p>
          <a:p>
            <a:pPr marL="0" indent="0">
              <a:buNone/>
            </a:pPr>
            <a:r>
              <a:rPr lang="en-IN" sz="1875" dirty="0"/>
              <a:t>return x &lt; 0 ? true: false;</a:t>
            </a:r>
          </a:p>
          <a:p>
            <a:pPr marL="0" indent="0">
              <a:buNone/>
            </a:pPr>
            <a:r>
              <a:rPr lang="en-IN" sz="1875" dirty="0"/>
              <a:t>}</a:t>
            </a:r>
          </a:p>
          <a:p>
            <a:pPr marL="0" indent="0">
              <a:buNone/>
            </a:pPr>
            <a:r>
              <a:rPr lang="en-IN" sz="1875" dirty="0"/>
              <a:t>}</a:t>
            </a:r>
          </a:p>
          <a:p>
            <a:pPr marL="0" indent="0">
              <a:buNone/>
            </a:pPr>
            <a:endParaRPr lang="en-IN" sz="1875" dirty="0"/>
          </a:p>
          <a:p>
            <a:pPr marL="0" indent="0">
              <a:buNone/>
            </a:pPr>
            <a:r>
              <a:rPr lang="en-IN" sz="1875" dirty="0"/>
              <a:t>class Main {</a:t>
            </a:r>
          </a:p>
          <a:p>
            <a:pPr marL="0" indent="0">
              <a:buNone/>
            </a:pPr>
            <a:r>
              <a:rPr lang="en-IN" sz="1875" dirty="0"/>
              <a:t>public static void main(String </a:t>
            </a:r>
            <a:r>
              <a:rPr lang="en-IN" sz="1875" dirty="0" err="1"/>
              <a:t>args</a:t>
            </a:r>
            <a:r>
              <a:rPr lang="en-IN" sz="1875" dirty="0"/>
              <a:t>[]) {</a:t>
            </a:r>
          </a:p>
          <a:p>
            <a:pPr marL="0" indent="0">
              <a:buNone/>
            </a:pPr>
            <a:endParaRPr lang="en-IN" sz="1875" dirty="0"/>
          </a:p>
          <a:p>
            <a:pPr marL="0" indent="0">
              <a:buNone/>
            </a:pPr>
            <a:r>
              <a:rPr lang="en-IN" sz="1875" dirty="0" err="1"/>
              <a:t>A.NestedIF</a:t>
            </a:r>
            <a:r>
              <a:rPr lang="en-IN" sz="1875" dirty="0"/>
              <a:t> </a:t>
            </a:r>
            <a:r>
              <a:rPr lang="en-IN" sz="1875" dirty="0" err="1"/>
              <a:t>nif</a:t>
            </a:r>
            <a:r>
              <a:rPr lang="en-IN" sz="1875" dirty="0"/>
              <a:t> = new B();</a:t>
            </a:r>
          </a:p>
          <a:p>
            <a:pPr marL="0" indent="0">
              <a:buNone/>
            </a:pPr>
            <a:r>
              <a:rPr lang="en-IN" sz="1875" dirty="0"/>
              <a:t>if(</a:t>
            </a:r>
            <a:r>
              <a:rPr lang="en-IN" sz="1875" dirty="0" err="1"/>
              <a:t>nif.isNegative</a:t>
            </a:r>
            <a:r>
              <a:rPr lang="en-IN" sz="1875" dirty="0"/>
              <a:t>(10))</a:t>
            </a:r>
          </a:p>
          <a:p>
            <a:pPr marL="0" indent="0">
              <a:buNone/>
            </a:pPr>
            <a:r>
              <a:rPr lang="en-IN" sz="1875" dirty="0" err="1"/>
              <a:t>System.out.println</a:t>
            </a:r>
            <a:r>
              <a:rPr lang="en-IN" sz="1875" dirty="0"/>
              <a:t>("10 is not negative");</a:t>
            </a:r>
          </a:p>
          <a:p>
            <a:pPr marL="0" indent="0">
              <a:buNone/>
            </a:pPr>
            <a:r>
              <a:rPr lang="en-IN" sz="1875" dirty="0"/>
              <a:t>if(</a:t>
            </a:r>
            <a:r>
              <a:rPr lang="en-IN" sz="1875" dirty="0" err="1"/>
              <a:t>nif.isNegative</a:t>
            </a:r>
            <a:r>
              <a:rPr lang="en-IN" sz="1875" dirty="0"/>
              <a:t>(-12))</a:t>
            </a:r>
          </a:p>
          <a:p>
            <a:pPr marL="0" indent="0">
              <a:buNone/>
            </a:pPr>
            <a:r>
              <a:rPr lang="en-IN" sz="1875" dirty="0" err="1"/>
              <a:t>System.out.println</a:t>
            </a:r>
            <a:r>
              <a:rPr lang="en-IN" sz="1875" dirty="0"/>
              <a:t>("-12 is negative");</a:t>
            </a:r>
          </a:p>
          <a:p>
            <a:pPr marL="0" indent="0">
              <a:buNone/>
            </a:pPr>
            <a:r>
              <a:rPr lang="en-IN" sz="1875" dirty="0"/>
              <a:t>}</a:t>
            </a:r>
          </a:p>
          <a:p>
            <a:pPr marL="0" indent="0">
              <a:buNone/>
            </a:pPr>
            <a:r>
              <a:rPr lang="en-IN" sz="1875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26307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CE24B-16D0-4E42-A118-24E1ADA21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774088"/>
            <a:ext cx="8763000" cy="5449822"/>
          </a:xfrm>
        </p:spPr>
        <p:txBody>
          <a:bodyPr numCol="2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75" b="1" dirty="0"/>
              <a:t>import </a:t>
            </a:r>
            <a:r>
              <a:rPr lang="en-IN" sz="1275" b="1" dirty="0" err="1"/>
              <a:t>java.util.Scanner</a:t>
            </a:r>
            <a:r>
              <a:rPr lang="en-IN" sz="1275" b="1" dirty="0"/>
              <a:t>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75" b="1" dirty="0"/>
              <a:t>interface </a:t>
            </a:r>
            <a:r>
              <a:rPr lang="en-IN" sz="1275" b="1" dirty="0" err="1"/>
              <a:t>SharedConstants</a:t>
            </a:r>
            <a:r>
              <a:rPr lang="en-IN" sz="1275" b="1" dirty="0"/>
              <a:t>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75" b="1" dirty="0"/>
              <a:t>int SUN = 0; int MON = 1; int TUE = 2;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75" b="1" dirty="0"/>
              <a:t>int WED = 3;  int THU = 4; int FRI = 5;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75" b="1" dirty="0"/>
              <a:t>int SAT = 6;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75" b="1" dirty="0">
                <a:solidFill>
                  <a:srgbClr val="FF0000"/>
                </a:solidFill>
              </a:rPr>
              <a:t>class Days implements </a:t>
            </a:r>
            <a:r>
              <a:rPr lang="en-IN" sz="1275" b="1" dirty="0" err="1">
                <a:solidFill>
                  <a:srgbClr val="FF0000"/>
                </a:solidFill>
              </a:rPr>
              <a:t>SharedConstants</a:t>
            </a:r>
            <a:r>
              <a:rPr lang="en-IN" sz="1275" b="1" dirty="0">
                <a:solidFill>
                  <a:srgbClr val="FF0000"/>
                </a:solidFill>
              </a:rPr>
              <a:t> 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75" b="1" dirty="0"/>
              <a:t>void answer(int x) 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75" b="1" dirty="0"/>
              <a:t>switch(x)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75" b="1" dirty="0"/>
              <a:t>case SUN: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75" b="1" dirty="0" err="1"/>
              <a:t>System.out.println</a:t>
            </a:r>
            <a:r>
              <a:rPr lang="en-IN" sz="1275" b="1" dirty="0"/>
              <a:t>("SUNDAY");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75" b="1" dirty="0"/>
              <a:t>break;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75" b="1" dirty="0"/>
              <a:t>case MON: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75" b="1" dirty="0" err="1"/>
              <a:t>System.out.println</a:t>
            </a:r>
            <a:r>
              <a:rPr lang="en-IN" sz="1275" b="1" dirty="0"/>
              <a:t>("MONDAY");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75" b="1" dirty="0"/>
              <a:t>break;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75" b="1" dirty="0"/>
              <a:t>case TUE: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75" b="1" dirty="0" err="1"/>
              <a:t>System.out.println</a:t>
            </a:r>
            <a:r>
              <a:rPr lang="en-IN" sz="1275" b="1" dirty="0"/>
              <a:t>("TUESDAY");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75" b="1" dirty="0"/>
              <a:t>break;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75" b="1" dirty="0"/>
              <a:t>case WED: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75" b="1" dirty="0" err="1"/>
              <a:t>System.out.println</a:t>
            </a:r>
            <a:r>
              <a:rPr lang="en-IN" sz="1275" b="1" dirty="0"/>
              <a:t>("WEDNESDAY");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75" b="1" dirty="0"/>
              <a:t>break;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75" b="1" dirty="0"/>
              <a:t>case THU: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75" b="1" dirty="0" err="1"/>
              <a:t>System.out.println</a:t>
            </a:r>
            <a:r>
              <a:rPr lang="en-IN" sz="1275" b="1" dirty="0"/>
              <a:t>("THURSDAY");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75" b="1" dirty="0"/>
              <a:t>break;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75" b="1" dirty="0"/>
              <a:t>case FRI: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75" b="1" dirty="0" err="1"/>
              <a:t>System.out.println</a:t>
            </a:r>
            <a:r>
              <a:rPr lang="en-IN" sz="1275" b="1" dirty="0"/>
              <a:t>("FRIDAY");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75" b="1" dirty="0"/>
              <a:t>break;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75" b="1" dirty="0"/>
              <a:t>case SAT: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75" b="1" dirty="0" err="1"/>
              <a:t>System.out.println</a:t>
            </a:r>
            <a:r>
              <a:rPr lang="en-IN" sz="1275" b="1" dirty="0"/>
              <a:t>("SATURDAY");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75" b="1" dirty="0"/>
              <a:t>break;  }   }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75" b="1" dirty="0">
                <a:solidFill>
                  <a:srgbClr val="FF0000"/>
                </a:solidFill>
              </a:rPr>
              <a:t>class Main{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75" b="1" dirty="0">
                <a:solidFill>
                  <a:srgbClr val="FF0000"/>
                </a:solidFill>
              </a:rPr>
              <a:t>public static void main(String </a:t>
            </a:r>
            <a:r>
              <a:rPr lang="en-IN" sz="1275" b="1" dirty="0" err="1">
                <a:solidFill>
                  <a:srgbClr val="FF0000"/>
                </a:solidFill>
              </a:rPr>
              <a:t>args</a:t>
            </a:r>
            <a:r>
              <a:rPr lang="en-IN" sz="1275" b="1" dirty="0">
                <a:solidFill>
                  <a:srgbClr val="FF0000"/>
                </a:solidFill>
              </a:rPr>
              <a:t>[]) 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75" b="1" dirty="0"/>
              <a:t>Days q = new Days();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75" b="1" dirty="0"/>
              <a:t> Scanner </a:t>
            </a:r>
            <a:r>
              <a:rPr lang="en-IN" sz="1275" b="1" dirty="0" err="1"/>
              <a:t>sc</a:t>
            </a:r>
            <a:r>
              <a:rPr lang="en-IN" sz="1275" b="1" dirty="0"/>
              <a:t>=new Scanner(System.in);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75" b="1" dirty="0"/>
              <a:t> int n= </a:t>
            </a:r>
            <a:r>
              <a:rPr lang="en-IN" sz="1275" b="1" dirty="0" err="1"/>
              <a:t>sc.nextInt</a:t>
            </a:r>
            <a:r>
              <a:rPr lang="en-IN" sz="1275" b="1" dirty="0"/>
              <a:t>();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75" b="1" dirty="0" err="1"/>
              <a:t>q.answer</a:t>
            </a:r>
            <a:r>
              <a:rPr lang="en-IN" sz="1275" b="1" dirty="0"/>
              <a:t>(n); }  }</a:t>
            </a:r>
          </a:p>
        </p:txBody>
      </p:sp>
    </p:spTree>
    <p:extLst>
      <p:ext uri="{BB962C8B-B14F-4D97-AF65-F5344CB8AC3E}">
        <p14:creationId xmlns:p14="http://schemas.microsoft.com/office/powerpoint/2010/main" val="36723024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2349-9F47-4BFF-B704-0271DA34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7812"/>
            <a:ext cx="7886700" cy="57524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Interfaces Can Be Extended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1E51A-0947-4D09-9A2A-8E922392A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1641022"/>
            <a:ext cx="8948057" cy="3848951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IN" sz="1875" dirty="0"/>
              <a:t>interface A {</a:t>
            </a:r>
          </a:p>
          <a:p>
            <a:pPr marL="0" indent="0">
              <a:buNone/>
            </a:pPr>
            <a:r>
              <a:rPr lang="en-IN" sz="1875" dirty="0"/>
              <a:t>void meth1();</a:t>
            </a:r>
          </a:p>
          <a:p>
            <a:pPr marL="0" indent="0">
              <a:buNone/>
            </a:pPr>
            <a:r>
              <a:rPr lang="en-IN" sz="1875" dirty="0"/>
              <a:t>void meth2();  }</a:t>
            </a:r>
          </a:p>
          <a:p>
            <a:pPr marL="0" indent="0">
              <a:buNone/>
            </a:pPr>
            <a:r>
              <a:rPr lang="en-IN" sz="1875" dirty="0"/>
              <a:t>interface B extends A {</a:t>
            </a:r>
          </a:p>
          <a:p>
            <a:pPr marL="0" indent="0">
              <a:buNone/>
            </a:pPr>
            <a:r>
              <a:rPr lang="en-IN" sz="1875" dirty="0"/>
              <a:t>void meth3(); }</a:t>
            </a:r>
          </a:p>
          <a:p>
            <a:pPr marL="0" indent="0">
              <a:buNone/>
            </a:pPr>
            <a:r>
              <a:rPr lang="en-IN" sz="1875" dirty="0"/>
              <a:t>class </a:t>
            </a:r>
            <a:r>
              <a:rPr lang="en-IN" sz="1875" dirty="0" err="1"/>
              <a:t>MyClass</a:t>
            </a:r>
            <a:r>
              <a:rPr lang="en-IN" sz="1875" dirty="0"/>
              <a:t> implements B {</a:t>
            </a:r>
          </a:p>
          <a:p>
            <a:pPr marL="0" indent="0">
              <a:buNone/>
            </a:pPr>
            <a:r>
              <a:rPr lang="en-IN" sz="1875" dirty="0"/>
              <a:t>public void meth1() {</a:t>
            </a:r>
          </a:p>
          <a:p>
            <a:pPr marL="0" indent="0">
              <a:buNone/>
            </a:pPr>
            <a:r>
              <a:rPr lang="en-US" sz="1875" dirty="0" err="1"/>
              <a:t>System.out.println</a:t>
            </a:r>
            <a:r>
              <a:rPr lang="en-US" sz="1875" dirty="0"/>
              <a:t>("Implement meth1");</a:t>
            </a:r>
          </a:p>
          <a:p>
            <a:pPr marL="0" indent="0">
              <a:buNone/>
            </a:pPr>
            <a:r>
              <a:rPr lang="en-IN" sz="1875" dirty="0"/>
              <a:t>}</a:t>
            </a:r>
          </a:p>
          <a:p>
            <a:pPr marL="0" indent="0">
              <a:buNone/>
            </a:pPr>
            <a:r>
              <a:rPr lang="en-IN" sz="1875" dirty="0"/>
              <a:t>public void meth2() {</a:t>
            </a:r>
          </a:p>
          <a:p>
            <a:pPr marL="0" indent="0">
              <a:buNone/>
            </a:pPr>
            <a:endParaRPr lang="en-IN" sz="1875" dirty="0"/>
          </a:p>
          <a:p>
            <a:pPr marL="0" indent="0">
              <a:buNone/>
            </a:pPr>
            <a:r>
              <a:rPr lang="en-US" sz="1875" dirty="0" err="1"/>
              <a:t>System.out.println</a:t>
            </a:r>
            <a:r>
              <a:rPr lang="en-US" sz="1875" dirty="0"/>
              <a:t>("Implement meth2");    </a:t>
            </a:r>
            <a:r>
              <a:rPr lang="en-IN" sz="1875" dirty="0"/>
              <a:t>}</a:t>
            </a:r>
          </a:p>
          <a:p>
            <a:pPr marL="0" indent="0">
              <a:buNone/>
            </a:pPr>
            <a:r>
              <a:rPr lang="en-IN" sz="1875" dirty="0"/>
              <a:t>public void meth3() {</a:t>
            </a:r>
          </a:p>
          <a:p>
            <a:pPr marL="0" indent="0">
              <a:buNone/>
            </a:pPr>
            <a:r>
              <a:rPr lang="en-US" sz="1875" dirty="0" err="1"/>
              <a:t>System.out.println</a:t>
            </a:r>
            <a:r>
              <a:rPr lang="en-US" sz="1875" dirty="0"/>
              <a:t>("Implement meth3");    </a:t>
            </a:r>
            <a:r>
              <a:rPr lang="en-IN" sz="1875" dirty="0"/>
              <a:t>}   }</a:t>
            </a:r>
          </a:p>
          <a:p>
            <a:pPr marL="0" indent="0">
              <a:buNone/>
            </a:pPr>
            <a:r>
              <a:rPr lang="en-IN" sz="1875" dirty="0"/>
              <a:t>class Main {</a:t>
            </a:r>
          </a:p>
          <a:p>
            <a:pPr marL="0" indent="0">
              <a:buNone/>
            </a:pPr>
            <a:r>
              <a:rPr lang="en-US" sz="1875" dirty="0"/>
              <a:t>public static void main(String </a:t>
            </a:r>
            <a:r>
              <a:rPr lang="en-US" sz="1875" dirty="0" err="1"/>
              <a:t>arg</a:t>
            </a:r>
            <a:r>
              <a:rPr lang="en-US" sz="1875" dirty="0"/>
              <a:t>[]) {</a:t>
            </a:r>
          </a:p>
          <a:p>
            <a:pPr marL="0" indent="0">
              <a:buNone/>
            </a:pPr>
            <a:r>
              <a:rPr lang="en-IN" sz="1875" dirty="0" err="1"/>
              <a:t>MyClass</a:t>
            </a:r>
            <a:r>
              <a:rPr lang="en-IN" sz="1875" dirty="0"/>
              <a:t> </a:t>
            </a:r>
            <a:r>
              <a:rPr lang="en-IN" sz="1875" dirty="0" err="1"/>
              <a:t>ob</a:t>
            </a:r>
            <a:r>
              <a:rPr lang="en-IN" sz="1875" dirty="0"/>
              <a:t> = new </a:t>
            </a:r>
            <a:r>
              <a:rPr lang="en-IN" sz="1875" dirty="0" err="1"/>
              <a:t>MyClass</a:t>
            </a:r>
            <a:r>
              <a:rPr lang="en-IN" sz="1875" dirty="0"/>
              <a:t>();</a:t>
            </a:r>
          </a:p>
          <a:p>
            <a:pPr marL="0" indent="0">
              <a:buNone/>
            </a:pPr>
            <a:r>
              <a:rPr lang="en-IN" sz="1875" dirty="0"/>
              <a:t>ob.meth1();</a:t>
            </a:r>
          </a:p>
          <a:p>
            <a:pPr marL="0" indent="0">
              <a:buNone/>
            </a:pPr>
            <a:r>
              <a:rPr lang="en-IN" sz="1875" dirty="0"/>
              <a:t>ob.meth2(); ob.meth3();</a:t>
            </a:r>
          </a:p>
          <a:p>
            <a:pPr marL="0" indent="0">
              <a:buNone/>
            </a:pPr>
            <a:r>
              <a:rPr lang="en-IN" sz="1875" dirty="0"/>
              <a:t>}   }</a:t>
            </a:r>
          </a:p>
          <a:p>
            <a:pPr marL="0" indent="0">
              <a:buNone/>
            </a:pPr>
            <a:endParaRPr lang="en-IN" sz="1875" dirty="0"/>
          </a:p>
        </p:txBody>
      </p:sp>
    </p:spTree>
    <p:extLst>
      <p:ext uri="{BB962C8B-B14F-4D97-AF65-F5344CB8AC3E}">
        <p14:creationId xmlns:p14="http://schemas.microsoft.com/office/powerpoint/2010/main" val="8362964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620D-DB27-46F0-8EE3-DEA5D6EC5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44010"/>
            <a:ext cx="7886700" cy="46638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Default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E4594-EB52-4B81-AAF1-C6A94901B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4" y="1510396"/>
            <a:ext cx="8773886" cy="4408712"/>
          </a:xfrm>
        </p:spPr>
        <p:txBody>
          <a:bodyPr numCol="2"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public interface </a:t>
            </a:r>
            <a:r>
              <a:rPr lang="en-IN" dirty="0" err="1"/>
              <a:t>MyIF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getNumber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default String </a:t>
            </a:r>
            <a:r>
              <a:rPr lang="en-IN" dirty="0" err="1">
                <a:solidFill>
                  <a:srgbClr val="FF0000"/>
                </a:solidFill>
              </a:rPr>
              <a:t>getString</a:t>
            </a:r>
            <a:r>
              <a:rPr lang="en-IN" dirty="0">
                <a:solidFill>
                  <a:srgbClr val="FF0000"/>
                </a:solidFill>
              </a:rPr>
              <a:t>() {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return "Default String";</a:t>
            </a:r>
          </a:p>
          <a:p>
            <a:pPr marL="0" indent="0">
              <a:buNone/>
            </a:pPr>
            <a:r>
              <a:rPr lang="en-IN" dirty="0"/>
              <a:t>}  }</a:t>
            </a:r>
          </a:p>
          <a:p>
            <a:pPr marL="0" indent="0">
              <a:buNone/>
            </a:pPr>
            <a:r>
              <a:rPr lang="en-IN" dirty="0"/>
              <a:t>class MyIF1 implements </a:t>
            </a:r>
            <a:r>
              <a:rPr lang="en-IN" dirty="0" err="1"/>
              <a:t>MyIF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 int </a:t>
            </a:r>
            <a:r>
              <a:rPr lang="en-IN" dirty="0" err="1"/>
              <a:t>getNumber</a:t>
            </a:r>
            <a:r>
              <a:rPr lang="en-IN" dirty="0"/>
              <a:t>() {</a:t>
            </a:r>
          </a:p>
          <a:p>
            <a:pPr marL="0" indent="0">
              <a:buNone/>
            </a:pPr>
            <a:r>
              <a:rPr lang="en-IN" dirty="0"/>
              <a:t>return 100;</a:t>
            </a:r>
          </a:p>
          <a:p>
            <a:pPr marL="0" indent="0">
              <a:buNone/>
            </a:pPr>
            <a:r>
              <a:rPr lang="en-IN" dirty="0"/>
              <a:t>}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class Main 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IN" dirty="0"/>
              <a:t>MyIF1 </a:t>
            </a:r>
            <a:r>
              <a:rPr lang="en-IN" dirty="0" err="1"/>
              <a:t>obj</a:t>
            </a:r>
            <a:r>
              <a:rPr lang="en-IN" dirty="0"/>
              <a:t> = new MyIF1();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obj.getNumber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obj.getString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70527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E62F-B752-469F-83F7-61EE36653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61878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Multiple Inheritance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7ECA3-F752-4F2C-9242-EA5F2E37E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49880"/>
            <a:ext cx="7886700" cy="3740093"/>
          </a:xfrm>
        </p:spPr>
        <p:txBody>
          <a:bodyPr/>
          <a:lstStyle/>
          <a:p>
            <a:r>
              <a:rPr lang="en-US" dirty="0"/>
              <a:t>Java does not support the multiple inheritance of classes.</a:t>
            </a:r>
          </a:p>
          <a:p>
            <a:r>
              <a:rPr lang="en-US" dirty="0"/>
              <a:t>Multiple inheritance is achieved through interfaces.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19821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15C0BA0-CEA2-455B-B5A5-5BB0C1643F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8857" y="1038184"/>
            <a:ext cx="8839200" cy="639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2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IN" sz="1350" dirty="0"/>
              <a:t>interface PI1 {</a:t>
            </a:r>
          </a:p>
          <a:p>
            <a:pPr marL="0" indent="0">
              <a:buNone/>
            </a:pPr>
            <a:r>
              <a:rPr lang="en-IN" sz="1350" dirty="0"/>
              <a:t> default void show()</a:t>
            </a:r>
          </a:p>
          <a:p>
            <a:pPr marL="0" indent="0">
              <a:buNone/>
            </a:pPr>
            <a:r>
              <a:rPr lang="en-IN" sz="1350" dirty="0"/>
              <a:t>    {</a:t>
            </a:r>
          </a:p>
          <a:p>
            <a:pPr marL="0" indent="0">
              <a:buNone/>
            </a:pPr>
            <a:r>
              <a:rPr lang="en-IN" sz="1350" dirty="0"/>
              <a:t>     </a:t>
            </a:r>
            <a:r>
              <a:rPr lang="en-IN" sz="1350" dirty="0" err="1"/>
              <a:t>System.out.println</a:t>
            </a:r>
            <a:r>
              <a:rPr lang="en-IN" sz="1350" dirty="0"/>
              <a:t>("Default PI1");</a:t>
            </a:r>
          </a:p>
          <a:p>
            <a:pPr marL="0" indent="0">
              <a:buNone/>
            </a:pPr>
            <a:r>
              <a:rPr lang="en-IN" sz="1350" dirty="0"/>
              <a:t>    }</a:t>
            </a:r>
          </a:p>
          <a:p>
            <a:pPr marL="0" indent="0">
              <a:buNone/>
            </a:pPr>
            <a:r>
              <a:rPr lang="en-IN" sz="1350" dirty="0"/>
              <a:t>}</a:t>
            </a:r>
          </a:p>
          <a:p>
            <a:pPr marL="0" indent="0">
              <a:buNone/>
            </a:pPr>
            <a:r>
              <a:rPr lang="en-IN" sz="1350" dirty="0"/>
              <a:t> </a:t>
            </a:r>
          </a:p>
          <a:p>
            <a:pPr marL="0" indent="0">
              <a:buNone/>
            </a:pPr>
            <a:r>
              <a:rPr lang="en-IN" sz="1350" dirty="0"/>
              <a:t>interface PI2 {</a:t>
            </a:r>
          </a:p>
          <a:p>
            <a:pPr marL="0" indent="0">
              <a:buNone/>
            </a:pPr>
            <a:r>
              <a:rPr lang="en-IN" sz="1350" dirty="0"/>
              <a:t>  default void show()</a:t>
            </a:r>
          </a:p>
          <a:p>
            <a:pPr marL="0" indent="0">
              <a:buNone/>
            </a:pPr>
            <a:r>
              <a:rPr lang="en-IN" sz="1350" dirty="0"/>
              <a:t>    {</a:t>
            </a:r>
          </a:p>
          <a:p>
            <a:pPr marL="0" indent="0">
              <a:buNone/>
            </a:pPr>
            <a:r>
              <a:rPr lang="en-IN" sz="1350" dirty="0"/>
              <a:t>         </a:t>
            </a:r>
            <a:r>
              <a:rPr lang="en-IN" sz="1350" dirty="0" err="1"/>
              <a:t>System.out.println</a:t>
            </a:r>
            <a:r>
              <a:rPr lang="en-IN" sz="1350" dirty="0"/>
              <a:t>("Default PI2");</a:t>
            </a:r>
          </a:p>
          <a:p>
            <a:pPr marL="0" indent="0">
              <a:buNone/>
            </a:pPr>
            <a:r>
              <a:rPr lang="en-IN" sz="1350" dirty="0"/>
              <a:t>    }</a:t>
            </a:r>
          </a:p>
          <a:p>
            <a:pPr marL="0" indent="0">
              <a:buNone/>
            </a:pPr>
            <a:r>
              <a:rPr lang="en-IN" sz="1350" dirty="0"/>
              <a:t>}</a:t>
            </a:r>
          </a:p>
          <a:p>
            <a:pPr marL="0" indent="0">
              <a:buNone/>
            </a:pPr>
            <a:r>
              <a:rPr lang="en-IN" sz="1350" dirty="0"/>
              <a:t>class </a:t>
            </a:r>
            <a:r>
              <a:rPr lang="en-IN" sz="1350" dirty="0" err="1"/>
              <a:t>TestClass</a:t>
            </a:r>
            <a:r>
              <a:rPr lang="en-IN" sz="1350" dirty="0"/>
              <a:t> implements PI1, PI2 {</a:t>
            </a:r>
          </a:p>
          <a:p>
            <a:pPr marL="0" indent="0">
              <a:buNone/>
            </a:pPr>
            <a:r>
              <a:rPr lang="en-IN" sz="1350" dirty="0"/>
              <a:t> </a:t>
            </a:r>
          </a:p>
          <a:p>
            <a:pPr marL="0" indent="0">
              <a:buNone/>
            </a:pPr>
            <a:r>
              <a:rPr lang="en-IN" sz="1350" dirty="0"/>
              <a:t>       public void show()</a:t>
            </a:r>
          </a:p>
          <a:p>
            <a:pPr marL="0" indent="0">
              <a:buNone/>
            </a:pPr>
            <a:r>
              <a:rPr lang="en-IN" sz="1350" dirty="0"/>
              <a:t>    {</a:t>
            </a:r>
          </a:p>
          <a:p>
            <a:pPr marL="0" indent="0">
              <a:buNone/>
            </a:pPr>
            <a:r>
              <a:rPr lang="en-IN" sz="1350" dirty="0"/>
              <a:t> </a:t>
            </a:r>
          </a:p>
          <a:p>
            <a:pPr marL="0" indent="0">
              <a:buNone/>
            </a:pPr>
            <a:r>
              <a:rPr lang="en-IN" sz="1350" dirty="0"/>
              <a:t>       PI1.super.show(); </a:t>
            </a:r>
          </a:p>
          <a:p>
            <a:pPr marL="0" indent="0">
              <a:buNone/>
            </a:pPr>
            <a:r>
              <a:rPr lang="en-IN" sz="1350" dirty="0"/>
              <a:t>       PI2.super.show();     }</a:t>
            </a:r>
          </a:p>
          <a:p>
            <a:pPr marL="0" indent="0">
              <a:buNone/>
            </a:pPr>
            <a:endParaRPr lang="en-IN" sz="1350" dirty="0"/>
          </a:p>
          <a:p>
            <a:pPr marL="0" indent="0">
              <a:buNone/>
            </a:pPr>
            <a:endParaRPr lang="en-IN" sz="1350" dirty="0"/>
          </a:p>
          <a:p>
            <a:pPr marL="0" indent="0">
              <a:buNone/>
            </a:pPr>
            <a:endParaRPr lang="en-IN" sz="1350" dirty="0"/>
          </a:p>
          <a:p>
            <a:pPr marL="0" indent="0">
              <a:buNone/>
            </a:pPr>
            <a:endParaRPr lang="en-IN" sz="1350" dirty="0"/>
          </a:p>
          <a:p>
            <a:pPr marL="0" indent="0">
              <a:buNone/>
            </a:pPr>
            <a:endParaRPr lang="en-IN" sz="1350" dirty="0"/>
          </a:p>
          <a:p>
            <a:pPr marL="0" indent="0">
              <a:buNone/>
            </a:pPr>
            <a:endParaRPr lang="en-IN" sz="1350" dirty="0"/>
          </a:p>
          <a:p>
            <a:pPr marL="0" indent="0">
              <a:buNone/>
            </a:pPr>
            <a:endParaRPr lang="en-IN" sz="1350" dirty="0"/>
          </a:p>
          <a:p>
            <a:pPr marL="0" indent="0">
              <a:buNone/>
            </a:pPr>
            <a:endParaRPr lang="en-IN" sz="1350" dirty="0"/>
          </a:p>
          <a:p>
            <a:pPr marL="0" indent="0">
              <a:buNone/>
            </a:pPr>
            <a:endParaRPr lang="en-IN" sz="1350" dirty="0"/>
          </a:p>
          <a:p>
            <a:pPr marL="0" indent="0">
              <a:buNone/>
            </a:pPr>
            <a:endParaRPr lang="en-IN" sz="1350" dirty="0"/>
          </a:p>
          <a:p>
            <a:pPr marL="0" indent="0">
              <a:buNone/>
            </a:pPr>
            <a:endParaRPr lang="en-IN" sz="1350" dirty="0"/>
          </a:p>
          <a:p>
            <a:pPr marL="0" indent="0">
              <a:buNone/>
            </a:pPr>
            <a:endParaRPr lang="en-IN" sz="1350" dirty="0"/>
          </a:p>
          <a:p>
            <a:pPr marL="0" indent="0">
              <a:buNone/>
            </a:pPr>
            <a:endParaRPr lang="en-IN" sz="1350" dirty="0"/>
          </a:p>
          <a:p>
            <a:pPr marL="0" indent="0">
              <a:buNone/>
            </a:pPr>
            <a:endParaRPr lang="en-IN" sz="1350" dirty="0"/>
          </a:p>
          <a:p>
            <a:pPr marL="0" indent="0">
              <a:buNone/>
            </a:pPr>
            <a:r>
              <a:rPr lang="en-IN" sz="1350" dirty="0"/>
              <a:t> </a:t>
            </a:r>
          </a:p>
          <a:p>
            <a:pPr marL="0" indent="0">
              <a:buNone/>
            </a:pPr>
            <a:r>
              <a:rPr lang="en-IN" sz="1350" dirty="0"/>
              <a:t>      public void showOfPI1() {</a:t>
            </a:r>
          </a:p>
          <a:p>
            <a:pPr marL="0" indent="0">
              <a:buNone/>
            </a:pPr>
            <a:r>
              <a:rPr lang="en-IN" sz="1350" dirty="0"/>
              <a:t>        PI1.super.show();     }</a:t>
            </a:r>
          </a:p>
          <a:p>
            <a:pPr marL="0" indent="0">
              <a:buNone/>
            </a:pPr>
            <a:r>
              <a:rPr lang="en-IN" sz="1350" dirty="0"/>
              <a:t>   </a:t>
            </a:r>
          </a:p>
          <a:p>
            <a:pPr marL="0" indent="0">
              <a:buNone/>
            </a:pPr>
            <a:r>
              <a:rPr lang="en-IN" sz="1350" dirty="0"/>
              <a:t>       public void showOfPI2() {</a:t>
            </a:r>
          </a:p>
          <a:p>
            <a:pPr marL="0" indent="0">
              <a:buNone/>
            </a:pPr>
            <a:r>
              <a:rPr lang="en-IN" sz="1350" dirty="0"/>
              <a:t>        PI2.super.show(); </a:t>
            </a:r>
          </a:p>
          <a:p>
            <a:pPr marL="0" indent="0">
              <a:buNone/>
            </a:pPr>
            <a:r>
              <a:rPr lang="en-IN" sz="1350" dirty="0"/>
              <a:t>    }</a:t>
            </a:r>
          </a:p>
          <a:p>
            <a:pPr marL="0" indent="0">
              <a:buNone/>
            </a:pPr>
            <a:endParaRPr lang="en-IN" sz="1350" dirty="0"/>
          </a:p>
          <a:p>
            <a:pPr marL="0" indent="0">
              <a:buNone/>
            </a:pPr>
            <a:r>
              <a:rPr lang="en-IN" sz="1350" dirty="0"/>
              <a:t>    public static void main(String </a:t>
            </a:r>
            <a:r>
              <a:rPr lang="en-IN" sz="1350" dirty="0" err="1"/>
              <a:t>args</a:t>
            </a:r>
            <a:r>
              <a:rPr lang="en-IN" sz="1350" dirty="0"/>
              <a:t>[])</a:t>
            </a:r>
          </a:p>
          <a:p>
            <a:pPr marL="0" indent="0">
              <a:buNone/>
            </a:pPr>
            <a:r>
              <a:rPr lang="en-IN" sz="1350" dirty="0"/>
              <a:t>    {</a:t>
            </a:r>
          </a:p>
          <a:p>
            <a:pPr marL="0" indent="0">
              <a:buNone/>
            </a:pPr>
            <a:r>
              <a:rPr lang="en-IN" sz="1350" dirty="0"/>
              <a:t>       </a:t>
            </a:r>
            <a:r>
              <a:rPr lang="en-IN" sz="1350" dirty="0" err="1"/>
              <a:t>TestClass</a:t>
            </a:r>
            <a:r>
              <a:rPr lang="en-IN" sz="1350" dirty="0"/>
              <a:t> d = new </a:t>
            </a:r>
            <a:r>
              <a:rPr lang="en-IN" sz="1350" dirty="0" err="1"/>
              <a:t>TestClass</a:t>
            </a:r>
            <a:r>
              <a:rPr lang="en-IN" sz="1350" dirty="0"/>
              <a:t>();</a:t>
            </a:r>
          </a:p>
          <a:p>
            <a:pPr marL="0" indent="0">
              <a:buNone/>
            </a:pPr>
            <a:r>
              <a:rPr lang="en-IN" sz="1350" dirty="0"/>
              <a:t>        </a:t>
            </a:r>
            <a:r>
              <a:rPr lang="en-IN" sz="1350" dirty="0" err="1"/>
              <a:t>d.show</a:t>
            </a:r>
            <a:r>
              <a:rPr lang="en-IN" sz="1350" dirty="0"/>
              <a:t>();</a:t>
            </a:r>
          </a:p>
          <a:p>
            <a:pPr marL="0" indent="0">
              <a:buNone/>
            </a:pPr>
            <a:r>
              <a:rPr lang="en-IN" sz="1350" dirty="0"/>
              <a:t>        </a:t>
            </a:r>
            <a:r>
              <a:rPr lang="en-IN" sz="1350" dirty="0" err="1"/>
              <a:t>System.out.println</a:t>
            </a:r>
            <a:r>
              <a:rPr lang="en-IN" sz="1350" dirty="0"/>
              <a:t>("Now Executing PI1 andPI2");</a:t>
            </a:r>
          </a:p>
          <a:p>
            <a:pPr marL="0" indent="0">
              <a:buNone/>
            </a:pPr>
            <a:r>
              <a:rPr lang="en-IN" sz="1350" dirty="0"/>
              <a:t>         d.showOfPI1();</a:t>
            </a:r>
          </a:p>
          <a:p>
            <a:pPr marL="0" indent="0">
              <a:buNone/>
            </a:pPr>
            <a:r>
              <a:rPr lang="en-IN" sz="1350" dirty="0"/>
              <a:t>    d.showOfPI2();</a:t>
            </a:r>
          </a:p>
          <a:p>
            <a:pPr marL="0" indent="0">
              <a:buNone/>
            </a:pPr>
            <a:r>
              <a:rPr lang="en-IN" sz="1350" dirty="0"/>
              <a:t>    }</a:t>
            </a:r>
          </a:p>
          <a:p>
            <a:pPr marL="0" indent="0">
              <a:buNone/>
            </a:pPr>
            <a:r>
              <a:rPr lang="en-IN" sz="1350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29857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4F45-468A-4F46-AF56-EA572B564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8F340-800F-4B53-9238-8D913720A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7030A0"/>
                </a:solidFill>
                <a:effectLst/>
                <a:latin typeface="courier-new"/>
              </a:rPr>
              <a:t>SBI Rate of Interest: 8.4                                                      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7030A0"/>
                </a:solidFill>
                <a:effectLst/>
                <a:latin typeface="courier-new"/>
              </a:rPr>
              <a:t>ICICI Rate of Interest: 7.3                                                        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7030A0"/>
                </a:solidFill>
                <a:effectLst/>
                <a:latin typeface="courier-new"/>
              </a:rPr>
              <a:t>AXIS Rate of Interest: 9.7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7030A0"/>
                </a:solidFill>
                <a:effectLst/>
                <a:latin typeface="courier-new"/>
              </a:rPr>
              <a:t>       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1168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1E5B9-E85F-418E-A4DE-96B462CB7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5035"/>
            <a:ext cx="7886700" cy="40749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Which of the following statements about interfaces is not true in java?</a:t>
            </a:r>
          </a:p>
          <a:p>
            <a:pPr marL="385763" indent="-385763">
              <a:buFont typeface="+mj-lt"/>
              <a:buAutoNum type="arabicPeriod"/>
            </a:pPr>
            <a:r>
              <a:rPr lang="en-IN" dirty="0"/>
              <a:t>An interface can extend another interface.</a:t>
            </a:r>
          </a:p>
          <a:p>
            <a:pPr marL="385763" indent="-385763">
              <a:buFont typeface="+mj-lt"/>
              <a:buAutoNum type="arabicPeriod"/>
            </a:pPr>
            <a:r>
              <a:rPr lang="en-IN" dirty="0"/>
              <a:t>An interface can implement another interface.</a:t>
            </a:r>
          </a:p>
          <a:p>
            <a:pPr marL="385763" indent="-385763">
              <a:buFont typeface="+mj-lt"/>
              <a:buAutoNum type="arabicPeriod"/>
            </a:pPr>
            <a:r>
              <a:rPr lang="en-IN" dirty="0"/>
              <a:t>A class can implement two interfaces.</a:t>
            </a:r>
          </a:p>
          <a:p>
            <a:pPr marL="385763" indent="-385763">
              <a:buFont typeface="+mj-lt"/>
              <a:buAutoNum type="arabicPeriod"/>
            </a:pPr>
            <a:r>
              <a:rPr lang="en-IN" dirty="0"/>
              <a:t>A class can extend another class.</a:t>
            </a:r>
          </a:p>
          <a:p>
            <a:pPr marL="0" indent="0">
              <a:buNone/>
            </a:pPr>
            <a:r>
              <a:rPr lang="en-IN" dirty="0"/>
              <a:t>The ______ methods must be implemented when using an interface.</a:t>
            </a:r>
          </a:p>
          <a:p>
            <a:pPr marL="385763" indent="-385763">
              <a:buFont typeface="+mj-lt"/>
              <a:buAutoNum type="arabicPeriod"/>
            </a:pPr>
            <a:r>
              <a:rPr lang="en-IN" dirty="0"/>
              <a:t>abstract</a:t>
            </a:r>
          </a:p>
          <a:p>
            <a:pPr marL="385763" indent="-385763">
              <a:buFont typeface="+mj-lt"/>
              <a:buAutoNum type="arabicPeriod"/>
            </a:pPr>
            <a:r>
              <a:rPr lang="en-IN" dirty="0"/>
              <a:t>private</a:t>
            </a:r>
          </a:p>
          <a:p>
            <a:pPr marL="385763" indent="-385763">
              <a:buFont typeface="+mj-lt"/>
              <a:buAutoNum type="arabicPeriod"/>
            </a:pPr>
            <a:r>
              <a:rPr lang="en-IN" dirty="0"/>
              <a:t>public</a:t>
            </a:r>
          </a:p>
          <a:p>
            <a:pPr marL="385763" indent="-385763">
              <a:buFont typeface="+mj-lt"/>
              <a:buAutoNum type="arabicPeriod"/>
            </a:pPr>
            <a:r>
              <a:rPr lang="en-IN" dirty="0"/>
              <a:t>static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11380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7B170-CA30-4835-BAB0-6394ECD26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0714"/>
            <a:ext cx="7886700" cy="466344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/>
              <a:t>Which of the following is an incorrect statement about interfaces?</a:t>
            </a:r>
          </a:p>
          <a:p>
            <a:pPr marL="385763" indent="-385763">
              <a:buFont typeface="+mj-lt"/>
              <a:buAutoNum type="arabicPeriod"/>
            </a:pPr>
            <a:r>
              <a:rPr lang="en-IN" dirty="0"/>
              <a:t>Interface specifies what class must do but not how it does</a:t>
            </a:r>
          </a:p>
          <a:p>
            <a:pPr marL="385763" indent="-385763">
              <a:buFont typeface="+mj-lt"/>
              <a:buAutoNum type="arabicPeriod"/>
            </a:pPr>
            <a:r>
              <a:rPr lang="en-IN" dirty="0"/>
              <a:t>Interfaces are specified public if they are to be accessed by any code in the program</a:t>
            </a:r>
          </a:p>
          <a:p>
            <a:pPr marL="385763" indent="-385763">
              <a:buFont typeface="+mj-lt"/>
              <a:buAutoNum type="arabicPeriod"/>
            </a:pPr>
            <a:r>
              <a:rPr lang="en-IN" dirty="0"/>
              <a:t>All variables in interface are implicitly final and static</a:t>
            </a:r>
          </a:p>
          <a:p>
            <a:pPr marL="385763" indent="-385763">
              <a:buFont typeface="+mj-lt"/>
              <a:buAutoNum type="arabicPeriod"/>
            </a:pPr>
            <a:r>
              <a:rPr lang="en-IN" dirty="0"/>
              <a:t>All variables are static and methods are public if interface is defined public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Which of the following is true about methods in an interface in Java?</a:t>
            </a:r>
          </a:p>
          <a:p>
            <a:pPr marL="385763" indent="-385763">
              <a:buFont typeface="+mj-lt"/>
              <a:buAutoNum type="arabicPeriod"/>
            </a:pPr>
            <a:r>
              <a:rPr lang="en-IN" dirty="0"/>
              <a:t>An interface can contain only abstract method.</a:t>
            </a:r>
          </a:p>
          <a:p>
            <a:pPr marL="385763" indent="-385763">
              <a:buFont typeface="+mj-lt"/>
              <a:buAutoNum type="arabicPeriod"/>
            </a:pPr>
            <a:r>
              <a:rPr lang="en-IN" dirty="0"/>
              <a:t>We can define a method in an interface</a:t>
            </a:r>
          </a:p>
          <a:p>
            <a:pPr marL="385763" indent="-385763">
              <a:buFont typeface="+mj-lt"/>
              <a:buAutoNum type="arabicPeriod"/>
            </a:pPr>
            <a:r>
              <a:rPr lang="en-IN" dirty="0"/>
              <a:t>Private and protected access modifiers can also be used to declare methods in interface</a:t>
            </a:r>
          </a:p>
          <a:p>
            <a:pPr marL="385763" indent="-385763">
              <a:buFont typeface="+mj-lt"/>
              <a:buAutoNum type="arabicPeriod"/>
            </a:pPr>
            <a:r>
              <a:rPr lang="en-IN" dirty="0"/>
              <a:t>None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Which of the following is true regarding class and interface types?</a:t>
            </a:r>
          </a:p>
          <a:p>
            <a:pPr marL="385763" indent="-385763">
              <a:buFont typeface="+mj-lt"/>
              <a:buAutoNum type="arabicPeriod"/>
            </a:pPr>
            <a:r>
              <a:rPr lang="en-IN" dirty="0"/>
              <a:t>You can convert from a class type to any interface type that is in the same package as the class.</a:t>
            </a:r>
          </a:p>
          <a:p>
            <a:pPr marL="385763" indent="-385763">
              <a:buFont typeface="+mj-lt"/>
              <a:buAutoNum type="arabicPeriod"/>
            </a:pPr>
            <a:r>
              <a:rPr lang="en-IN" dirty="0"/>
              <a:t>You can convert from a class type to any interface type that the class implements.</a:t>
            </a:r>
          </a:p>
          <a:p>
            <a:pPr marL="385763" indent="-385763">
              <a:buFont typeface="+mj-lt"/>
              <a:buAutoNum type="arabicPeriod"/>
            </a:pPr>
            <a:r>
              <a:rPr lang="en-IN" dirty="0"/>
              <a:t>You can convert from a class type to any interface type that the class defines.</a:t>
            </a:r>
          </a:p>
          <a:p>
            <a:pPr marL="385763" indent="-385763">
              <a:buFont typeface="+mj-lt"/>
              <a:buAutoNum type="arabicPeriod"/>
            </a:pPr>
            <a:r>
              <a:rPr lang="en-IN" dirty="0"/>
              <a:t>You cannot convert from a class type to any interface type.</a:t>
            </a:r>
          </a:p>
          <a:p>
            <a:pPr marL="0" indent="0">
              <a:buNone/>
            </a:pPr>
            <a:r>
              <a:rPr lang="en-IN" b="1" dirty="0"/>
              <a:t> 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6821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1503-55B0-4664-B3D8-DC22749E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8142"/>
            <a:ext cx="7886700" cy="812510"/>
          </a:xfrm>
        </p:spPr>
        <p:txBody>
          <a:bodyPr/>
          <a:lstStyle/>
          <a:p>
            <a:pPr algn="ctr"/>
            <a:r>
              <a:rPr lang="en-US" dirty="0"/>
              <a:t>Abstract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63668-EB3A-4C80-A0D9-A590823BF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6918"/>
            <a:ext cx="7886700" cy="326350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 class that is declared with abstract keyword is known as abstract class in java. It can have abstract and non-abstract methods (method with body)</a:t>
            </a:r>
          </a:p>
          <a:p>
            <a:pPr algn="just"/>
            <a:r>
              <a:rPr lang="en-US" b="1" dirty="0"/>
              <a:t>abstract </a:t>
            </a:r>
            <a:r>
              <a:rPr lang="en-US" dirty="0"/>
              <a:t>keyword in front of the </a:t>
            </a:r>
            <a:r>
              <a:rPr lang="en-US" b="1" dirty="0"/>
              <a:t>class </a:t>
            </a:r>
            <a:r>
              <a:rPr lang="en-US" dirty="0"/>
              <a:t>keyword</a:t>
            </a:r>
          </a:p>
          <a:p>
            <a:pPr algn="just"/>
            <a:r>
              <a:rPr lang="en-US" altLang="en-US" dirty="0">
                <a:solidFill>
                  <a:srgbClr val="000000"/>
                </a:solidFill>
              </a:rPr>
              <a:t>Restricted class that cannot be used to create objects</a:t>
            </a:r>
            <a:endParaRPr lang="en-US" dirty="0"/>
          </a:p>
          <a:p>
            <a:pPr algn="just"/>
            <a:r>
              <a:rPr lang="en-US" dirty="0"/>
              <a:t>Cannot</a:t>
            </a:r>
            <a:r>
              <a:rPr lang="en-IN" dirty="0"/>
              <a:t> declare abstract </a:t>
            </a:r>
            <a:r>
              <a:rPr lang="en-US" dirty="0"/>
              <a:t>constructors, or abstract static methods</a:t>
            </a:r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E5E63F-A93F-4FBD-B6A9-D24C42497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555" y="4627522"/>
            <a:ext cx="48006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lnSpc>
                <a:spcPct val="90000"/>
              </a:lnSpc>
              <a:spcBef>
                <a:spcPct val="30000"/>
              </a:spcBef>
              <a:buClr>
                <a:srgbClr val="FFCC00"/>
              </a:buClr>
            </a:pPr>
            <a:r>
              <a:rPr kumimoji="1" lang="en-US" b="1" dirty="0">
                <a:latin typeface="Courier New" pitchFamily="49" charset="0"/>
              </a:rPr>
              <a:t>abstract class Sample</a:t>
            </a:r>
          </a:p>
          <a:p>
            <a:pPr marL="257175" indent="-257175">
              <a:lnSpc>
                <a:spcPct val="90000"/>
              </a:lnSpc>
              <a:spcBef>
                <a:spcPct val="30000"/>
              </a:spcBef>
              <a:buClr>
                <a:srgbClr val="FFCC00"/>
              </a:buClr>
            </a:pPr>
            <a:r>
              <a:rPr kumimoji="1" lang="en-US" b="1" dirty="0">
                <a:latin typeface="Courier New" pitchFamily="49" charset="0"/>
              </a:rPr>
              <a:t>{</a:t>
            </a:r>
          </a:p>
          <a:p>
            <a:pPr marL="257175" indent="-257175">
              <a:lnSpc>
                <a:spcPct val="90000"/>
              </a:lnSpc>
              <a:spcBef>
                <a:spcPct val="30000"/>
              </a:spcBef>
              <a:buClr>
                <a:srgbClr val="FFCC00"/>
              </a:buClr>
            </a:pPr>
            <a:r>
              <a:rPr kumimoji="1" lang="en-US" b="1" dirty="0">
                <a:latin typeface="Courier New" pitchFamily="49" charset="0"/>
              </a:rPr>
              <a:t>   // contents</a:t>
            </a:r>
          </a:p>
          <a:p>
            <a:pPr marL="257175" indent="-257175">
              <a:lnSpc>
                <a:spcPct val="90000"/>
              </a:lnSpc>
              <a:spcBef>
                <a:spcPct val="30000"/>
              </a:spcBef>
              <a:buClr>
                <a:srgbClr val="FFCC00"/>
              </a:buClr>
            </a:pPr>
            <a:r>
              <a:rPr kumimoji="1" lang="en-US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003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B09BC4-2038-4C01-87EE-CE4B3B5B550C}"/>
              </a:ext>
            </a:extLst>
          </p:cNvPr>
          <p:cNvSpPr/>
          <p:nvPr/>
        </p:nvSpPr>
        <p:spPr>
          <a:xfrm>
            <a:off x="1252915" y="612844"/>
            <a:ext cx="663817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IN" sz="20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class A {</a:t>
            </a:r>
          </a:p>
          <a:p>
            <a:r>
              <a:rPr lang="en-IN" sz="2000" dirty="0">
                <a:solidFill>
                  <a:srgbClr val="FF000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IN" sz="20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void </a:t>
            </a:r>
            <a:r>
              <a:rPr lang="en-IN" sz="2000" dirty="0" err="1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callme</a:t>
            </a:r>
            <a:r>
              <a:rPr lang="en-IN" sz="20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0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sz="2000" dirty="0" err="1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callmetoo</a:t>
            </a:r>
            <a:r>
              <a:rPr lang="en-IN" sz="20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r>
              <a:rPr lang="en-US" sz="2000" dirty="0" err="1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("This is a concrete method.");</a:t>
            </a:r>
          </a:p>
          <a:p>
            <a:r>
              <a:rPr lang="en-IN" sz="20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0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 extends A 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("B's implementation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AbstractDemo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 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B();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b.callme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b.callmetoo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92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58F1C0-1A14-458F-9125-FCB3798137CE}"/>
              </a:ext>
            </a:extLst>
          </p:cNvPr>
          <p:cNvSpPr/>
          <p:nvPr/>
        </p:nvSpPr>
        <p:spPr>
          <a:xfrm>
            <a:off x="397823" y="329056"/>
            <a:ext cx="8746177" cy="686341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Figure 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dim1;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dim2;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Figure(double a, double b) 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dim1 = a;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dim2 = b;    }</a:t>
            </a:r>
          </a:p>
          <a:p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double area();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Rectangle extends Figure {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Rectangle(double a, double b) 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super(a, b);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area() {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("Inside Area for Rectangle.");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dim1 * dim2;  }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Triangle extends Figure {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Triangle(double a, double b) 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super(a, b);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area() {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("Inside Area for Triangle.");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dim1 * dim2 / 2;}}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Main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 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Rectangle r = new Rectangle(9, 5);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Triangle t = new Triangle(10, 8);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figref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 no object is created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figref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r;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("Area is " 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figref.area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figref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t;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("Area is " 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figref.area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B0D89F-BCB4-4EBF-A77A-0412B0D04D76}"/>
              </a:ext>
            </a:extLst>
          </p:cNvPr>
          <p:cNvSpPr txBox="1"/>
          <p:nvPr/>
        </p:nvSpPr>
        <p:spPr>
          <a:xfrm>
            <a:off x="5708072" y="5813363"/>
            <a:ext cx="267392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Reference variable </a:t>
            </a:r>
            <a:r>
              <a:rPr lang="en-US" sz="1350" dirty="0">
                <a:solidFill>
                  <a:srgbClr val="FF0000"/>
                </a:solidFill>
                <a:sym typeface="Wingdings" panose="05000000000000000000" pitchFamily="2" charset="2"/>
              </a:rPr>
              <a:t> C</a:t>
            </a:r>
            <a:r>
              <a:rPr lang="en-US" sz="1350" dirty="0">
                <a:solidFill>
                  <a:srgbClr val="FF0000"/>
                </a:solidFill>
              </a:rPr>
              <a:t>an be used to refer to an object of any class derived from</a:t>
            </a:r>
            <a:r>
              <a:rPr lang="en-IN" sz="1350" dirty="0">
                <a:solidFill>
                  <a:srgbClr val="FF0000"/>
                </a:solidFill>
              </a:rPr>
              <a:t> super class</a:t>
            </a:r>
          </a:p>
        </p:txBody>
      </p:sp>
    </p:spTree>
    <p:extLst>
      <p:ext uri="{BB962C8B-B14F-4D97-AF65-F5344CB8AC3E}">
        <p14:creationId xmlns:p14="http://schemas.microsoft.com/office/powerpoint/2010/main" val="3393088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Abstract Classes</a:t>
            </a:r>
          </a:p>
        </p:txBody>
      </p:sp>
      <p:pic>
        <p:nvPicPr>
          <p:cNvPr id="1026" name="Picture 2" descr="Abstract Class in Java - Javatpoi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90600"/>
            <a:ext cx="7620000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1419</TotalTime>
  <Words>4014</Words>
  <Application>Microsoft Office PowerPoint</Application>
  <PresentationFormat>On-screen Show (4:3)</PresentationFormat>
  <Paragraphs>657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Calibri Light</vt:lpstr>
      <vt:lpstr>Courier New</vt:lpstr>
      <vt:lpstr>courier-new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Output:</vt:lpstr>
      <vt:lpstr>Abstract class</vt:lpstr>
      <vt:lpstr>PowerPoint Presentation</vt:lpstr>
      <vt:lpstr>PowerPoint Presentation</vt:lpstr>
      <vt:lpstr>Abstract Classes</vt:lpstr>
      <vt:lpstr>Final keyword</vt:lpstr>
      <vt:lpstr>Interfaces</vt:lpstr>
      <vt:lpstr>Declaration- syntax</vt:lpstr>
      <vt:lpstr>Interface member – constants</vt:lpstr>
      <vt:lpstr>PowerPoint Presentation</vt:lpstr>
      <vt:lpstr>Why And When To Use Interfaces? </vt:lpstr>
      <vt:lpstr>The relationship between classes and interfaces </vt:lpstr>
      <vt:lpstr>Multiple inheritance in Java by interface </vt:lpstr>
      <vt:lpstr>Multiple inheritance is not supported through class in java, but it is possible by an interface, why? </vt:lpstr>
      <vt:lpstr>PowerPoint Presentation</vt:lpstr>
      <vt:lpstr>Interface inheritance </vt:lpstr>
      <vt:lpstr>Package</vt:lpstr>
      <vt:lpstr> Packages</vt:lpstr>
      <vt:lpstr>Built-in packages </vt:lpstr>
      <vt:lpstr>Syntax </vt:lpstr>
      <vt:lpstr>Import a Class </vt:lpstr>
      <vt:lpstr>Import a Package </vt:lpstr>
      <vt:lpstr>Built in pakages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Interface Example</vt:lpstr>
      <vt:lpstr>PowerPoint Presentation</vt:lpstr>
      <vt:lpstr>PowerPoint Presentation</vt:lpstr>
      <vt:lpstr>Hi</vt:lpstr>
      <vt:lpstr>PowerPoint Presentation</vt:lpstr>
      <vt:lpstr>Compilation error due to protected</vt:lpstr>
      <vt:lpstr>PowerPoint Presentation</vt:lpstr>
      <vt:lpstr>PowerPoint Presentation</vt:lpstr>
      <vt:lpstr>Nested Interface</vt:lpstr>
      <vt:lpstr>PowerPoint Presentation</vt:lpstr>
      <vt:lpstr>Interfaces Can Be Extended</vt:lpstr>
      <vt:lpstr>Default methods</vt:lpstr>
      <vt:lpstr>Multiple Inheritance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74</cp:revision>
  <dcterms:created xsi:type="dcterms:W3CDTF">2023-06-03T05:25:17Z</dcterms:created>
  <dcterms:modified xsi:type="dcterms:W3CDTF">2023-11-23T04:18:54Z</dcterms:modified>
</cp:coreProperties>
</file>