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6" r:id="rId3"/>
    <p:sldId id="256" r:id="rId4"/>
    <p:sldId id="257" r:id="rId5"/>
    <p:sldId id="269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line2PDF.co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504C-23D8-4C04-A355-FBC090082F1D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FF05F-C4E9-4BCE-A703-2FC5B1DC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2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88CD7783-AE1B-C295-7575-B9901F40DA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:a16="http://schemas.microsoft.com/office/drawing/2014/main" id="{DE7A1FF8-4E85-F7FF-074C-4D23CAAFA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8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A03C00BD-D82C-A370-0D98-8B5572664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D8ABA54-A7B7-BA38-0F04-6C0B373DAC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9D039-DED6-4CC0-9E35-EB2C3D0B4E13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B3DE110-5C5F-4B2F-ABB6-FD3653BE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B6819-C86F-4607-893B-D14AB9B0F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3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C5DD09EF-049F-053E-77E6-722C52D07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B79D1B4-A605-A087-29E4-0B9FA91FAF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25BA8-6341-45FA-B3C2-DE66689969C0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4826829-AF20-C55D-9781-EB15BFF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5F6ED-DBD6-4836-B600-1FC57D2B16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8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8" y="1577340"/>
            <a:ext cx="530352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19F791E-991C-4752-AF4C-501B57F67E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586FC518-8551-83F0-BBF8-32E3BDDCAF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E030E-E897-45B6-8706-A4AF68A1C9C4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6FA7A9B-C207-B9DF-3AF9-06A5254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ABDC1-41E7-4587-9DE0-322D54B40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1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EA7BF85F-0DB7-34C8-2165-81A8864166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4C97F38B-AFBF-D128-E20F-21B09FEC93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8701B-836A-480B-9CE2-766821EDAEDD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DE1C9F8A-EE24-CC67-056B-B4AE00D4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819F2-9EDE-4DED-B963-73FE3382C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0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84481B1C-1314-B027-79B3-801727B0C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8FE6CD4A-6FC5-58F9-91CE-0CB068482E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CEF39-DB0E-4A25-87E1-B2356A886DAE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C6CF8BC0-AE86-1B46-6B3A-C5AEE1F9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794B9-61D2-4851-BA5D-58E368D59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83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C1B3-5BAC-4E11-BD27-D80CE9C4F1C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6D6F-7AF2-4D8C-8197-BF5344834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7F2B5123-C979-95AB-9475-A730FD5FC00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0100" y="273844"/>
            <a:ext cx="1097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C5B92C82-8466-B743-2E63-D6579FAFAF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0100" y="1577038"/>
            <a:ext cx="1097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0A642EB8-F5AC-1095-9D87-7C74170D6C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6178" y="6377420"/>
            <a:ext cx="38996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6F98B822-6F39-03AF-22E6-0993A7334FD1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0100" y="6377420"/>
            <a:ext cx="280396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7F5522-7FC2-4249-9CC2-D9F912E3EC2C}" type="datetimeFigureOut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7FDA7807-1A27-77C5-64C7-F7756E340A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7943" y="6377420"/>
            <a:ext cx="2803961" cy="27699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B7098ECA-93DC-4D3C-890C-C79576B126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311719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623438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935157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246876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11719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2343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935157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246876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Credit card </a:t>
            </a:r>
            <a:r>
              <a:rPr lang="en-US" dirty="0" err="1">
                <a:latin typeface="Bodoni MT Black" panose="02070A03080606020203" pitchFamily="18" charset="0"/>
              </a:rPr>
              <a:t>faurd</a:t>
            </a:r>
            <a:r>
              <a:rPr lang="en-US" dirty="0">
                <a:latin typeface="Bodoni MT Black" panose="02070A03080606020203" pitchFamily="18" charset="0"/>
              </a:rPr>
              <a:t>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fornian FB" panose="0207040306080B030204" pitchFamily="18" charset="0"/>
              </a:rPr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9498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D8C81B-5E7C-39B7-3B20-E1CE75E8075F}"/>
              </a:ext>
            </a:extLst>
          </p:cNvPr>
          <p:cNvSpPr txBox="1"/>
          <p:nvPr/>
        </p:nvSpPr>
        <p:spPr>
          <a:xfrm>
            <a:off x="4061114" y="632114"/>
            <a:ext cx="4056784" cy="113749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 b="1">
                <a:cs typeface="Calibri" panose="020F0502020204030204" pitchFamily="34" charset="0"/>
              </a:rPr>
              <a:t>Topic: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Credit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Card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Fraud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Detection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lnSpc>
                <a:spcPts val="1543"/>
              </a:lnSpc>
              <a:spcBef>
                <a:spcPts val="145"/>
              </a:spcBef>
            </a:pPr>
            <a:r>
              <a:rPr lang="en-US" altLang="en-US" sz="750" b="1">
                <a:cs typeface="Calibri" panose="020F0502020204030204" pitchFamily="34" charset="0"/>
              </a:rPr>
              <a:t>Phase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1: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problem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definition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design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thinking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Problem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Definition: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84"/>
              </a:spcBef>
            </a:pP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involves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identifying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preventing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unauthorized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fraudulent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transactions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made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debit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cards.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crucial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protect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institutions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from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losses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maintain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integrity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payment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</a:p>
          <a:p>
            <a:pPr>
              <a:spcBef>
                <a:spcPts val="631"/>
              </a:spcBef>
            </a:pPr>
            <a:r>
              <a:rPr lang="en-US" altLang="en-US" sz="750" b="1">
                <a:cs typeface="Calibri" panose="020F0502020204030204" pitchFamily="34" charset="0"/>
              </a:rPr>
              <a:t>Understanding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the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problem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spcBef>
                <a:spcPts val="640"/>
              </a:spcBef>
            </a:pP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significant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risks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challenges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various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including:</a:t>
            </a:r>
          </a:p>
        </p:txBody>
      </p:sp>
      <p:sp>
        <p:nvSpPr>
          <p:cNvPr id="2051" name="object 3">
            <a:extLst>
              <a:ext uri="{FF2B5EF4-FFF2-40B4-BE49-F238E27FC236}">
                <a16:creationId xmlns:a16="http://schemas.microsoft.com/office/drawing/2014/main" id="{B27C75BB-075D-B87D-58C1-020B1373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052204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E3AF067-AE58-4E4B-6ECB-7CBB99C44B5D}"/>
              </a:ext>
            </a:extLst>
          </p:cNvPr>
          <p:cNvSpPr txBox="1"/>
          <p:nvPr/>
        </p:nvSpPr>
        <p:spPr>
          <a:xfrm>
            <a:off x="4372841" y="2052204"/>
            <a:ext cx="3737480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spc="-3" dirty="0">
                <a:latin typeface="Calibri"/>
                <a:cs typeface="Calibri"/>
              </a:rPr>
              <a:t>Car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dirty="0">
                <a:latin typeface="Calibri"/>
                <a:cs typeface="Calibri"/>
              </a:rPr>
              <a:t>ers: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spc="-7" dirty="0">
                <a:latin typeface="Calibri"/>
                <a:cs typeface="Calibri"/>
              </a:rPr>
              <a:t>e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can</a:t>
            </a:r>
            <a:r>
              <a:rPr sz="750" spc="-3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ex</a:t>
            </a:r>
            <a:r>
              <a:rPr sz="750" spc="-14" dirty="0">
                <a:latin typeface="Calibri"/>
                <a:cs typeface="Calibri"/>
              </a:rPr>
              <a:t>p</a:t>
            </a:r>
            <a:r>
              <a:rPr sz="750" dirty="0">
                <a:latin typeface="Calibri"/>
                <a:cs typeface="Calibri"/>
              </a:rPr>
              <a:t>erience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cial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-7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sses</a:t>
            </a:r>
            <a:r>
              <a:rPr sz="750" dirty="0">
                <a:latin typeface="Calibri"/>
                <a:cs typeface="Calibri"/>
              </a:rPr>
              <a:t>,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spc="-10" dirty="0">
                <a:latin typeface="Calibri"/>
                <a:cs typeface="Calibri"/>
              </a:rPr>
              <a:t>c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ven</a:t>
            </a:r>
            <a:r>
              <a:rPr sz="750" spc="-14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ence,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and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p</a:t>
            </a:r>
            <a:r>
              <a:rPr sz="750" dirty="0">
                <a:latin typeface="Calibri"/>
                <a:cs typeface="Calibri"/>
              </a:rPr>
              <a:t>o</a:t>
            </a:r>
            <a:r>
              <a:rPr sz="750" spc="-7" dirty="0">
                <a:latin typeface="Calibri"/>
                <a:cs typeface="Calibri"/>
              </a:rPr>
              <a:t>t</a:t>
            </a:r>
            <a:r>
              <a:rPr sz="750" dirty="0">
                <a:latin typeface="Calibri"/>
                <a:cs typeface="Calibri"/>
              </a:rPr>
              <a:t>ent</a:t>
            </a:r>
            <a:r>
              <a:rPr sz="750" spc="-3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al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d</a:t>
            </a:r>
            <a:r>
              <a:rPr sz="750" dirty="0">
                <a:latin typeface="Calibri"/>
                <a:cs typeface="Calibri"/>
              </a:rPr>
              <a:t>ama</a:t>
            </a:r>
            <a:r>
              <a:rPr sz="750" spc="-3" dirty="0">
                <a:latin typeface="Calibri"/>
                <a:cs typeface="Calibri"/>
              </a:rPr>
              <a:t>g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to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dirty="0">
                <a:latin typeface="Calibri"/>
                <a:cs typeface="Calibri"/>
              </a:rPr>
              <a:t>eir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5BC9A0-2C32-7330-4E2C-ABED3F64FA73}"/>
              </a:ext>
            </a:extLst>
          </p:cNvPr>
          <p:cNvSpPr txBox="1"/>
          <p:nvPr/>
        </p:nvSpPr>
        <p:spPr>
          <a:xfrm>
            <a:off x="4061114" y="2177761"/>
            <a:ext cx="533617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cred</a:t>
            </a:r>
            <a:r>
              <a:rPr sz="750" spc="-3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spc="-10" dirty="0">
                <a:latin typeface="Calibri"/>
                <a:cs typeface="Calibri"/>
              </a:rPr>
              <a:t>c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10" dirty="0">
                <a:latin typeface="Calibri"/>
                <a:cs typeface="Calibri"/>
              </a:rPr>
              <a:t>e</a:t>
            </a:r>
            <a:r>
              <a:rPr sz="750" spc="-3" dirty="0">
                <a:latin typeface="Calibri"/>
                <a:cs typeface="Calibri"/>
              </a:rPr>
              <a:t>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54" name="object 6">
            <a:extLst>
              <a:ext uri="{FF2B5EF4-FFF2-40B4-BE49-F238E27FC236}">
                <a16:creationId xmlns:a16="http://schemas.microsoft.com/office/drawing/2014/main" id="{4BB037CF-5DA1-F2BD-548C-8D63B484D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372591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44F5CA4-FC39-6EE9-F47D-D73120D4ECB1}"/>
              </a:ext>
            </a:extLst>
          </p:cNvPr>
          <p:cNvSpPr txBox="1"/>
          <p:nvPr/>
        </p:nvSpPr>
        <p:spPr>
          <a:xfrm>
            <a:off x="4372841" y="2372591"/>
            <a:ext cx="3210358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Mercha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7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: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The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3" dirty="0">
                <a:latin typeface="Calibri"/>
                <a:cs typeface="Calibri"/>
              </a:rPr>
              <a:t>m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ce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ch</a:t>
            </a:r>
            <a:r>
              <a:rPr sz="750" spc="-3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7" dirty="0">
                <a:latin typeface="Calibri"/>
                <a:cs typeface="Calibri"/>
              </a:rPr>
              <a:t>g</a:t>
            </a:r>
            <a:r>
              <a:rPr sz="750" dirty="0">
                <a:latin typeface="Calibri"/>
                <a:cs typeface="Calibri"/>
              </a:rPr>
              <a:t>ebacks,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cial</a:t>
            </a:r>
            <a:r>
              <a:rPr sz="750" spc="-3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10" dirty="0">
                <a:latin typeface="Calibri"/>
                <a:cs typeface="Calibri"/>
              </a:rPr>
              <a:t>ss</a:t>
            </a:r>
            <a:r>
              <a:rPr sz="750" dirty="0">
                <a:latin typeface="Calibri"/>
                <a:cs typeface="Calibri"/>
              </a:rPr>
              <a:t>es,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d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re</a:t>
            </a:r>
            <a:r>
              <a:rPr sz="750" spc="-3" dirty="0">
                <a:latin typeface="Calibri"/>
                <a:cs typeface="Calibri"/>
              </a:rPr>
              <a:t>pu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ti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al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da</a:t>
            </a:r>
            <a:r>
              <a:rPr sz="750" dirty="0">
                <a:latin typeface="Calibri"/>
                <a:cs typeface="Calibri"/>
              </a:rPr>
              <a:t>ma</a:t>
            </a:r>
            <a:r>
              <a:rPr sz="750" spc="-14" dirty="0">
                <a:latin typeface="Calibri"/>
                <a:cs typeface="Calibri"/>
              </a:rPr>
              <a:t>g</a:t>
            </a:r>
            <a:r>
              <a:rPr sz="750" dirty="0">
                <a:latin typeface="Calibri"/>
                <a:cs typeface="Calibri"/>
              </a:rPr>
              <a:t>e.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56" name="object 8">
            <a:extLst>
              <a:ext uri="{FF2B5EF4-FFF2-40B4-BE49-F238E27FC236}">
                <a16:creationId xmlns:a16="http://schemas.microsoft.com/office/drawing/2014/main" id="{CBF6B000-6A5B-617E-16E2-1AA4BE7D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567420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84DB1FF-5F34-57A1-C998-7EE71E5375FE}"/>
              </a:ext>
            </a:extLst>
          </p:cNvPr>
          <p:cNvSpPr txBox="1"/>
          <p:nvPr/>
        </p:nvSpPr>
        <p:spPr>
          <a:xfrm>
            <a:off x="4372841" y="2567420"/>
            <a:ext cx="3335915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spc="-3" dirty="0">
                <a:latin typeface="Calibri"/>
                <a:cs typeface="Calibri"/>
              </a:rPr>
              <a:t>Fin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cial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nst</a:t>
            </a:r>
            <a:r>
              <a:rPr sz="750" dirty="0">
                <a:latin typeface="Calibri"/>
                <a:cs typeface="Calibri"/>
              </a:rPr>
              <a:t>itutio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: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4" dirty="0">
                <a:latin typeface="Calibri"/>
                <a:cs typeface="Calibri"/>
              </a:rPr>
              <a:t>h</a:t>
            </a:r>
            <a:r>
              <a:rPr sz="750" dirty="0">
                <a:latin typeface="Calibri"/>
                <a:cs typeface="Calibri"/>
              </a:rPr>
              <a:t>ey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are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re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spc="-14" dirty="0">
                <a:latin typeface="Calibri"/>
                <a:cs typeface="Calibri"/>
              </a:rPr>
              <a:t>p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ns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b</a:t>
            </a:r>
            <a:r>
              <a:rPr sz="750" dirty="0">
                <a:latin typeface="Calibri"/>
                <a:cs typeface="Calibri"/>
              </a:rPr>
              <a:t>le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f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7" dirty="0">
                <a:latin typeface="Calibri"/>
                <a:cs typeface="Calibri"/>
              </a:rPr>
              <a:t>i</a:t>
            </a:r>
            <a:r>
              <a:rPr sz="750" dirty="0">
                <a:latin typeface="Calibri"/>
                <a:cs typeface="Calibri"/>
              </a:rPr>
              <a:t>m</a:t>
            </a:r>
            <a:r>
              <a:rPr sz="750" spc="-3" dirty="0">
                <a:latin typeface="Calibri"/>
                <a:cs typeface="Calibri"/>
              </a:rPr>
              <a:t>bu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g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car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-7" dirty="0">
                <a:latin typeface="Calibri"/>
                <a:cs typeface="Calibri"/>
              </a:rPr>
              <a:t>d</a:t>
            </a:r>
            <a:r>
              <a:rPr sz="750" dirty="0">
                <a:latin typeface="Calibri"/>
                <a:cs typeface="Calibri"/>
              </a:rPr>
              <a:t>ers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f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dirty="0">
                <a:latin typeface="Calibri"/>
                <a:cs typeface="Calibri"/>
              </a:rPr>
              <a:t>r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f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3" dirty="0">
                <a:latin typeface="Calibri"/>
                <a:cs typeface="Calibri"/>
              </a:rPr>
              <a:t>udu</a:t>
            </a:r>
            <a:r>
              <a:rPr sz="750" dirty="0">
                <a:latin typeface="Calibri"/>
                <a:cs typeface="Calibri"/>
              </a:rPr>
              <a:t>le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92EC5DA-0939-C98D-B8F7-A7FC15D96DF5}"/>
              </a:ext>
            </a:extLst>
          </p:cNvPr>
          <p:cNvSpPr txBox="1"/>
          <p:nvPr/>
        </p:nvSpPr>
        <p:spPr>
          <a:xfrm>
            <a:off x="4061114" y="2691895"/>
            <a:ext cx="1772949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tra</a:t>
            </a:r>
            <a:r>
              <a:rPr sz="750" spc="-3" dirty="0">
                <a:latin typeface="Calibri"/>
                <a:cs typeface="Calibri"/>
              </a:rPr>
              <a:t>nsact</a:t>
            </a:r>
            <a:r>
              <a:rPr sz="750" spc="-7" dirty="0">
                <a:latin typeface="Calibri"/>
                <a:cs typeface="Calibri"/>
              </a:rPr>
              <a:t>i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s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and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are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k</a:t>
            </a:r>
            <a:r>
              <a:rPr sz="750" spc="-7" dirty="0">
                <a:latin typeface="Calibri"/>
                <a:cs typeface="Calibri"/>
              </a:rPr>
              <a:t>e</a:t>
            </a:r>
            <a:r>
              <a:rPr sz="750" dirty="0">
                <a:latin typeface="Calibri"/>
                <a:cs typeface="Calibri"/>
              </a:rPr>
              <a:t>en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spc="-7" dirty="0">
                <a:latin typeface="Calibri"/>
                <a:cs typeface="Calibri"/>
              </a:rPr>
              <a:t>t</a:t>
            </a:r>
            <a:r>
              <a:rPr sz="750" dirty="0">
                <a:latin typeface="Calibri"/>
                <a:cs typeface="Calibri"/>
              </a:rPr>
              <a:t>o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mi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imi</a:t>
            </a:r>
            <a:r>
              <a:rPr sz="750" spc="-7" dirty="0">
                <a:latin typeface="Calibri"/>
                <a:cs typeface="Calibri"/>
              </a:rPr>
              <a:t>z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l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spc="-3" dirty="0">
                <a:latin typeface="Calibri"/>
                <a:cs typeface="Calibri"/>
              </a:rPr>
              <a:t>ses.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059" name="object 11">
            <a:extLst>
              <a:ext uri="{FF2B5EF4-FFF2-40B4-BE49-F238E27FC236}">
                <a16:creationId xmlns:a16="http://schemas.microsoft.com/office/drawing/2014/main" id="{3A13FD6E-C810-8B89-2B32-0622010D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114" y="2887807"/>
            <a:ext cx="64943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•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560C5E7-AD34-7233-EF4B-4BDD1A2C452F}"/>
              </a:ext>
            </a:extLst>
          </p:cNvPr>
          <p:cNvSpPr txBox="1"/>
          <p:nvPr/>
        </p:nvSpPr>
        <p:spPr>
          <a:xfrm>
            <a:off x="4372841" y="2887807"/>
            <a:ext cx="3515591" cy="11541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659">
              <a:defRPr/>
            </a:pPr>
            <a:r>
              <a:rPr sz="750" dirty="0">
                <a:latin typeface="Calibri"/>
                <a:cs typeface="Calibri"/>
              </a:rPr>
              <a:t>Pa</a:t>
            </a:r>
            <a:r>
              <a:rPr sz="750" spc="-7" dirty="0">
                <a:latin typeface="Calibri"/>
                <a:cs typeface="Calibri"/>
              </a:rPr>
              <a:t>y</a:t>
            </a:r>
            <a:r>
              <a:rPr sz="750" dirty="0">
                <a:latin typeface="Calibri"/>
                <a:cs typeface="Calibri"/>
              </a:rPr>
              <a:t>me</a:t>
            </a:r>
            <a:r>
              <a:rPr sz="750" spc="-10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7" dirty="0">
                <a:latin typeface="Calibri"/>
                <a:cs typeface="Calibri"/>
              </a:rPr>
              <a:t>t</a:t>
            </a:r>
            <a:r>
              <a:rPr sz="750" dirty="0">
                <a:latin typeface="Calibri"/>
                <a:cs typeface="Calibri"/>
              </a:rPr>
              <a:t>w</a:t>
            </a:r>
            <a:r>
              <a:rPr sz="750" spc="3" dirty="0">
                <a:latin typeface="Calibri"/>
                <a:cs typeface="Calibri"/>
              </a:rPr>
              <a:t>o</a:t>
            </a:r>
            <a:r>
              <a:rPr sz="750" spc="-10" dirty="0">
                <a:latin typeface="Calibri"/>
                <a:cs typeface="Calibri"/>
              </a:rPr>
              <a:t>r</a:t>
            </a:r>
            <a:r>
              <a:rPr sz="750" dirty="0">
                <a:latin typeface="Calibri"/>
                <a:cs typeface="Calibri"/>
              </a:rPr>
              <a:t>ks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Calibri"/>
                <a:cs typeface="Calibri"/>
              </a:rPr>
              <a:t>(</a:t>
            </a:r>
            <a:r>
              <a:rPr sz="750" dirty="0">
                <a:latin typeface="Calibri"/>
                <a:cs typeface="Calibri"/>
              </a:rPr>
              <a:t>e.</a:t>
            </a:r>
            <a:r>
              <a:rPr sz="750" spc="-7" dirty="0">
                <a:latin typeface="Calibri"/>
                <a:cs typeface="Calibri"/>
              </a:rPr>
              <a:t>g</a:t>
            </a:r>
            <a:r>
              <a:rPr sz="750" spc="-3" dirty="0">
                <a:latin typeface="Calibri"/>
                <a:cs typeface="Calibri"/>
              </a:rPr>
              <a:t>.</a:t>
            </a:r>
            <a:r>
              <a:rPr sz="750" dirty="0">
                <a:latin typeface="Calibri"/>
                <a:cs typeface="Calibri"/>
              </a:rPr>
              <a:t>,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V</a:t>
            </a:r>
            <a:r>
              <a:rPr sz="750" spc="-1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sa</a:t>
            </a:r>
            <a:r>
              <a:rPr sz="750" dirty="0">
                <a:latin typeface="Calibri"/>
                <a:cs typeface="Calibri"/>
              </a:rPr>
              <a:t>,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3" dirty="0">
                <a:latin typeface="Calibri"/>
                <a:cs typeface="Calibri"/>
              </a:rPr>
              <a:t>M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10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terCa</a:t>
            </a:r>
            <a:r>
              <a:rPr sz="750" spc="-3" dirty="0">
                <a:latin typeface="Calibri"/>
                <a:cs typeface="Calibri"/>
              </a:rPr>
              <a:t>rd</a:t>
            </a:r>
            <a:r>
              <a:rPr sz="750" spc="-10" dirty="0">
                <a:latin typeface="Calibri"/>
                <a:cs typeface="Calibri"/>
              </a:rPr>
              <a:t>)</a:t>
            </a:r>
            <a:r>
              <a:rPr sz="750" dirty="0">
                <a:latin typeface="Calibri"/>
                <a:cs typeface="Calibri"/>
              </a:rPr>
              <a:t>: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The</a:t>
            </a:r>
            <a:r>
              <a:rPr sz="750" dirty="0">
                <a:latin typeface="Calibri"/>
                <a:cs typeface="Calibri"/>
              </a:rPr>
              <a:t>y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spc="-3" dirty="0">
                <a:latin typeface="Calibri"/>
                <a:cs typeface="Calibri"/>
              </a:rPr>
              <a:t>hav</a:t>
            </a:r>
            <a:r>
              <a:rPr sz="750" dirty="0">
                <a:latin typeface="Calibri"/>
                <a:cs typeface="Calibri"/>
              </a:rPr>
              <a:t>e</a:t>
            </a:r>
            <a:r>
              <a:rPr sz="750" spc="-24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a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spc="-7" dirty="0">
                <a:latin typeface="Calibri"/>
                <a:cs typeface="Calibri"/>
              </a:rPr>
              <a:t>v</a:t>
            </a:r>
            <a:r>
              <a:rPr sz="750" dirty="0">
                <a:latin typeface="Calibri"/>
                <a:cs typeface="Calibri"/>
              </a:rPr>
              <a:t>ested</a:t>
            </a:r>
            <a:r>
              <a:rPr sz="750" spc="-2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3" dirty="0">
                <a:latin typeface="Calibri"/>
                <a:cs typeface="Calibri"/>
              </a:rPr>
              <a:t>nter</a:t>
            </a:r>
            <a:r>
              <a:rPr sz="750" spc="-7" dirty="0">
                <a:latin typeface="Calibri"/>
                <a:cs typeface="Calibri"/>
              </a:rPr>
              <a:t>e</a:t>
            </a:r>
            <a:r>
              <a:rPr sz="750" spc="-3" dirty="0">
                <a:latin typeface="Calibri"/>
                <a:cs typeface="Calibri"/>
              </a:rPr>
              <a:t>s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in</a:t>
            </a:r>
            <a:r>
              <a:rPr sz="750" spc="-31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mai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10" dirty="0">
                <a:latin typeface="Calibri"/>
                <a:cs typeface="Calibri"/>
              </a:rPr>
              <a:t>a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i</a:t>
            </a:r>
            <a:r>
              <a:rPr sz="750" spc="-7" dirty="0">
                <a:latin typeface="Calibri"/>
                <a:cs typeface="Calibri"/>
              </a:rPr>
              <a:t>n</a:t>
            </a:r>
            <a:r>
              <a:rPr sz="750" dirty="0">
                <a:latin typeface="Calibri"/>
                <a:cs typeface="Calibri"/>
              </a:rPr>
              <a:t>g</a:t>
            </a:r>
            <a:r>
              <a:rPr sz="750" spc="-2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Calibri"/>
                <a:cs typeface="Calibri"/>
              </a:rPr>
              <a:t>t</a:t>
            </a:r>
            <a:r>
              <a:rPr sz="750" spc="-3" dirty="0">
                <a:latin typeface="Calibri"/>
                <a:cs typeface="Calibri"/>
              </a:rPr>
              <a:t>h</a:t>
            </a:r>
            <a:r>
              <a:rPr sz="750" dirty="0">
                <a:latin typeface="Calibri"/>
                <a:cs typeface="Calibri"/>
              </a:rPr>
              <a:t>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B7470FB-B3D5-C1EA-D6D1-AE00773D1B4D}"/>
              </a:ext>
            </a:extLst>
          </p:cNvPr>
          <p:cNvSpPr txBox="1"/>
          <p:nvPr/>
        </p:nvSpPr>
        <p:spPr>
          <a:xfrm>
            <a:off x="4061114" y="3013364"/>
            <a:ext cx="4038384" cy="314849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750">
                <a:cs typeface="Calibri" panose="020F0502020204030204" pitchFamily="34" charset="0"/>
              </a:rPr>
              <a:t>integrity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security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their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payment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systems.</a:t>
            </a:r>
          </a:p>
          <a:p>
            <a:pPr>
              <a:spcBef>
                <a:spcPts val="631"/>
              </a:spcBef>
            </a:pPr>
            <a:r>
              <a:rPr lang="en-US" altLang="en-US" sz="750" b="1">
                <a:cs typeface="Calibri" panose="020F0502020204030204" pitchFamily="34" charset="0"/>
              </a:rPr>
              <a:t>Design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thinking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Empathize: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Understand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needs,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pain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points,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perspectives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involved,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merchants,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institutions,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analysts.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Conduct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interviews,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surveys,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observations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gather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insights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their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their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concerns.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Define: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Clearly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articulate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synthesizing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information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collected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during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empathy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phase.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statement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focuses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challenges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faced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defines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goals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Ideate: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Generate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range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ideas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addressing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problem.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Encourage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brainstorming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sessions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cross-functional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Explore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both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technological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non-technological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considering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process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education,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new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technologies.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/>
            </a:pPr>
            <a:r>
              <a:rPr lang="en-US" altLang="en-US" sz="750" b="1">
                <a:cs typeface="Calibri" panose="020F0502020204030204" pitchFamily="34" charset="0"/>
              </a:rPr>
              <a:t>Prototype: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Create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mock-ups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potential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could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interfaces,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models,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process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flowcharts.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51B2BC-B785-EF42-DF96-B87C5FDCD78D}"/>
              </a:ext>
            </a:extLst>
          </p:cNvPr>
          <p:cNvSpPr txBox="1"/>
          <p:nvPr/>
        </p:nvSpPr>
        <p:spPr>
          <a:xfrm>
            <a:off x="4061114" y="631032"/>
            <a:ext cx="4064361" cy="56196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68313" indent="-227013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68313" indent="-227013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working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feasibility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functionality.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5"/>
            </a:pPr>
            <a:r>
              <a:rPr lang="en-US" altLang="en-US" sz="750" b="1">
                <a:cs typeface="Calibri" panose="020F0502020204030204" pitchFamily="34" charset="0"/>
              </a:rPr>
              <a:t>Test:</a:t>
            </a:r>
            <a:endParaRPr lang="en-US" altLang="en-US" sz="750">
              <a:cs typeface="Calibri" panose="020F0502020204030204" pitchFamily="34" charset="0"/>
            </a:endParaRPr>
          </a:p>
          <a:p>
            <a:pPr>
              <a:spcBef>
                <a:spcPts val="631"/>
              </a:spcBef>
            </a:pPr>
            <a:r>
              <a:rPr lang="en-US" altLang="en-US" sz="750">
                <a:cs typeface="Calibri" panose="020F0502020204030204" pitchFamily="34" charset="0"/>
              </a:rPr>
              <a:t>Gather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feedback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your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prototypes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proposed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actual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stakeholders.</a:t>
            </a:r>
          </a:p>
          <a:p>
            <a:pPr lvl="1">
              <a:lnSpc>
                <a:spcPct val="110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Evaluate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effectiveness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different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methods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algorithms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historical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simulated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scenarios.</a:t>
            </a:r>
          </a:p>
          <a:p>
            <a:pPr lvl="1">
              <a:spcBef>
                <a:spcPts val="119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Make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necessary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adjustments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based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feedback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results.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Implement</a:t>
            </a:r>
            <a:r>
              <a:rPr lang="en-US" altLang="en-US" sz="750"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67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Develop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detailed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plan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implementing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chosen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solution.</a:t>
            </a:r>
          </a:p>
          <a:p>
            <a:pPr lvl="1">
              <a:lnSpc>
                <a:spcPct val="109000"/>
              </a:lnSpc>
              <a:spcBef>
                <a:spcPts val="51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Collaborate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with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technical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integrate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existing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infrastructure,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scalability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real-time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capabilities.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Measure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Monitor: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Define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key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performance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indicators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(KPIs)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measure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success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Common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KPIs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rate,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false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positive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rate,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impact.</a:t>
            </a:r>
          </a:p>
          <a:p>
            <a:pPr lvl="1">
              <a:lnSpc>
                <a:spcPct val="109000"/>
              </a:lnSpc>
              <a:spcBef>
                <a:spcPts val="51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Continuously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monitor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system's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performance,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collect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relevant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analyze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results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identify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areas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improvement.</a:t>
            </a:r>
          </a:p>
          <a:p>
            <a:pPr>
              <a:spcBef>
                <a:spcPts val="640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Iterate: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0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insights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from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measurements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monitoring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drive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iterative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improvements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system.</a:t>
            </a:r>
          </a:p>
          <a:p>
            <a:pPr lvl="1">
              <a:lnSpc>
                <a:spcPct val="110000"/>
              </a:lnSpc>
              <a:spcBef>
                <a:spcPts val="3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Adapt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emerging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patterns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changing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needs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regularly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revisiting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implementation.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User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Experience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(UX)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and</a:t>
            </a:r>
            <a:r>
              <a:rPr lang="en-US" altLang="en-US" sz="75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 b="1">
                <a:cs typeface="Calibri" panose="020F0502020204030204" pitchFamily="34" charset="0"/>
              </a:rPr>
              <a:t>Ethics: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Prioritize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positive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for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both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internal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users.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alerts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actions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clear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user-friendly.</a:t>
            </a:r>
          </a:p>
          <a:p>
            <a:pPr lvl="1">
              <a:lnSpc>
                <a:spcPct val="110000"/>
              </a:lnSpc>
              <a:spcBef>
                <a:spcPts val="34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Uphold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ethical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principles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safeguarding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cardholders'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privacy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adhering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industry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legal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standards.</a:t>
            </a:r>
          </a:p>
          <a:p>
            <a:pPr>
              <a:spcBef>
                <a:spcPts val="631"/>
              </a:spcBef>
              <a:buFont typeface="Calibri" panose="020F0502020204030204" pitchFamily="34" charset="0"/>
              <a:buAutoNum type="arabicPeriod" startAt="6"/>
            </a:pPr>
            <a:r>
              <a:rPr lang="en-US" altLang="en-US" sz="750" b="1">
                <a:cs typeface="Calibri" panose="020F0502020204030204" pitchFamily="34" charset="0"/>
              </a:rPr>
              <a:t>Collaboration:</a:t>
            </a:r>
            <a:endParaRPr lang="en-US" altLang="en-US" sz="750">
              <a:cs typeface="Calibri" panose="020F0502020204030204" pitchFamily="34" charset="0"/>
            </a:endParaRPr>
          </a:p>
          <a:p>
            <a:pPr lvl="1">
              <a:lnSpc>
                <a:spcPct val="109000"/>
              </a:lnSpc>
              <a:spcBef>
                <a:spcPts val="597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Foster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collaboration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among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diverse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including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data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scientists,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engineers,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UX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designers,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compliance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experts,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domain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specialists.</a:t>
            </a:r>
          </a:p>
          <a:p>
            <a:pPr lvl="1">
              <a:lnSpc>
                <a:spcPct val="110000"/>
              </a:lnSpc>
              <a:spcBef>
                <a:spcPts val="43"/>
              </a:spcBef>
              <a:buFont typeface="Symbol" panose="05050102010706020507" pitchFamily="18" charset="2"/>
              <a:buChar char=""/>
            </a:pPr>
            <a:r>
              <a:rPr lang="en-US" altLang="en-US" sz="750">
                <a:cs typeface="Calibri" panose="020F0502020204030204" pitchFamily="34" charset="0"/>
              </a:rPr>
              <a:t>Encourage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cross-functional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communication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teamwork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ensure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holistic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approach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detection.</a:t>
            </a:r>
          </a:p>
          <a:p>
            <a:pPr>
              <a:lnSpc>
                <a:spcPct val="110000"/>
              </a:lnSpc>
            </a:pPr>
            <a:r>
              <a:rPr lang="en-US" altLang="en-US" sz="750">
                <a:cs typeface="Calibri" panose="020F0502020204030204" pitchFamily="34" charset="0"/>
              </a:rPr>
              <a:t>By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applying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design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thinking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principles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credit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card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detection,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you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create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solutions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not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only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effectively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combat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but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also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enhance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experience,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consider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ethical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regulatory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concerns,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adapt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evolving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nature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of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financial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fraud.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This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iterative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user-centric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approach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can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lead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to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more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robust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and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innovative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fraud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prevention</a:t>
            </a:r>
            <a:r>
              <a:rPr lang="en-US" altLang="en-US" sz="7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750">
                <a:cs typeface="Calibri" panose="020F0502020204030204" pitchFamily="34" charset="0"/>
              </a:rPr>
              <a:t>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17809-2126-7678-2353-76D3E7325950}"/>
              </a:ext>
            </a:extLst>
          </p:cNvPr>
          <p:cNvSpPr txBox="1"/>
          <p:nvPr/>
        </p:nvSpPr>
        <p:spPr>
          <a:xfrm>
            <a:off x="271604" y="398351"/>
            <a:ext cx="1792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Accuracy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The accuracy of the model on the test data (in this case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approximately 94.5%).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A2865-3B88-B231-BE9F-89FB0FA9E170}"/>
              </a:ext>
            </a:extLst>
          </p:cNvPr>
          <p:cNvSpPr txBox="1"/>
          <p:nvPr/>
        </p:nvSpPr>
        <p:spPr>
          <a:xfrm>
            <a:off x="2580239" y="497941"/>
            <a:ext cx="24263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Confusion Matrix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A table showing the number of true positives</a:t>
            </a: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true negatives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false positives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false negatives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it indicates that there were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91 true negatives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5 false positives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6 false negatives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98 true positives.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4EFFD-EEB6-D595-315D-8BB32AC97481}"/>
              </a:ext>
            </a:extLst>
          </p:cNvPr>
          <p:cNvSpPr txBox="1"/>
          <p:nvPr/>
        </p:nvSpPr>
        <p:spPr>
          <a:xfrm>
            <a:off x="5934074" y="497941"/>
            <a:ext cx="320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öhne"/>
              </a:rPr>
              <a:t>Classification Report</a:t>
            </a:r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: This report provides precision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 recall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F1-score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endParaRPr lang="en-US" dirty="0">
              <a:solidFill>
                <a:srgbClr val="222222"/>
              </a:solidFill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support for each class (0 and 1) along with their weighted averages </a:t>
            </a:r>
            <a:endParaRPr lang="en-US" dirty="0">
              <a:solidFill>
                <a:srgbClr val="222222"/>
              </a:solidFill>
              <a:latin typeface="Söhne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öhne"/>
              </a:rPr>
              <a:t>macro averages.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9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22" y="4709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GENERATE SAMPLE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3991" b="5915"/>
          <a:stretch/>
        </p:blipFill>
        <p:spPr>
          <a:xfrm>
            <a:off x="2774373" y="2088574"/>
            <a:ext cx="4190434" cy="1901536"/>
          </a:xfrm>
        </p:spPr>
      </p:pic>
      <p:sp>
        <p:nvSpPr>
          <p:cNvPr id="5" name="Rectangle 4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8950" y="4883916"/>
            <a:ext cx="9956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code generates a synthetic dataset using `</a:t>
            </a:r>
          </a:p>
          <a:p>
            <a:r>
              <a:rPr lang="en-US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make_classification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` from </a:t>
            </a:r>
            <a:r>
              <a:rPr lang="en-US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-Learn. It creates 1000 samples with 20 features, where 18 features are informative. The dataset is binary classification with two classes.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909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EVALUATE THE MODEL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9" t="21389" r="7288" b="8421"/>
          <a:stretch/>
        </p:blipFill>
        <p:spPr>
          <a:xfrm>
            <a:off x="2660072" y="1984663"/>
            <a:ext cx="5008419" cy="2182092"/>
          </a:xfrm>
        </p:spPr>
      </p:pic>
      <p:sp>
        <p:nvSpPr>
          <p:cNvPr id="5" name="Rectangle 4"/>
          <p:cNvSpPr/>
          <p:nvPr/>
        </p:nvSpPr>
        <p:spPr>
          <a:xfrm>
            <a:off x="1790700" y="4366829"/>
            <a:ext cx="10688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- The `</a:t>
            </a:r>
            <a:r>
              <a:rPr lang="en-US" sz="2400" dirty="0" err="1"/>
              <a:t>accuracy_score</a:t>
            </a:r>
            <a:r>
              <a:rPr lang="en-US" sz="2400" dirty="0"/>
              <a:t>` function calculates the accuracy of the model's predictions on the test set.</a:t>
            </a:r>
          </a:p>
          <a:p>
            <a:r>
              <a:rPr lang="en-US" sz="2400" dirty="0"/>
              <a:t>   - The `</a:t>
            </a:r>
            <a:r>
              <a:rPr lang="en-US" sz="2400" dirty="0" err="1"/>
              <a:t>confusion_matrix</a:t>
            </a:r>
            <a:r>
              <a:rPr lang="en-US" sz="2400" dirty="0"/>
              <a:t>` function generates a confusion matrix, which provides information about true positives, true negatives, false positives, and false negatives.</a:t>
            </a:r>
          </a:p>
          <a:p>
            <a:r>
              <a:rPr lang="en-US" sz="2400" dirty="0"/>
              <a:t>   - The `</a:t>
            </a:r>
            <a:r>
              <a:rPr lang="en-US" sz="2400" dirty="0" err="1"/>
              <a:t>classification_report</a:t>
            </a:r>
            <a:r>
              <a:rPr lang="en-US" sz="2400" dirty="0"/>
              <a:t>` function generates a report with precision, recall, F1-score, and support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128427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PRINT THE RESULTS 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 t="46054" r="7079" b="41881"/>
          <a:stretch/>
        </p:blipFill>
        <p:spPr>
          <a:xfrm>
            <a:off x="1995055" y="2005446"/>
            <a:ext cx="4935682" cy="1911925"/>
          </a:xfrm>
        </p:spPr>
      </p:pic>
      <p:sp>
        <p:nvSpPr>
          <p:cNvPr id="5" name="Rectangle 4"/>
          <p:cNvSpPr/>
          <p:nvPr/>
        </p:nvSpPr>
        <p:spPr>
          <a:xfrm>
            <a:off x="1414896" y="423212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 Finally, the code prints the accuracy, confusion matrix, and classification report to evaluate the model's performance.</a:t>
            </a:r>
          </a:p>
          <a:p>
            <a:endParaRPr lang="en-US" i="1" dirty="0"/>
          </a:p>
          <a:p>
            <a:r>
              <a:rPr lang="en-US" i="1" dirty="0"/>
              <a:t>This code essentially demonstrates the process of training a simple logistic regression model for binary classification and evaluating its performance using standard machine learning metrics.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8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906</Words>
  <Application>Microsoft Office PowerPoint</Application>
  <PresentationFormat>Widescreen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Bodoni MT Black</vt:lpstr>
      <vt:lpstr>Calibri</vt:lpstr>
      <vt:lpstr>Calibri Light</vt:lpstr>
      <vt:lpstr>Californian FB</vt:lpstr>
      <vt:lpstr>Söhne</vt:lpstr>
      <vt:lpstr>Symbol</vt:lpstr>
      <vt:lpstr>Times New Roman</vt:lpstr>
      <vt:lpstr>Office Theme</vt:lpstr>
      <vt:lpstr>1_Office Theme</vt:lpstr>
      <vt:lpstr>Credit card faurd detection</vt:lpstr>
      <vt:lpstr>PowerPoint Presentation</vt:lpstr>
      <vt:lpstr>PowerPoint Presentation</vt:lpstr>
      <vt:lpstr>PowerPoint Presentation</vt:lpstr>
      <vt:lpstr>GENERATE SAMPLE DATASET</vt:lpstr>
      <vt:lpstr>EVALUATE THE MODEL:</vt:lpstr>
      <vt:lpstr>PRINT THE RESULTS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faurd detection</dc:title>
  <dc:creator>KITE STUDENT</dc:creator>
  <cp:lastModifiedBy>naveen hari sakthi</cp:lastModifiedBy>
  <cp:revision>8</cp:revision>
  <dcterms:created xsi:type="dcterms:W3CDTF">2023-10-11T04:21:29Z</dcterms:created>
  <dcterms:modified xsi:type="dcterms:W3CDTF">2023-10-18T04:34:04Z</dcterms:modified>
</cp:coreProperties>
</file>