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sldIdLst>
    <p:sldId id="257" r:id="rId3"/>
    <p:sldId id="277" r:id="rId4"/>
    <p:sldId id="278"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D5E122-52BD-48ED-9F4E-FE1EEB41EE7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807C0-EA6A-4B6C-A899-7DE1BEEFD9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5E122-52BD-48ED-9F4E-FE1EEB41EE7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807C0-EA6A-4B6C-A899-7DE1BEEFD9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5E122-52BD-48ED-9F4E-FE1EEB41EE7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807C0-EA6A-4B6C-A899-7DE1BEEFD93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solidFill>
                  <a:prstClr val="black">
                    <a:tint val="75000"/>
                  </a:prstClr>
                </a:solidFill>
              </a:rPr>
              <a:pPr/>
              <a:t>8/21/2023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5E122-52BD-48ED-9F4E-FE1EEB41EE7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807C0-EA6A-4B6C-A899-7DE1BEEFD9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5E122-52BD-48ED-9F4E-FE1EEB41EE7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807C0-EA6A-4B6C-A899-7DE1BEEFD9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D5E122-52BD-48ED-9F4E-FE1EEB41EE7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807C0-EA6A-4B6C-A899-7DE1BEEFD9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D5E122-52BD-48ED-9F4E-FE1EEB41EE7B}"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807C0-EA6A-4B6C-A899-7DE1BEEFD9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D5E122-52BD-48ED-9F4E-FE1EEB41EE7B}"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807C0-EA6A-4B6C-A899-7DE1BEEFD9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E122-52BD-48ED-9F4E-FE1EEB41EE7B}"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807C0-EA6A-4B6C-A899-7DE1BEEFD9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D5E122-52BD-48ED-9F4E-FE1EEB41EE7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807C0-EA6A-4B6C-A899-7DE1BEEFD9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D5E122-52BD-48ED-9F4E-FE1EEB41EE7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807C0-EA6A-4B6C-A899-7DE1BEEFD9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6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5E122-52BD-48ED-9F4E-FE1EEB41EE7B}" type="datetimeFigureOut">
              <a:rPr lang="en-US" smtClean="0"/>
              <a:t>8/21/2023</a:t>
            </a:fld>
            <a:endParaRPr lang="en-US"/>
          </a:p>
        </p:txBody>
      </p:sp>
      <p:sp>
        <p:nvSpPr>
          <p:cNvPr id="5" name="Footer Placeholder 4"/>
          <p:cNvSpPr>
            <a:spLocks noGrp="1"/>
          </p:cNvSpPr>
          <p:nvPr>
            <p:ph type="ftr" sz="quarter" idx="3"/>
          </p:nvPr>
        </p:nvSpPr>
        <p:spPr>
          <a:xfrm>
            <a:off x="3124200" y="635636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6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807C0-EA6A-4B6C-A899-7DE1BEEFD9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solidFill>
                  <a:prstClr val="black">
                    <a:tint val="75000"/>
                  </a:prstClr>
                </a:solidFill>
              </a:rPr>
              <a:pPr/>
              <a:t>8/21/2023</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9" r:id="rId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 y="0"/>
            <a:ext cx="9141714" cy="6858000"/>
          </a:xfrm>
          <a:prstGeom prst="rect">
            <a:avLst/>
          </a:prstGeom>
        </p:spPr>
      </p:pic>
    </p:spTree>
    <p:extLst>
      <p:ext uri="{BB962C8B-B14F-4D97-AF65-F5344CB8AC3E}">
        <p14:creationId xmlns:p14="http://schemas.microsoft.com/office/powerpoint/2010/main" val="44761750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 y="0"/>
            <a:ext cx="9141714" cy="68580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835780966"/>
              </p:ext>
            </p:extLst>
          </p:nvPr>
        </p:nvGraphicFramePr>
        <p:xfrm>
          <a:off x="3413761" y="2643874"/>
          <a:ext cx="5181257" cy="1706880"/>
        </p:xfrm>
        <a:graphic>
          <a:graphicData uri="http://schemas.openxmlformats.org/drawingml/2006/table">
            <a:tbl>
              <a:tblPr firstRow="1" bandRow="1">
                <a:tableStyleId>{93296810-A885-4BE3-A3E7-6D5BEEA58F35}</a:tableStyleId>
              </a:tblPr>
              <a:tblGrid>
                <a:gridCol w="3542957">
                  <a:extLst>
                    <a:ext uri="{9D8B030D-6E8A-4147-A177-3AD203B41FA5}">
                      <a16:colId xmlns:a16="http://schemas.microsoft.com/office/drawing/2014/main" val="2376172239"/>
                    </a:ext>
                  </a:extLst>
                </a:gridCol>
                <a:gridCol w="1638300">
                  <a:extLst>
                    <a:ext uri="{9D8B030D-6E8A-4147-A177-3AD203B41FA5}">
                      <a16:colId xmlns:a16="http://schemas.microsoft.com/office/drawing/2014/main" val="3616716913"/>
                    </a:ext>
                  </a:extLst>
                </a:gridCol>
              </a:tblGrid>
              <a:tr h="541006">
                <a:tc>
                  <a:txBody>
                    <a:bodyPr/>
                    <a:lstStyle/>
                    <a:p>
                      <a:pPr algn="ctr"/>
                      <a:r>
                        <a:rPr lang="en-IN" sz="2000" dirty="0"/>
                        <a:t>Slot C </a:t>
                      </a:r>
                      <a:endParaRPr lang="en-IN" sz="2000" b="1"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ctr" defTabSz="584200" rtl="0" eaLnBrk="1" fontAlgn="auto" latinLnBrk="0" hangingPunct="1">
                        <a:lnSpc>
                          <a:spcPct val="100000"/>
                        </a:lnSpc>
                        <a:spcBef>
                          <a:spcPct val="0"/>
                        </a:spcBef>
                        <a:spcAft>
                          <a:spcPct val="0"/>
                        </a:spcAft>
                        <a:buClrTx/>
                        <a:buSzTx/>
                        <a:buFontTx/>
                        <a:buNone/>
                        <a:defRPr/>
                      </a:pPr>
                      <a:r>
                        <a:rPr kumimoji="0" lang="en-IN" sz="2000" u="none" strike="noStrike" kern="0" cap="none" spc="0" normalizeH="0" baseline="0" noProof="0" dirty="0">
                          <a:ln>
                            <a:noFill/>
                          </a:ln>
                          <a:effectLst/>
                          <a:uLnTx/>
                          <a:uFillTx/>
                          <a:sym typeface="Helvetica Neue"/>
                        </a:rPr>
                        <a:t>Attendance Percentage</a:t>
                      </a:r>
                    </a:p>
                  </a:txBody>
                  <a:tcPr marL="68580" marR="68580"/>
                </a:tc>
                <a:extLst>
                  <a:ext uri="{0D108BD9-81ED-4DB2-BD59-A6C34878D82A}">
                    <a16:rowId xmlns:a16="http://schemas.microsoft.com/office/drawing/2014/main" val="941623959"/>
                  </a:ext>
                </a:extLst>
              </a:tr>
              <a:tr h="652378">
                <a:tc>
                  <a:txBody>
                    <a:bodyPr/>
                    <a:lstStyle/>
                    <a:p>
                      <a:pPr fontAlgn="t"/>
                      <a:r>
                        <a:rPr lang="en-US" sz="2000" b="0" i="0" kern="1200" dirty="0">
                          <a:solidFill>
                            <a:schemeClr val="dk1"/>
                          </a:solidFill>
                          <a:effectLst/>
                          <a:latin typeface="+mn-lt"/>
                          <a:ea typeface="+mn-ea"/>
                          <a:cs typeface="+mn-cs"/>
                        </a:rPr>
                        <a:t>Basic Electrical and Electronics Engineering for Domestic Application</a:t>
                      </a:r>
                      <a:endParaRPr lang="en-US" sz="2000" dirty="0">
                        <a:effectLst/>
                      </a:endParaRPr>
                    </a:p>
                  </a:txBody>
                  <a:tcPr marL="68580" marR="68580"/>
                </a:tc>
                <a:tc>
                  <a:txBody>
                    <a:bodyPr/>
                    <a:lstStyle/>
                    <a:p>
                      <a:pPr algn="ctr"/>
                      <a:r>
                        <a:rPr lang="en-IN" sz="2000" dirty="0"/>
                        <a:t>100</a:t>
                      </a:r>
                    </a:p>
                  </a:txBody>
                  <a:tcPr marL="68580" marR="68580"/>
                </a:tc>
                <a:extLst>
                  <a:ext uri="{0D108BD9-81ED-4DB2-BD59-A6C34878D82A}">
                    <a16:rowId xmlns:a16="http://schemas.microsoft.com/office/drawing/2014/main" val="3283368120"/>
                  </a:ext>
                </a:extLst>
              </a:tr>
            </a:tbl>
          </a:graphicData>
        </a:graphic>
      </p:graphicFrame>
      <p:sp>
        <p:nvSpPr>
          <p:cNvPr id="6" name="Google Shape;119;p22">
            <a:extLst>
              <a:ext uri="{FF2B5EF4-FFF2-40B4-BE49-F238E27FC236}">
                <a16:creationId xmlns:a16="http://schemas.microsoft.com/office/drawing/2014/main" id="{C49EBE05-A756-07CA-0E92-49FD712CB9C0}"/>
              </a:ext>
            </a:extLst>
          </p:cNvPr>
          <p:cNvSpPr/>
          <p:nvPr/>
        </p:nvSpPr>
        <p:spPr>
          <a:xfrm>
            <a:off x="342902" y="986527"/>
            <a:ext cx="2586445" cy="3637724"/>
          </a:xfrm>
          <a:prstGeom prst="rect">
            <a:avLst/>
          </a:prstGeom>
          <a:solidFill>
            <a:srgbClr val="F2F2F2"/>
          </a:solidFill>
          <a:ln>
            <a:noFill/>
          </a:ln>
        </p:spPr>
        <p:txBody>
          <a:bodyPr spcFirstLastPara="1" wrap="square" lIns="50800" tIns="50800" rIns="50800" bIns="50800" anchor="ctr" anchorCtr="0">
            <a:noAutofit/>
          </a:bodyPr>
          <a:lstStyle/>
          <a:p>
            <a:pPr algn="ctr">
              <a:buClr>
                <a:prstClr val="black"/>
              </a:buClr>
            </a:pPr>
            <a:r>
              <a:rPr lang="en-US" sz="1200" b="1" dirty="0">
                <a:solidFill>
                  <a:srgbClr val="171616"/>
                </a:solidFill>
                <a:latin typeface="Helvetica Neue"/>
                <a:ea typeface="Helvetica Neue"/>
                <a:cs typeface="Helvetica Neue"/>
                <a:sym typeface="Helvetica Neue"/>
              </a:rPr>
              <a:t>Name: YOGANATH K S</a:t>
            </a:r>
          </a:p>
          <a:p>
            <a:pPr algn="ctr">
              <a:buClr>
                <a:prstClr val="black"/>
              </a:buClr>
            </a:pPr>
            <a:r>
              <a:rPr lang="en-US" sz="1200" b="1" dirty="0" err="1">
                <a:solidFill>
                  <a:srgbClr val="171616"/>
                </a:solidFill>
                <a:latin typeface="Helvetica Neue"/>
                <a:ea typeface="Helvetica Neue"/>
                <a:cs typeface="Helvetica Neue"/>
                <a:sym typeface="Helvetica Neue"/>
              </a:rPr>
              <a:t>RegNo</a:t>
            </a:r>
            <a:r>
              <a:rPr lang="en-US" sz="1200" b="1" dirty="0">
                <a:solidFill>
                  <a:srgbClr val="171616"/>
                </a:solidFill>
                <a:latin typeface="Helvetica Neue"/>
                <a:ea typeface="Helvetica Neue"/>
                <a:cs typeface="Helvetica Neue"/>
                <a:sym typeface="Helvetica Neue"/>
              </a:rPr>
              <a:t>: 192212134</a:t>
            </a:r>
          </a:p>
          <a:p>
            <a:pPr algn="ctr">
              <a:buClr>
                <a:prstClr val="black"/>
              </a:buClr>
            </a:pPr>
            <a:r>
              <a:rPr lang="en-US" sz="1200" b="1" dirty="0">
                <a:solidFill>
                  <a:srgbClr val="171616"/>
                </a:solidFill>
                <a:latin typeface="Helvetica Neue"/>
                <a:ea typeface="Helvetica Neue"/>
                <a:cs typeface="Helvetica Neue"/>
                <a:sym typeface="Helvetica Neue"/>
              </a:rPr>
              <a:t>Batch:2022-26</a:t>
            </a:r>
          </a:p>
          <a:p>
            <a:pPr algn="ctr">
              <a:buClr>
                <a:prstClr val="black"/>
              </a:buClr>
            </a:pPr>
            <a:r>
              <a:rPr lang="en-US" sz="1200" b="1" dirty="0">
                <a:solidFill>
                  <a:srgbClr val="171616"/>
                </a:solidFill>
                <a:latin typeface="Helvetica Neue"/>
                <a:ea typeface="Helvetica Neue"/>
                <a:cs typeface="Helvetica Neue"/>
                <a:sym typeface="Helvetica Neue"/>
              </a:rPr>
              <a:t>Year: Second Year</a:t>
            </a:r>
          </a:p>
          <a:p>
            <a:pPr algn="ctr">
              <a:buClr>
                <a:prstClr val="black"/>
              </a:buClr>
            </a:pPr>
            <a:r>
              <a:rPr lang="en-US" sz="1200" b="1" dirty="0">
                <a:solidFill>
                  <a:srgbClr val="171616"/>
                </a:solidFill>
                <a:latin typeface="Helvetica Neue"/>
                <a:ea typeface="Helvetica Neue"/>
                <a:cs typeface="Helvetica Neue"/>
                <a:sym typeface="Helvetica Neue"/>
              </a:rPr>
              <a:t> Dept: ECE</a:t>
            </a:r>
          </a:p>
          <a:p>
            <a:pPr algn="ctr">
              <a:buClr>
                <a:prstClr val="black"/>
              </a:buClr>
            </a:pPr>
            <a:endParaRPr lang="en-US" sz="1200" b="1" dirty="0">
              <a:solidFill>
                <a:srgbClr val="171616"/>
              </a:solidFill>
              <a:latin typeface="Helvetica Neue"/>
              <a:ea typeface="Helvetica Neue"/>
              <a:cs typeface="Helvetica Neue"/>
              <a:sym typeface="Helvetica Neue"/>
            </a:endParaRPr>
          </a:p>
          <a:p>
            <a:pPr algn="ctr">
              <a:buClr>
                <a:prstClr val="black"/>
              </a:buClr>
              <a:buSzPts val="1500"/>
            </a:pPr>
            <a:r>
              <a:rPr lang="en-US" sz="1400" b="1" dirty="0">
                <a:solidFill>
                  <a:srgbClr val="FF0000"/>
                </a:solidFill>
                <a:latin typeface="Times New Roman"/>
                <a:ea typeface="Times New Roman"/>
                <a:cs typeface="Times New Roman"/>
                <a:sym typeface="Times New Roman"/>
              </a:rPr>
              <a:t>No. of Course Completed:5</a:t>
            </a:r>
          </a:p>
          <a:p>
            <a:pPr algn="ctr">
              <a:buClr>
                <a:prstClr val="black"/>
              </a:buClr>
              <a:buSzPts val="1500"/>
            </a:pPr>
            <a:r>
              <a:rPr lang="en-US" sz="1400" b="1" dirty="0">
                <a:solidFill>
                  <a:srgbClr val="FF0000"/>
                </a:solidFill>
                <a:latin typeface="Times New Roman"/>
                <a:ea typeface="Times New Roman"/>
                <a:cs typeface="Times New Roman"/>
                <a:sym typeface="Times New Roman"/>
              </a:rPr>
              <a:t>No. of Credits Completed: 20</a:t>
            </a:r>
          </a:p>
          <a:p>
            <a:pPr algn="ctr">
              <a:buClr>
                <a:prstClr val="black"/>
              </a:buClr>
              <a:buSzPts val="1500"/>
            </a:pPr>
            <a:r>
              <a:rPr lang="en-US" sz="1400" b="1" dirty="0">
                <a:solidFill>
                  <a:srgbClr val="FF0000"/>
                </a:solidFill>
                <a:latin typeface="Times New Roman"/>
                <a:ea typeface="Times New Roman"/>
                <a:cs typeface="Times New Roman"/>
                <a:sym typeface="Times New Roman"/>
              </a:rPr>
              <a:t>No. of Arrears:  6</a:t>
            </a:r>
            <a:endParaRPr lang="en-US" sz="1200" b="1" dirty="0">
              <a:solidFill>
                <a:srgbClr val="980000"/>
              </a:solidFill>
              <a:latin typeface="Times New Roman"/>
              <a:ea typeface="Times New Roman"/>
              <a:cs typeface="Times New Roman"/>
              <a:sym typeface="Times New Roman"/>
            </a:endParaRPr>
          </a:p>
          <a:p>
            <a:pPr algn="ctr">
              <a:buClr>
                <a:srgbClr val="151515"/>
              </a:buClr>
              <a:buSzPts val="3200"/>
            </a:pPr>
            <a:r>
              <a:rPr lang="en-US" sz="1400" b="1" dirty="0">
                <a:solidFill>
                  <a:srgbClr val="151515"/>
                </a:solidFill>
                <a:latin typeface="Helvetica Neue"/>
                <a:ea typeface="Helvetica Neue"/>
                <a:cs typeface="Helvetica Neue"/>
                <a:sym typeface="Helvetica Neue"/>
              </a:rPr>
              <a:t> </a:t>
            </a:r>
            <a:r>
              <a:rPr lang="en-US" sz="1400" b="1" dirty="0">
                <a:solidFill>
                  <a:srgbClr val="7030A0"/>
                </a:solidFill>
                <a:latin typeface="Helvetica Neue"/>
                <a:ea typeface="Helvetica Neue"/>
                <a:cs typeface="Helvetica Neue"/>
                <a:sym typeface="Helvetica Neue"/>
              </a:rPr>
              <a:t>Ongoing Courses</a:t>
            </a:r>
          </a:p>
          <a:p>
            <a:pPr>
              <a:buClr>
                <a:srgbClr val="151515"/>
              </a:buClr>
              <a:buSzPts val="3200"/>
            </a:pPr>
            <a:r>
              <a:rPr lang="en-US" sz="1200" b="1" dirty="0">
                <a:solidFill>
                  <a:srgbClr val="7030A0"/>
                </a:solidFill>
                <a:latin typeface="Helvetica Neue"/>
                <a:ea typeface="Helvetica Neue"/>
                <a:cs typeface="Helvetica Neue"/>
                <a:sym typeface="Helvetica Neue"/>
              </a:rPr>
              <a:t>Slot A : Semiconductor devices for Industrial Applications</a:t>
            </a:r>
          </a:p>
          <a:p>
            <a:pPr>
              <a:buClr>
                <a:srgbClr val="151515"/>
              </a:buClr>
              <a:buSzPts val="3200"/>
            </a:pPr>
            <a:r>
              <a:rPr lang="en-US" sz="1200" b="1" dirty="0">
                <a:solidFill>
                  <a:srgbClr val="7030A0"/>
                </a:solidFill>
                <a:latin typeface="Helvetica Neue"/>
                <a:ea typeface="Helvetica Neue"/>
                <a:cs typeface="Helvetica Neue"/>
                <a:sym typeface="Helvetica Neue"/>
              </a:rPr>
              <a:t>Slot B: Computer Networks for 5G Networks</a:t>
            </a:r>
          </a:p>
          <a:p>
            <a:pPr>
              <a:buClr>
                <a:srgbClr val="151515"/>
              </a:buClr>
              <a:buSzPts val="3200"/>
            </a:pPr>
            <a:r>
              <a:rPr lang="en-US" sz="1200" b="1" dirty="0">
                <a:solidFill>
                  <a:srgbClr val="7030A0"/>
                </a:solidFill>
                <a:latin typeface="Helvetica Neue"/>
                <a:ea typeface="Helvetica Neue"/>
                <a:cs typeface="Helvetica Neue"/>
                <a:sym typeface="Helvetica Neue"/>
              </a:rPr>
              <a:t>Slot C: Basic Electrical and Electronics Engineering for Domestic Application</a:t>
            </a:r>
          </a:p>
          <a:p>
            <a:pPr>
              <a:buClr>
                <a:srgbClr val="151515"/>
              </a:buClr>
              <a:buSzPts val="3200"/>
            </a:pPr>
            <a:r>
              <a:rPr lang="en-US" sz="1200" b="1" dirty="0">
                <a:solidFill>
                  <a:srgbClr val="7030A0"/>
                </a:solidFill>
                <a:latin typeface="Helvetica Neue"/>
                <a:ea typeface="Helvetica Neue"/>
                <a:cs typeface="Helvetica Neue"/>
                <a:sym typeface="Helvetica Neue"/>
              </a:rPr>
              <a:t>Slot D: Probability and Random Processes for Decision Making</a:t>
            </a:r>
            <a:endParaRPr lang="en-US" sz="1400" b="1" dirty="0">
              <a:solidFill>
                <a:srgbClr val="171616"/>
              </a:solidFill>
              <a:latin typeface="Helvetica Neue"/>
              <a:ea typeface="Helvetica Neue"/>
              <a:cs typeface="Helvetica Neue"/>
              <a:sym typeface="Helvetica Neue"/>
            </a:endParaRPr>
          </a:p>
        </p:txBody>
      </p:sp>
      <p:pic>
        <p:nvPicPr>
          <p:cNvPr id="8" name="Picture 7" descr="192212134.jpg"/>
          <p:cNvPicPr>
            <a:picLocks noChangeAspect="1"/>
          </p:cNvPicPr>
          <p:nvPr/>
        </p:nvPicPr>
        <p:blipFill>
          <a:blip r:embed="rId3" cstate="print"/>
          <a:stretch>
            <a:fillRect/>
          </a:stretch>
        </p:blipFill>
        <p:spPr>
          <a:xfrm>
            <a:off x="568235" y="4913428"/>
            <a:ext cx="2031275" cy="1520974"/>
          </a:xfrm>
          <a:prstGeom prst="rect">
            <a:avLst/>
          </a:prstGeom>
        </p:spPr>
      </p:pic>
    </p:spTree>
    <p:extLst>
      <p:ext uri="{BB962C8B-B14F-4D97-AF65-F5344CB8AC3E}">
        <p14:creationId xmlns:p14="http://schemas.microsoft.com/office/powerpoint/2010/main" val="31465970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 y="0"/>
            <a:ext cx="9141714" cy="6858000"/>
          </a:xfrm>
          <a:prstGeom prst="rect">
            <a:avLst/>
          </a:prstGeom>
        </p:spPr>
      </p:pic>
      <p:sp>
        <p:nvSpPr>
          <p:cNvPr id="2" name="Academic performance and personalizsed instruction about your mentee to the parents."/>
          <p:cNvSpPr/>
          <p:nvPr/>
        </p:nvSpPr>
        <p:spPr>
          <a:xfrm>
            <a:off x="982980" y="1341120"/>
            <a:ext cx="7513320" cy="4439920"/>
          </a:xfrm>
          <a:prstGeom prst="rect">
            <a:avLst/>
          </a:prstGeom>
          <a:solidFill>
            <a:schemeClr val="bg1">
              <a:lumMod val="9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159="http://schemas.microsoft.com/office/powerpoint/2015/09/main" xmlns:p15="http://schemas.microsoft.com/office/powerpoint/2012/main" xmlns:p14="http://schemas.microsoft.com/office/powerpoint/2010/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indent="177800" algn="ctr">
              <a:lnSpc>
                <a:spcPct val="150000"/>
              </a:lnSpc>
              <a:buClr>
                <a:srgbClr val="151515"/>
              </a:buClr>
              <a:buSzPts val="1200"/>
              <a:buFont typeface="Helvetica Neue"/>
              <a:buNone/>
            </a:pPr>
            <a:r>
              <a:rPr lang="en-US" sz="2000" b="1" i="1" dirty="0">
                <a:solidFill>
                  <a:srgbClr val="63086F"/>
                </a:solidFill>
                <a:latin typeface="Comic Sans MS"/>
                <a:ea typeface="Comic Sans MS"/>
                <a:cs typeface="Comic Sans MS"/>
                <a:sym typeface="Comic Sans MS"/>
              </a:rPr>
              <a:t>Dear Parent,</a:t>
            </a:r>
          </a:p>
          <a:p>
            <a:pPr indent="177800" algn="ctr">
              <a:lnSpc>
                <a:spcPct val="150000"/>
              </a:lnSpc>
              <a:buClr>
                <a:prstClr val="black"/>
              </a:buClr>
              <a:buSzPts val="1200"/>
            </a:pPr>
            <a:r>
              <a:rPr lang="sv-SE" sz="1600" i="1" dirty="0">
                <a:solidFill>
                  <a:srgbClr val="63086F"/>
                </a:solidFill>
                <a:latin typeface="Comic Sans MS"/>
                <a:ea typeface="Comic Sans MS"/>
                <a:cs typeface="Comic Sans MS"/>
                <a:sym typeface="Helvetica Neue"/>
              </a:rPr>
              <a:t>YOGANATH K S, </a:t>
            </a:r>
            <a:r>
              <a:rPr lang="en-US" sz="1600" i="1" dirty="0">
                <a:solidFill>
                  <a:srgbClr val="63086F"/>
                </a:solidFill>
                <a:latin typeface="Comic Sans MS"/>
                <a:ea typeface="Comic Sans MS"/>
                <a:cs typeface="Comic Sans MS"/>
                <a:sym typeface="Comic Sans MS"/>
              </a:rPr>
              <a:t>is regularly attending classes . He has registered four courses this semester. The attendance percentage for the ongoing  courses is 100% till now. </a:t>
            </a:r>
            <a:r>
              <a:rPr lang="en-US" sz="1600" i="1" dirty="0">
                <a:solidFill>
                  <a:srgbClr val="63086F"/>
                </a:solidFill>
                <a:latin typeface="Comic Sans MS"/>
                <a:sym typeface="Comic Sans MS"/>
              </a:rPr>
              <a:t>The attendance percentage for the ongoing courses is 100% till now. He has  six arrears</a:t>
            </a:r>
            <a:r>
              <a:rPr lang="en-US" sz="1600" i="1" dirty="0">
                <a:solidFill>
                  <a:srgbClr val="63086F"/>
                </a:solidFill>
                <a:latin typeface="Comic Sans MS"/>
              </a:rPr>
              <a:t> . </a:t>
            </a:r>
            <a:r>
              <a:rPr lang="en-US" sz="1600" i="1" dirty="0">
                <a:solidFill>
                  <a:srgbClr val="63086F"/>
                </a:solidFill>
                <a:latin typeface="Comic Sans MS"/>
                <a:sym typeface="Comic Sans MS"/>
              </a:rPr>
              <a:t>Please advice your ward to concentrate  on arrear subjects and make him to clear by this semester. Also ask him to attend events like Hackathon, workshops, conferences to built his career. </a:t>
            </a:r>
          </a:p>
          <a:p>
            <a:pPr indent="177800" algn="ctr">
              <a:lnSpc>
                <a:spcPct val="150000"/>
              </a:lnSpc>
              <a:buClr>
                <a:prstClr val="black"/>
              </a:buClr>
              <a:buSzPts val="1200"/>
            </a:pPr>
            <a:r>
              <a:rPr lang="en-US" sz="1600" b="1" i="1" dirty="0">
                <a:solidFill>
                  <a:srgbClr val="63086F"/>
                </a:solidFill>
                <a:latin typeface="Comic Sans MS"/>
                <a:ea typeface="Comic Sans MS"/>
                <a:cs typeface="Comic Sans MS"/>
                <a:sym typeface="Comic Sans MS"/>
              </a:rPr>
              <a:t>Thank you</a:t>
            </a:r>
          </a:p>
          <a:p>
            <a:pPr indent="177800" algn="ctr">
              <a:lnSpc>
                <a:spcPct val="150000"/>
              </a:lnSpc>
              <a:buClr>
                <a:srgbClr val="151515"/>
              </a:buClr>
              <a:buSzPts val="1200"/>
            </a:pPr>
            <a:r>
              <a:rPr lang="en-US" sz="1600" b="1" i="1" dirty="0" err="1">
                <a:solidFill>
                  <a:srgbClr val="63086F"/>
                </a:solidFill>
                <a:latin typeface="Comic Sans MS"/>
                <a:sym typeface="Comic Sans MS"/>
              </a:rPr>
              <a:t>Dr.Almas</a:t>
            </a:r>
            <a:r>
              <a:rPr lang="en-US" sz="1600" b="1" i="1" dirty="0">
                <a:solidFill>
                  <a:srgbClr val="63086F"/>
                </a:solidFill>
                <a:latin typeface="Comic Sans MS"/>
                <a:sym typeface="Comic Sans MS"/>
              </a:rPr>
              <a:t> Begum,</a:t>
            </a:r>
          </a:p>
          <a:p>
            <a:pPr indent="177800" algn="ctr">
              <a:lnSpc>
                <a:spcPct val="150000"/>
              </a:lnSpc>
              <a:buClr>
                <a:srgbClr val="151515"/>
              </a:buClr>
              <a:buSzPts val="1200"/>
              <a:buFont typeface="Helvetica Neue"/>
              <a:buNone/>
            </a:pPr>
            <a:r>
              <a:rPr lang="en-US" sz="1600" b="1" i="1" dirty="0">
                <a:solidFill>
                  <a:srgbClr val="63086F"/>
                </a:solidFill>
                <a:latin typeface="Comic Sans MS"/>
                <a:sym typeface="Comic Sans MS"/>
              </a:rPr>
              <a:t>Professor/Applied Machine Learning</a:t>
            </a:r>
            <a:endParaRPr lang="en-US" sz="1600" b="1" dirty="0">
              <a:solidFill>
                <a:srgbClr val="E7E6E6">
                  <a:lumMod val="10000"/>
                </a:srgbClr>
              </a:solidFill>
            </a:endParaRPr>
          </a:p>
        </p:txBody>
      </p:sp>
    </p:spTree>
    <p:extLst>
      <p:ext uri="{BB962C8B-B14F-4D97-AF65-F5344CB8AC3E}">
        <p14:creationId xmlns:p14="http://schemas.microsoft.com/office/powerpoint/2010/main" val="351703909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 y="0"/>
            <a:ext cx="9141714" cy="6858000"/>
          </a:xfrm>
          <a:prstGeom prst="rect">
            <a:avLst/>
          </a:prstGeom>
        </p:spPr>
      </p:pic>
      <p:sp>
        <p:nvSpPr>
          <p:cNvPr id="2" name="Academic performance and personalizsed instruction about your mentee to the parents.">
            <a:extLst>
              <a:ext uri="{FF2B5EF4-FFF2-40B4-BE49-F238E27FC236}">
                <a16:creationId xmlns:a16="http://schemas.microsoft.com/office/drawing/2014/main" id="{464E7477-ED03-025C-3DD2-AE6D9F8BD06B}"/>
              </a:ext>
            </a:extLst>
          </p:cNvPr>
          <p:cNvSpPr/>
          <p:nvPr/>
        </p:nvSpPr>
        <p:spPr>
          <a:xfrm>
            <a:off x="960716" y="1006299"/>
            <a:ext cx="3523373" cy="943897"/>
          </a:xfrm>
          <a:prstGeom prst="rect">
            <a:avLst/>
          </a:prstGeom>
          <a:solidFill>
            <a:schemeClr val="bg1">
              <a:lumMod val="9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159="http://schemas.microsoft.com/office/powerpoint/2015/09/main" xmlns:p15="http://schemas.microsoft.com/office/powerpoint/2012/main" xmlns:p14="http://schemas.microsoft.com/office/powerpoint/2010/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lgn="ctr"/>
            <a:endParaRPr lang="en-US" b="1">
              <a:solidFill>
                <a:schemeClr val="bg2">
                  <a:lumMod val="10000"/>
                </a:schemeClr>
              </a:solidFill>
            </a:endParaRPr>
          </a:p>
        </p:txBody>
      </p:sp>
      <p:sp>
        <p:nvSpPr>
          <p:cNvPr id="4" name="TextBox 3">
            <a:extLst>
              <a:ext uri="{FF2B5EF4-FFF2-40B4-BE49-F238E27FC236}">
                <a16:creationId xmlns:a16="http://schemas.microsoft.com/office/drawing/2014/main" id="{6B6D3EBD-08BD-99BA-39E6-2973CA290660}"/>
              </a:ext>
            </a:extLst>
          </p:cNvPr>
          <p:cNvSpPr txBox="1"/>
          <p:nvPr/>
        </p:nvSpPr>
        <p:spPr>
          <a:xfrm>
            <a:off x="1127346" y="1211000"/>
            <a:ext cx="3172097" cy="86177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ctr"/>
            <a:r>
              <a:rPr lang="en-IN" sz="2500" b="1" dirty="0">
                <a:solidFill>
                  <a:srgbClr val="000000"/>
                </a:solidFill>
                <a:latin typeface="Myriad Pro" panose="020B0503030403020204" pitchFamily="34" charset="0"/>
              </a:rPr>
              <a:t>MENTEE RESPONSE</a:t>
            </a:r>
          </a:p>
        </p:txBody>
      </p:sp>
      <p:sp>
        <p:nvSpPr>
          <p:cNvPr id="6" name="Academic performance and personalizsed instruction about your mentee to the parents.">
            <a:extLst>
              <a:ext uri="{FF2B5EF4-FFF2-40B4-BE49-F238E27FC236}">
                <a16:creationId xmlns:a16="http://schemas.microsoft.com/office/drawing/2014/main" id="{464E7477-ED03-025C-3DD2-AE6D9F8BD06B}"/>
              </a:ext>
            </a:extLst>
          </p:cNvPr>
          <p:cNvSpPr/>
          <p:nvPr/>
        </p:nvSpPr>
        <p:spPr>
          <a:xfrm>
            <a:off x="960716" y="2261859"/>
            <a:ext cx="3523373" cy="4234497"/>
          </a:xfrm>
          <a:prstGeom prst="rect">
            <a:avLst/>
          </a:prstGeom>
          <a:solidFill>
            <a:schemeClr val="bg1">
              <a:lumMod val="9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159="http://schemas.microsoft.com/office/powerpoint/2015/09/main" xmlns:p15="http://schemas.microsoft.com/office/powerpoint/2012/main" xmlns:p14="http://schemas.microsoft.com/office/powerpoint/2010/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lgn="ctr"/>
            <a:r>
              <a:rPr lang="en-US" sz="2000" b="1" dirty="0">
                <a:solidFill>
                  <a:schemeClr val="bg2">
                    <a:lumMod val="10000"/>
                  </a:schemeClr>
                </a:solidFill>
              </a:rPr>
              <a:t>I will improve my studies</a:t>
            </a:r>
          </a:p>
        </p:txBody>
      </p:sp>
      <p:sp>
        <p:nvSpPr>
          <p:cNvPr id="8" name="Academic performance and personalizsed instruction about your mentee to the parents.">
            <a:extLst>
              <a:ext uri="{FF2B5EF4-FFF2-40B4-BE49-F238E27FC236}">
                <a16:creationId xmlns:a16="http://schemas.microsoft.com/office/drawing/2014/main" id="{464E7477-ED03-025C-3DD2-AE6D9F8BD06B}"/>
              </a:ext>
            </a:extLst>
          </p:cNvPr>
          <p:cNvSpPr/>
          <p:nvPr/>
        </p:nvSpPr>
        <p:spPr>
          <a:xfrm>
            <a:off x="4810366" y="2261858"/>
            <a:ext cx="3523373" cy="4234497"/>
          </a:xfrm>
          <a:prstGeom prst="rect">
            <a:avLst/>
          </a:prstGeom>
          <a:solidFill>
            <a:schemeClr val="bg1">
              <a:lumMod val="9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159="http://schemas.microsoft.com/office/powerpoint/2015/09/main" xmlns:p15="http://schemas.microsoft.com/office/powerpoint/2012/main" xmlns:p14="http://schemas.microsoft.com/office/powerpoint/2010/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lgn="ctr"/>
            <a:r>
              <a:rPr lang="en-US" sz="2000" b="1" dirty="0">
                <a:solidFill>
                  <a:schemeClr val="bg2">
                    <a:lumMod val="10000"/>
                  </a:schemeClr>
                </a:solidFill>
              </a:rPr>
              <a:t>He </a:t>
            </a:r>
            <a:r>
              <a:rPr lang="en-US" sz="2000" b="1">
                <a:solidFill>
                  <a:schemeClr val="bg2">
                    <a:lumMod val="10000"/>
                  </a:schemeClr>
                </a:solidFill>
              </a:rPr>
              <a:t>will improve</a:t>
            </a:r>
          </a:p>
        </p:txBody>
      </p:sp>
      <p:sp>
        <p:nvSpPr>
          <p:cNvPr id="11" name="Academic performance and personalizsed instruction about your mentee to the parents.">
            <a:extLst>
              <a:ext uri="{FF2B5EF4-FFF2-40B4-BE49-F238E27FC236}">
                <a16:creationId xmlns:a16="http://schemas.microsoft.com/office/drawing/2014/main" id="{464E7477-ED03-025C-3DD2-AE6D9F8BD06B}"/>
              </a:ext>
            </a:extLst>
          </p:cNvPr>
          <p:cNvSpPr/>
          <p:nvPr/>
        </p:nvSpPr>
        <p:spPr>
          <a:xfrm>
            <a:off x="4810366" y="1006299"/>
            <a:ext cx="3523373" cy="943897"/>
          </a:xfrm>
          <a:prstGeom prst="rect">
            <a:avLst/>
          </a:prstGeom>
          <a:solidFill>
            <a:schemeClr val="bg1">
              <a:lumMod val="9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159="http://schemas.microsoft.com/office/powerpoint/2015/09/main" xmlns:p15="http://schemas.microsoft.com/office/powerpoint/2012/main" xmlns:p14="http://schemas.microsoft.com/office/powerpoint/2010/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lgn="ctr"/>
            <a:endParaRPr lang="en-US" b="1">
              <a:solidFill>
                <a:schemeClr val="bg2">
                  <a:lumMod val="10000"/>
                </a:schemeClr>
              </a:solidFill>
            </a:endParaRPr>
          </a:p>
        </p:txBody>
      </p:sp>
      <p:sp>
        <p:nvSpPr>
          <p:cNvPr id="12" name="TextBox 11">
            <a:extLst>
              <a:ext uri="{FF2B5EF4-FFF2-40B4-BE49-F238E27FC236}">
                <a16:creationId xmlns:a16="http://schemas.microsoft.com/office/drawing/2014/main" id="{6B6D3EBD-08BD-99BA-39E6-2973CA290660}"/>
              </a:ext>
            </a:extLst>
          </p:cNvPr>
          <p:cNvSpPr txBox="1"/>
          <p:nvPr/>
        </p:nvSpPr>
        <p:spPr>
          <a:xfrm>
            <a:off x="4977004" y="1211000"/>
            <a:ext cx="3172097" cy="86177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ctr"/>
            <a:r>
              <a:rPr lang="en-IN" sz="2500" b="1">
                <a:solidFill>
                  <a:srgbClr val="000000"/>
                </a:solidFill>
                <a:latin typeface="Myriad Pro" panose="020B0503030403020204" pitchFamily="34" charset="0"/>
              </a:rPr>
              <a:t>PARENT’S RESPONSE</a:t>
            </a:r>
          </a:p>
        </p:txBody>
      </p:sp>
    </p:spTree>
    <p:extLst>
      <p:ext uri="{BB962C8B-B14F-4D97-AF65-F5344CB8AC3E}">
        <p14:creationId xmlns:p14="http://schemas.microsoft.com/office/powerpoint/2010/main" val="98226418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202</Words>
  <Application>Microsoft Office PowerPoint</Application>
  <PresentationFormat>On-screen Show (4:3)</PresentationFormat>
  <Paragraphs>27</Paragraphs>
  <Slides>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vt:i4>
      </vt:variant>
    </vt:vector>
  </HeadingPairs>
  <TitlesOfParts>
    <vt:vector size="14" baseType="lpstr">
      <vt:lpstr>Arial</vt:lpstr>
      <vt:lpstr>Calibri</vt:lpstr>
      <vt:lpstr>Calibri Light</vt:lpstr>
      <vt:lpstr>Comic Sans MS</vt:lpstr>
      <vt:lpstr>Helvetica Neue</vt:lpstr>
      <vt:lpstr>Helvetica Neue Medium</vt:lpstr>
      <vt:lpstr>Myriad Pro</vt:lpstr>
      <vt:lpstr>Times New Roman</vt:lpstr>
      <vt:lpstr>Office Theme</vt:lpstr>
      <vt:lpstr>2_Office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Almas Begum</dc:creator>
  <cp:lastModifiedBy>yoganathsureshkumar15@hotmail.com</cp:lastModifiedBy>
  <cp:revision>15</cp:revision>
  <dcterms:created xsi:type="dcterms:W3CDTF">2023-08-19T10:49:54Z</dcterms:created>
  <dcterms:modified xsi:type="dcterms:W3CDTF">2023-08-21T12:59:20Z</dcterms:modified>
</cp:coreProperties>
</file>