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9"/>
  </p:notesMasterIdLst>
  <p:sldIdLst>
    <p:sldId id="256" r:id="rId2"/>
    <p:sldId id="257" r:id="rId3"/>
    <p:sldId id="276" r:id="rId4"/>
    <p:sldId id="285" r:id="rId5"/>
    <p:sldId id="273" r:id="rId6"/>
    <p:sldId id="283" r:id="rId7"/>
    <p:sldId id="258" r:id="rId8"/>
    <p:sldId id="281" r:id="rId9"/>
    <p:sldId id="282" r:id="rId10"/>
    <p:sldId id="278" r:id="rId11"/>
    <p:sldId id="271" r:id="rId12"/>
    <p:sldId id="286" r:id="rId13"/>
    <p:sldId id="260" r:id="rId14"/>
    <p:sldId id="269" r:id="rId15"/>
    <p:sldId id="270" r:id="rId16"/>
    <p:sldId id="280"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94E8081A-D945-4A01-BE3D-5FD0C916C22E}" type="datetimeFigureOut">
              <a:rPr lang="en-IN" smtClean="0"/>
              <a:pPr/>
              <a:t>08-04-2024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CE9B778C-5695-4F41-A4AD-509823B89672}" type="slidenum">
              <a:rPr lang="en-IN" smtClean="0"/>
              <a:pPr/>
              <a:t>‹#›</a:t>
            </a:fld>
            <a:endParaRPr lang="en-IN" dirty="0"/>
          </a:p>
        </p:txBody>
      </p:sp>
    </p:spTree>
    <p:extLst>
      <p:ext uri="{BB962C8B-B14F-4D97-AF65-F5344CB8AC3E}">
        <p14:creationId xmlns:p14="http://schemas.microsoft.com/office/powerpoint/2010/main" val="369851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69F1-078C-CCF5-0A9F-7B008001E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9423AE-CA35-CF31-FCFC-C0FB39F07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D77612-F562-9652-39B0-B2F5267392CB}"/>
              </a:ext>
            </a:extLst>
          </p:cNvPr>
          <p:cNvSpPr>
            <a:spLocks noGrp="1"/>
          </p:cNvSpPr>
          <p:nvPr>
            <p:ph type="dt" sz="half" idx="10"/>
          </p:nvPr>
        </p:nvSpPr>
        <p:spPr/>
        <p:txBody>
          <a:bodyPr/>
          <a:lstStyle/>
          <a:p>
            <a:fld id="{46FD53CE-2B68-44A1-B282-C8B47F4BC6AD}" type="datetime1">
              <a:rPr lang="en-IN" smtClean="0"/>
              <a:t>08-04-2024</a:t>
            </a:fld>
            <a:endParaRPr lang="en-IN"/>
          </a:p>
        </p:txBody>
      </p:sp>
      <p:sp>
        <p:nvSpPr>
          <p:cNvPr id="5" name="Footer Placeholder 4">
            <a:extLst>
              <a:ext uri="{FF2B5EF4-FFF2-40B4-BE49-F238E27FC236}">
                <a16:creationId xmlns:a16="http://schemas.microsoft.com/office/drawing/2014/main" id="{7E3B8BA2-2F77-610E-16AB-0596A33066B8}"/>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8297BE5E-20AA-E047-2469-61240B7DF248}"/>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100657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1AD6-EABE-84E5-E8A5-23C3E73B07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106C1-C972-F355-611D-7D1E84BED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AA756-D63A-88BB-53C6-684080796508}"/>
              </a:ext>
            </a:extLst>
          </p:cNvPr>
          <p:cNvSpPr>
            <a:spLocks noGrp="1"/>
          </p:cNvSpPr>
          <p:nvPr>
            <p:ph type="dt" sz="half" idx="10"/>
          </p:nvPr>
        </p:nvSpPr>
        <p:spPr/>
        <p:txBody>
          <a:bodyPr/>
          <a:lstStyle/>
          <a:p>
            <a:fld id="{6B39DCC9-1C6D-4DE5-A648-323086E71BC5}" type="datetime1">
              <a:rPr lang="en-IN" smtClean="0"/>
              <a:t>08-04-2024</a:t>
            </a:fld>
            <a:endParaRPr lang="en-IN"/>
          </a:p>
        </p:txBody>
      </p:sp>
      <p:sp>
        <p:nvSpPr>
          <p:cNvPr id="5" name="Footer Placeholder 4">
            <a:extLst>
              <a:ext uri="{FF2B5EF4-FFF2-40B4-BE49-F238E27FC236}">
                <a16:creationId xmlns:a16="http://schemas.microsoft.com/office/drawing/2014/main" id="{0AC4A423-5937-5629-3515-89096AE1F148}"/>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E2BE5BDA-5C25-51DF-0CDB-BCB9D3084715}"/>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48223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450BF-5506-7205-F333-A220C38EE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090B4F-0181-F526-D08D-2DC6C96F0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00938-8287-8580-9B4D-FBC232A1C9BC}"/>
              </a:ext>
            </a:extLst>
          </p:cNvPr>
          <p:cNvSpPr>
            <a:spLocks noGrp="1"/>
          </p:cNvSpPr>
          <p:nvPr>
            <p:ph type="dt" sz="half" idx="10"/>
          </p:nvPr>
        </p:nvSpPr>
        <p:spPr/>
        <p:txBody>
          <a:bodyPr/>
          <a:lstStyle/>
          <a:p>
            <a:fld id="{79422B08-C390-4065-87C3-6A50E379DAF0}" type="datetime1">
              <a:rPr lang="en-IN" smtClean="0"/>
              <a:t>08-04-2024</a:t>
            </a:fld>
            <a:endParaRPr lang="en-IN"/>
          </a:p>
        </p:txBody>
      </p:sp>
      <p:sp>
        <p:nvSpPr>
          <p:cNvPr id="5" name="Footer Placeholder 4">
            <a:extLst>
              <a:ext uri="{FF2B5EF4-FFF2-40B4-BE49-F238E27FC236}">
                <a16:creationId xmlns:a16="http://schemas.microsoft.com/office/drawing/2014/main" id="{6018DFCF-72C1-774C-7F33-5E06B06659FB}"/>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25ABFF53-3222-6B84-8F9E-8A06A7781979}"/>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20375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195C-957C-E95D-7EF1-3BED1E3274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838569-619B-A708-34E0-2DD86F7E9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FE614-059A-5C5C-283E-55A5FA2AD022}"/>
              </a:ext>
            </a:extLst>
          </p:cNvPr>
          <p:cNvSpPr>
            <a:spLocks noGrp="1"/>
          </p:cNvSpPr>
          <p:nvPr>
            <p:ph type="dt" sz="half" idx="10"/>
          </p:nvPr>
        </p:nvSpPr>
        <p:spPr/>
        <p:txBody>
          <a:bodyPr/>
          <a:lstStyle/>
          <a:p>
            <a:fld id="{9AC5443A-FA5C-418C-8DE9-159B91E33625}" type="datetime1">
              <a:rPr lang="en-IN" smtClean="0"/>
              <a:t>08-04-2024</a:t>
            </a:fld>
            <a:endParaRPr lang="en-IN"/>
          </a:p>
        </p:txBody>
      </p:sp>
      <p:sp>
        <p:nvSpPr>
          <p:cNvPr id="5" name="Footer Placeholder 4">
            <a:extLst>
              <a:ext uri="{FF2B5EF4-FFF2-40B4-BE49-F238E27FC236}">
                <a16:creationId xmlns:a16="http://schemas.microsoft.com/office/drawing/2014/main" id="{A8F7A0AB-9DBD-266A-0A1A-9AACBE8894FB}"/>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98A69F05-4F97-B011-374C-C04CF725C2B2}"/>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107091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7150-A8B3-B640-E4CF-01B64A13B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9E6FA0-B63A-19CA-7A8B-AF5FE43B3A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DB22C-923C-FD6D-3ED1-8652A38C15B9}"/>
              </a:ext>
            </a:extLst>
          </p:cNvPr>
          <p:cNvSpPr>
            <a:spLocks noGrp="1"/>
          </p:cNvSpPr>
          <p:nvPr>
            <p:ph type="dt" sz="half" idx="10"/>
          </p:nvPr>
        </p:nvSpPr>
        <p:spPr/>
        <p:txBody>
          <a:bodyPr/>
          <a:lstStyle/>
          <a:p>
            <a:fld id="{B907CDEC-C79E-49A4-9BBC-ACB42E2C5B82}" type="datetime1">
              <a:rPr lang="en-IN" smtClean="0"/>
              <a:t>08-04-2024</a:t>
            </a:fld>
            <a:endParaRPr lang="en-IN"/>
          </a:p>
        </p:txBody>
      </p:sp>
      <p:sp>
        <p:nvSpPr>
          <p:cNvPr id="5" name="Footer Placeholder 4">
            <a:extLst>
              <a:ext uri="{FF2B5EF4-FFF2-40B4-BE49-F238E27FC236}">
                <a16:creationId xmlns:a16="http://schemas.microsoft.com/office/drawing/2014/main" id="{7F92DE09-11E3-F82B-FBA4-675DD5A8B4AA}"/>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4B30FCF6-E392-F6C8-43B4-8CC84ACC02ED}"/>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9239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A94D-EF64-8FFC-3EEC-AB4DC09276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A82670-2A05-A71F-0DB2-3E3EBADA8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6E2115-CEE2-63FC-2C5E-DBC9AF5DD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7D3DD5-B546-A66D-4173-F2BCB6597453}"/>
              </a:ext>
            </a:extLst>
          </p:cNvPr>
          <p:cNvSpPr>
            <a:spLocks noGrp="1"/>
          </p:cNvSpPr>
          <p:nvPr>
            <p:ph type="dt" sz="half" idx="10"/>
          </p:nvPr>
        </p:nvSpPr>
        <p:spPr/>
        <p:txBody>
          <a:bodyPr/>
          <a:lstStyle/>
          <a:p>
            <a:fld id="{224FC2B2-8D69-4896-AE15-A633534F340A}" type="datetime1">
              <a:rPr lang="en-IN" smtClean="0"/>
              <a:t>08-04-2024</a:t>
            </a:fld>
            <a:endParaRPr lang="en-IN"/>
          </a:p>
        </p:txBody>
      </p:sp>
      <p:sp>
        <p:nvSpPr>
          <p:cNvPr id="6" name="Footer Placeholder 5">
            <a:extLst>
              <a:ext uri="{FF2B5EF4-FFF2-40B4-BE49-F238E27FC236}">
                <a16:creationId xmlns:a16="http://schemas.microsoft.com/office/drawing/2014/main" id="{A975BCB0-E654-B5B0-CB4E-882128A5E924}"/>
              </a:ext>
            </a:extLst>
          </p:cNvPr>
          <p:cNvSpPr>
            <a:spLocks noGrp="1"/>
          </p:cNvSpPr>
          <p:nvPr>
            <p:ph type="ftr" sz="quarter" idx="11"/>
          </p:nvPr>
        </p:nvSpPr>
        <p:spPr/>
        <p:txBody>
          <a:bodyPr/>
          <a:lstStyle/>
          <a:p>
            <a:r>
              <a:rPr lang="en-IN"/>
              <a:t>Dept. IT</a:t>
            </a:r>
          </a:p>
        </p:txBody>
      </p:sp>
      <p:sp>
        <p:nvSpPr>
          <p:cNvPr id="7" name="Slide Number Placeholder 6">
            <a:extLst>
              <a:ext uri="{FF2B5EF4-FFF2-40B4-BE49-F238E27FC236}">
                <a16:creationId xmlns:a16="http://schemas.microsoft.com/office/drawing/2014/main" id="{E8287201-4793-98A2-01EA-91508C181E2A}"/>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103451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1223-A59F-3398-D96A-20BEB06A98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896788-8956-1DB1-1935-DDEA3C6BF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77851-219D-16B2-303B-0D8A88ECA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52E3B-A8D3-A48A-0008-1CAF87325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2DA7C-BC75-0E2B-6BB9-35B059388F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389F51-27F0-8D8B-87FE-1D5A23C584F2}"/>
              </a:ext>
            </a:extLst>
          </p:cNvPr>
          <p:cNvSpPr>
            <a:spLocks noGrp="1"/>
          </p:cNvSpPr>
          <p:nvPr>
            <p:ph type="dt" sz="half" idx="10"/>
          </p:nvPr>
        </p:nvSpPr>
        <p:spPr/>
        <p:txBody>
          <a:bodyPr/>
          <a:lstStyle/>
          <a:p>
            <a:fld id="{99E258FE-E66D-4077-82D2-75FCE51BFF9B}" type="datetime1">
              <a:rPr lang="en-IN" smtClean="0"/>
              <a:t>08-04-2024</a:t>
            </a:fld>
            <a:endParaRPr lang="en-IN"/>
          </a:p>
        </p:txBody>
      </p:sp>
      <p:sp>
        <p:nvSpPr>
          <p:cNvPr id="8" name="Footer Placeholder 7">
            <a:extLst>
              <a:ext uri="{FF2B5EF4-FFF2-40B4-BE49-F238E27FC236}">
                <a16:creationId xmlns:a16="http://schemas.microsoft.com/office/drawing/2014/main" id="{5E1A4002-0E80-B8E4-5F47-7C48D6F5D0FB}"/>
              </a:ext>
            </a:extLst>
          </p:cNvPr>
          <p:cNvSpPr>
            <a:spLocks noGrp="1"/>
          </p:cNvSpPr>
          <p:nvPr>
            <p:ph type="ftr" sz="quarter" idx="11"/>
          </p:nvPr>
        </p:nvSpPr>
        <p:spPr/>
        <p:txBody>
          <a:bodyPr/>
          <a:lstStyle/>
          <a:p>
            <a:r>
              <a:rPr lang="en-IN"/>
              <a:t>Dept. IT</a:t>
            </a:r>
          </a:p>
        </p:txBody>
      </p:sp>
      <p:sp>
        <p:nvSpPr>
          <p:cNvPr id="9" name="Slide Number Placeholder 8">
            <a:extLst>
              <a:ext uri="{FF2B5EF4-FFF2-40B4-BE49-F238E27FC236}">
                <a16:creationId xmlns:a16="http://schemas.microsoft.com/office/drawing/2014/main" id="{2A2D4A7D-66C4-140E-6900-F6AF61373A7A}"/>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31606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396B-CA09-B658-390E-05C77F15C3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3D28E7-4F1C-A89B-1572-7FB3B2DB3E65}"/>
              </a:ext>
            </a:extLst>
          </p:cNvPr>
          <p:cNvSpPr>
            <a:spLocks noGrp="1"/>
          </p:cNvSpPr>
          <p:nvPr>
            <p:ph type="dt" sz="half" idx="10"/>
          </p:nvPr>
        </p:nvSpPr>
        <p:spPr/>
        <p:txBody>
          <a:bodyPr/>
          <a:lstStyle/>
          <a:p>
            <a:fld id="{F45A0012-D928-48FC-9F7C-767900A341AE}" type="datetime1">
              <a:rPr lang="en-IN" smtClean="0"/>
              <a:t>08-04-2024</a:t>
            </a:fld>
            <a:endParaRPr lang="en-IN"/>
          </a:p>
        </p:txBody>
      </p:sp>
      <p:sp>
        <p:nvSpPr>
          <p:cNvPr id="4" name="Footer Placeholder 3">
            <a:extLst>
              <a:ext uri="{FF2B5EF4-FFF2-40B4-BE49-F238E27FC236}">
                <a16:creationId xmlns:a16="http://schemas.microsoft.com/office/drawing/2014/main" id="{EB743839-B4E4-01E0-C156-A4595DE38B5A}"/>
              </a:ext>
            </a:extLst>
          </p:cNvPr>
          <p:cNvSpPr>
            <a:spLocks noGrp="1"/>
          </p:cNvSpPr>
          <p:nvPr>
            <p:ph type="ftr" sz="quarter" idx="11"/>
          </p:nvPr>
        </p:nvSpPr>
        <p:spPr/>
        <p:txBody>
          <a:bodyPr/>
          <a:lstStyle/>
          <a:p>
            <a:r>
              <a:rPr lang="en-IN"/>
              <a:t>Dept. IT</a:t>
            </a:r>
          </a:p>
        </p:txBody>
      </p:sp>
      <p:sp>
        <p:nvSpPr>
          <p:cNvPr id="5" name="Slide Number Placeholder 4">
            <a:extLst>
              <a:ext uri="{FF2B5EF4-FFF2-40B4-BE49-F238E27FC236}">
                <a16:creationId xmlns:a16="http://schemas.microsoft.com/office/drawing/2014/main" id="{168455F1-B21D-293A-E0E6-5EB09C9C8460}"/>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25286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C1397-F79F-82FB-4C7D-1B9CAF11E15F}"/>
              </a:ext>
            </a:extLst>
          </p:cNvPr>
          <p:cNvSpPr>
            <a:spLocks noGrp="1"/>
          </p:cNvSpPr>
          <p:nvPr>
            <p:ph type="dt" sz="half" idx="10"/>
          </p:nvPr>
        </p:nvSpPr>
        <p:spPr/>
        <p:txBody>
          <a:bodyPr/>
          <a:lstStyle/>
          <a:p>
            <a:fld id="{BCCDB74E-0728-4091-AEE8-65EC11191FF5}" type="datetime1">
              <a:rPr lang="en-IN" smtClean="0"/>
              <a:t>08-04-2024</a:t>
            </a:fld>
            <a:endParaRPr lang="en-IN"/>
          </a:p>
        </p:txBody>
      </p:sp>
      <p:sp>
        <p:nvSpPr>
          <p:cNvPr id="3" name="Footer Placeholder 2">
            <a:extLst>
              <a:ext uri="{FF2B5EF4-FFF2-40B4-BE49-F238E27FC236}">
                <a16:creationId xmlns:a16="http://schemas.microsoft.com/office/drawing/2014/main" id="{D535971D-7DA3-040B-E208-5E19FAC3DBC6}"/>
              </a:ext>
            </a:extLst>
          </p:cNvPr>
          <p:cNvSpPr>
            <a:spLocks noGrp="1"/>
          </p:cNvSpPr>
          <p:nvPr>
            <p:ph type="ftr" sz="quarter" idx="11"/>
          </p:nvPr>
        </p:nvSpPr>
        <p:spPr/>
        <p:txBody>
          <a:bodyPr/>
          <a:lstStyle/>
          <a:p>
            <a:r>
              <a:rPr lang="en-IN"/>
              <a:t>Dept. IT</a:t>
            </a:r>
          </a:p>
        </p:txBody>
      </p:sp>
      <p:sp>
        <p:nvSpPr>
          <p:cNvPr id="4" name="Slide Number Placeholder 3">
            <a:extLst>
              <a:ext uri="{FF2B5EF4-FFF2-40B4-BE49-F238E27FC236}">
                <a16:creationId xmlns:a16="http://schemas.microsoft.com/office/drawing/2014/main" id="{F0A34BE7-7D07-260B-F295-F9412BEE891C}"/>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148045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9206-1A77-EB41-9168-8CE3B0CC6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D4E5C-15F7-C0BE-4929-1CB81189E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294A60-7C1C-4009-0C98-C3A6951AB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38448-CE36-B8FF-E183-28E9DFFD8840}"/>
              </a:ext>
            </a:extLst>
          </p:cNvPr>
          <p:cNvSpPr>
            <a:spLocks noGrp="1"/>
          </p:cNvSpPr>
          <p:nvPr>
            <p:ph type="dt" sz="half" idx="10"/>
          </p:nvPr>
        </p:nvSpPr>
        <p:spPr/>
        <p:txBody>
          <a:bodyPr/>
          <a:lstStyle/>
          <a:p>
            <a:fld id="{A96E110B-5508-4EED-97BF-A3E69EE4F97E}" type="datetime1">
              <a:rPr lang="en-IN" smtClean="0"/>
              <a:t>08-04-2024</a:t>
            </a:fld>
            <a:endParaRPr lang="en-IN"/>
          </a:p>
        </p:txBody>
      </p:sp>
      <p:sp>
        <p:nvSpPr>
          <p:cNvPr id="6" name="Footer Placeholder 5">
            <a:extLst>
              <a:ext uri="{FF2B5EF4-FFF2-40B4-BE49-F238E27FC236}">
                <a16:creationId xmlns:a16="http://schemas.microsoft.com/office/drawing/2014/main" id="{8A5826DB-4F30-5FCF-8563-432F3C6750B8}"/>
              </a:ext>
            </a:extLst>
          </p:cNvPr>
          <p:cNvSpPr>
            <a:spLocks noGrp="1"/>
          </p:cNvSpPr>
          <p:nvPr>
            <p:ph type="ftr" sz="quarter" idx="11"/>
          </p:nvPr>
        </p:nvSpPr>
        <p:spPr/>
        <p:txBody>
          <a:bodyPr/>
          <a:lstStyle/>
          <a:p>
            <a:r>
              <a:rPr lang="en-IN"/>
              <a:t>Dept. IT</a:t>
            </a:r>
          </a:p>
        </p:txBody>
      </p:sp>
      <p:sp>
        <p:nvSpPr>
          <p:cNvPr id="7" name="Slide Number Placeholder 6">
            <a:extLst>
              <a:ext uri="{FF2B5EF4-FFF2-40B4-BE49-F238E27FC236}">
                <a16:creationId xmlns:a16="http://schemas.microsoft.com/office/drawing/2014/main" id="{D7C8DAF3-103C-C505-C39B-2A2BB8B37ECC}"/>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133277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D3F2-B1CA-F193-F974-F9F4D5603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7EB814-0279-81AC-1465-ED336E302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A06767-AFF5-844A-4B98-CEB3EE0DD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929F3-6B28-F6E6-301F-E34B27FECA76}"/>
              </a:ext>
            </a:extLst>
          </p:cNvPr>
          <p:cNvSpPr>
            <a:spLocks noGrp="1"/>
          </p:cNvSpPr>
          <p:nvPr>
            <p:ph type="dt" sz="half" idx="10"/>
          </p:nvPr>
        </p:nvSpPr>
        <p:spPr/>
        <p:txBody>
          <a:bodyPr/>
          <a:lstStyle/>
          <a:p>
            <a:fld id="{2BDD81DF-EC46-40DF-876B-04D7C13D2AF7}" type="datetime1">
              <a:rPr lang="en-IN" smtClean="0"/>
              <a:t>08-04-2024</a:t>
            </a:fld>
            <a:endParaRPr lang="en-IN"/>
          </a:p>
        </p:txBody>
      </p:sp>
      <p:sp>
        <p:nvSpPr>
          <p:cNvPr id="6" name="Footer Placeholder 5">
            <a:extLst>
              <a:ext uri="{FF2B5EF4-FFF2-40B4-BE49-F238E27FC236}">
                <a16:creationId xmlns:a16="http://schemas.microsoft.com/office/drawing/2014/main" id="{14021557-47EB-AA14-FA89-928C81F73261}"/>
              </a:ext>
            </a:extLst>
          </p:cNvPr>
          <p:cNvSpPr>
            <a:spLocks noGrp="1"/>
          </p:cNvSpPr>
          <p:nvPr>
            <p:ph type="ftr" sz="quarter" idx="11"/>
          </p:nvPr>
        </p:nvSpPr>
        <p:spPr/>
        <p:txBody>
          <a:bodyPr/>
          <a:lstStyle/>
          <a:p>
            <a:r>
              <a:rPr lang="en-IN"/>
              <a:t>Dept. IT</a:t>
            </a:r>
          </a:p>
        </p:txBody>
      </p:sp>
      <p:sp>
        <p:nvSpPr>
          <p:cNvPr id="7" name="Slide Number Placeholder 6">
            <a:extLst>
              <a:ext uri="{FF2B5EF4-FFF2-40B4-BE49-F238E27FC236}">
                <a16:creationId xmlns:a16="http://schemas.microsoft.com/office/drawing/2014/main" id="{EB494CC8-AF54-06D9-E4D9-775F1343D8AC}"/>
              </a:ext>
            </a:extLst>
          </p:cNvPr>
          <p:cNvSpPr>
            <a:spLocks noGrp="1"/>
          </p:cNvSpPr>
          <p:nvPr>
            <p:ph type="sldNum" sz="quarter" idx="12"/>
          </p:nvPr>
        </p:nvSpPr>
        <p:spPr/>
        <p:txBody>
          <a:bodyPr/>
          <a:lstStyle/>
          <a:p>
            <a:fld id="{08B45870-911E-4E7D-8F8F-2CE392A9CCF9}" type="slidenum">
              <a:rPr lang="en-IN" smtClean="0"/>
              <a:t>‹#›</a:t>
            </a:fld>
            <a:endParaRPr lang="en-IN"/>
          </a:p>
        </p:txBody>
      </p:sp>
    </p:spTree>
    <p:extLst>
      <p:ext uri="{BB962C8B-B14F-4D97-AF65-F5344CB8AC3E}">
        <p14:creationId xmlns:p14="http://schemas.microsoft.com/office/powerpoint/2010/main" val="9505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AF239-AD0F-46B2-3A3B-E1DC96DF6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6F7542E-C931-3DE7-4C52-6C50398FD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9CB2AD9-CDF4-F43D-926F-EA8537C51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58B9E639-DA53-4F5A-8038-B62EF1B8A051}" type="datetime1">
              <a:rPr lang="en-IN" smtClean="0"/>
              <a:pPr/>
              <a:t>08-04-2024</a:t>
            </a:fld>
            <a:endParaRPr lang="en-IN" dirty="0"/>
          </a:p>
        </p:txBody>
      </p:sp>
      <p:sp>
        <p:nvSpPr>
          <p:cNvPr id="5" name="Footer Placeholder 4">
            <a:extLst>
              <a:ext uri="{FF2B5EF4-FFF2-40B4-BE49-F238E27FC236}">
                <a16:creationId xmlns:a16="http://schemas.microsoft.com/office/drawing/2014/main" id="{8079F4F2-0078-77C3-2A08-F1BBEA973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dirty="0"/>
              <a:t>Dept. IT</a:t>
            </a:r>
          </a:p>
        </p:txBody>
      </p:sp>
      <p:sp>
        <p:nvSpPr>
          <p:cNvPr id="6" name="Slide Number Placeholder 5">
            <a:extLst>
              <a:ext uri="{FF2B5EF4-FFF2-40B4-BE49-F238E27FC236}">
                <a16:creationId xmlns:a16="http://schemas.microsoft.com/office/drawing/2014/main" id="{B1A91EF2-13D9-AF50-AB90-15F0DF7A1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08B45870-911E-4E7D-8F8F-2CE392A9CCF9}" type="slidenum">
              <a:rPr lang="en-IN" smtClean="0"/>
              <a:pPr/>
              <a:t>‹#›</a:t>
            </a:fld>
            <a:endParaRPr lang="en-IN" dirty="0"/>
          </a:p>
        </p:txBody>
      </p:sp>
    </p:spTree>
    <p:extLst>
      <p:ext uri="{BB962C8B-B14F-4D97-AF65-F5344CB8AC3E}">
        <p14:creationId xmlns:p14="http://schemas.microsoft.com/office/powerpoint/2010/main" val="423268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ECB1-FD70-285A-13AC-EAAE6BD25AEA}"/>
              </a:ext>
            </a:extLst>
          </p:cNvPr>
          <p:cNvSpPr>
            <a:spLocks noGrp="1"/>
          </p:cNvSpPr>
          <p:nvPr>
            <p:ph type="ctrTitle"/>
          </p:nvPr>
        </p:nvSpPr>
        <p:spPr>
          <a:xfrm>
            <a:off x="1524000" y="2432626"/>
            <a:ext cx="9144000" cy="914604"/>
          </a:xfrm>
        </p:spPr>
        <p:txBody>
          <a:bodyPr>
            <a:noAutofit/>
          </a:bodyPr>
          <a:lstStyle/>
          <a:p>
            <a:r>
              <a:rPr lang="en-US" sz="2800" b="1" dirty="0">
                <a:cs typeface="Times New Roman" panose="02020603050405020304" pitchFamily="18" charset="0"/>
              </a:rPr>
              <a:t>Control the Mouse with Hand Gesture Recognition using </a:t>
            </a:r>
            <a:br>
              <a:rPr lang="en-US" sz="2800" b="1" dirty="0">
                <a:cs typeface="Times New Roman" panose="02020603050405020304" pitchFamily="18" charset="0"/>
              </a:rPr>
            </a:br>
            <a:r>
              <a:rPr lang="en-US" sz="2800" b="1" dirty="0">
                <a:cs typeface="Times New Roman" panose="02020603050405020304" pitchFamily="18" charset="0"/>
              </a:rPr>
              <a:t>Computer Vision Technique</a:t>
            </a:r>
            <a:endParaRPr lang="en-IN" sz="2800" b="1" dirty="0">
              <a:cs typeface="Times New Roman" panose="02020603050405020304" pitchFamily="18" charset="0"/>
            </a:endParaRPr>
          </a:p>
        </p:txBody>
      </p:sp>
      <p:sp>
        <p:nvSpPr>
          <p:cNvPr id="3" name="Subtitle 2">
            <a:extLst>
              <a:ext uri="{FF2B5EF4-FFF2-40B4-BE49-F238E27FC236}">
                <a16:creationId xmlns:a16="http://schemas.microsoft.com/office/drawing/2014/main" id="{26D81261-F4B8-24F0-99AB-25798860E4D3}"/>
              </a:ext>
            </a:extLst>
          </p:cNvPr>
          <p:cNvSpPr>
            <a:spLocks noGrp="1"/>
          </p:cNvSpPr>
          <p:nvPr>
            <p:ph type="subTitle" idx="1"/>
          </p:nvPr>
        </p:nvSpPr>
        <p:spPr>
          <a:xfrm>
            <a:off x="1524000" y="4061265"/>
            <a:ext cx="9144000" cy="1091210"/>
          </a:xfrm>
        </p:spPr>
        <p:txBody>
          <a:bodyPr>
            <a:normAutofit fontScale="77500" lnSpcReduction="20000"/>
          </a:bodyPr>
          <a:lstStyle/>
          <a:p>
            <a:r>
              <a:rPr lang="en-US" sz="2800" dirty="0">
                <a:cs typeface="Times New Roman" panose="02020603050405020304" pitchFamily="18" charset="0"/>
              </a:rPr>
              <a:t>Shanmugapriyan. P (U20IT029)</a:t>
            </a:r>
          </a:p>
          <a:p>
            <a:r>
              <a:rPr lang="en-US" sz="2800" dirty="0">
                <a:cs typeface="Times New Roman" panose="02020603050405020304" pitchFamily="18" charset="0"/>
              </a:rPr>
              <a:t>Raj Kiran. K (U20IT022)</a:t>
            </a:r>
          </a:p>
          <a:p>
            <a:r>
              <a:rPr lang="en-US" sz="2800" dirty="0">
                <a:cs typeface="Times New Roman" panose="02020603050405020304" pitchFamily="18" charset="0"/>
              </a:rPr>
              <a:t>Dhivakar. M (U20IT006) </a:t>
            </a:r>
          </a:p>
          <a:p>
            <a:endParaRPr lang="en-US" sz="2000" dirty="0">
              <a:cs typeface="Times New Roman" panose="02020603050405020304" pitchFamily="18" charset="0"/>
            </a:endParaRPr>
          </a:p>
        </p:txBody>
      </p:sp>
      <p:pic>
        <p:nvPicPr>
          <p:cNvPr id="4" name="image1.jpeg">
            <a:extLst>
              <a:ext uri="{FF2B5EF4-FFF2-40B4-BE49-F238E27FC236}">
                <a16:creationId xmlns:a16="http://schemas.microsoft.com/office/drawing/2014/main" id="{3D2660E2-3E52-FCB1-53C8-DF87404E202B}"/>
              </a:ext>
            </a:extLst>
          </p:cNvPr>
          <p:cNvPicPr>
            <a:picLocks noChangeAspect="1"/>
          </p:cNvPicPr>
          <p:nvPr/>
        </p:nvPicPr>
        <p:blipFill rotWithShape="1">
          <a:blip r:embed="rId2" cstate="print"/>
          <a:srcRect l="15653"/>
          <a:stretch/>
        </p:blipFill>
        <p:spPr>
          <a:xfrm>
            <a:off x="3246782" y="82868"/>
            <a:ext cx="7198479" cy="1194947"/>
          </a:xfrm>
          <a:prstGeom prst="rect">
            <a:avLst/>
          </a:prstGeom>
        </p:spPr>
      </p:pic>
      <p:sp>
        <p:nvSpPr>
          <p:cNvPr id="5" name="Title 1">
            <a:extLst>
              <a:ext uri="{FF2B5EF4-FFF2-40B4-BE49-F238E27FC236}">
                <a16:creationId xmlns:a16="http://schemas.microsoft.com/office/drawing/2014/main" id="{0A9F5037-6706-BDFF-40C3-544285393024}"/>
              </a:ext>
            </a:extLst>
          </p:cNvPr>
          <p:cNvSpPr txBox="1">
            <a:spLocks/>
          </p:cNvSpPr>
          <p:nvPr/>
        </p:nvSpPr>
        <p:spPr>
          <a:xfrm>
            <a:off x="0" y="1461306"/>
            <a:ext cx="12192000" cy="787828"/>
          </a:xfrm>
          <a:prstGeom prst="rect">
            <a:avLst/>
          </a:prstGeom>
          <a:solidFill>
            <a:schemeClr val="bg1">
              <a:lumMod val="9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Department of Information Technology</a:t>
            </a:r>
            <a:endParaRPr lang="en-IN" sz="4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0834E2E-E157-69ED-F1DF-4F38B956C3C6}"/>
              </a:ext>
            </a:extLst>
          </p:cNvPr>
          <p:cNvSpPr>
            <a:spLocks noGrp="1"/>
          </p:cNvSpPr>
          <p:nvPr>
            <p:ph type="ftr" sz="quarter" idx="11"/>
          </p:nvPr>
        </p:nvSpPr>
        <p:spPr/>
        <p:txBody>
          <a:bodyPr/>
          <a:lstStyle/>
          <a:p>
            <a:r>
              <a:rPr lang="en-IN">
                <a:cs typeface="Times New Roman" panose="02020603050405020304" pitchFamily="18" charset="0"/>
              </a:rPr>
              <a:t>Dept. IT</a:t>
            </a:r>
          </a:p>
        </p:txBody>
      </p:sp>
      <p:sp>
        <p:nvSpPr>
          <p:cNvPr id="7" name="Slide Number Placeholder 6">
            <a:extLst>
              <a:ext uri="{FF2B5EF4-FFF2-40B4-BE49-F238E27FC236}">
                <a16:creationId xmlns:a16="http://schemas.microsoft.com/office/drawing/2014/main" id="{C9D81612-951F-E30F-41CA-8E1839210BA7}"/>
              </a:ext>
            </a:extLst>
          </p:cNvPr>
          <p:cNvSpPr>
            <a:spLocks noGrp="1"/>
          </p:cNvSpPr>
          <p:nvPr>
            <p:ph type="sldNum" sz="quarter" idx="12"/>
          </p:nvPr>
        </p:nvSpPr>
        <p:spPr/>
        <p:txBody>
          <a:bodyPr/>
          <a:lstStyle/>
          <a:p>
            <a:fld id="{08B45870-911E-4E7D-8F8F-2CE392A9CCF9}" type="slidenum">
              <a:rPr lang="en-IN" smtClean="0">
                <a:cs typeface="Times New Roman" panose="02020603050405020304" pitchFamily="18" charset="0"/>
              </a:rPr>
              <a:t>1</a:t>
            </a:fld>
            <a:endParaRPr lang="en-IN">
              <a:cs typeface="Times New Roman" panose="02020603050405020304" pitchFamily="18" charset="0"/>
            </a:endParaRPr>
          </a:p>
        </p:txBody>
      </p:sp>
      <p:sp>
        <p:nvSpPr>
          <p:cNvPr id="8" name="Subtitle 2">
            <a:extLst>
              <a:ext uri="{FF2B5EF4-FFF2-40B4-BE49-F238E27FC236}">
                <a16:creationId xmlns:a16="http://schemas.microsoft.com/office/drawing/2014/main" id="{601DE726-3201-5F8E-8308-A5E7A35B4106}"/>
              </a:ext>
            </a:extLst>
          </p:cNvPr>
          <p:cNvSpPr txBox="1">
            <a:spLocks/>
          </p:cNvSpPr>
          <p:nvPr/>
        </p:nvSpPr>
        <p:spPr>
          <a:xfrm>
            <a:off x="1524000" y="3501659"/>
            <a:ext cx="9144000" cy="4723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08/04/2024</a:t>
            </a:r>
            <a:endParaRPr lang="en-IN" dirty="0">
              <a:latin typeface="Times New Roman" panose="02020603050405020304" pitchFamily="18" charset="0"/>
              <a:cs typeface="Times New Roman" panose="02020603050405020304" pitchFamily="18" charset="0"/>
            </a:endParaRPr>
          </a:p>
        </p:txBody>
      </p:sp>
      <p:pic>
        <p:nvPicPr>
          <p:cNvPr id="10" name="image1.jpeg">
            <a:extLst>
              <a:ext uri="{FF2B5EF4-FFF2-40B4-BE49-F238E27FC236}">
                <a16:creationId xmlns:a16="http://schemas.microsoft.com/office/drawing/2014/main" id="{A9F2E438-16D5-8DF3-CFF3-490598B261AD}"/>
              </a:ext>
            </a:extLst>
          </p:cNvPr>
          <p:cNvPicPr>
            <a:picLocks noChangeAspect="1"/>
          </p:cNvPicPr>
          <p:nvPr/>
        </p:nvPicPr>
        <p:blipFill rotWithShape="1">
          <a:blip r:embed="rId2" cstate="print"/>
          <a:srcRect l="1373" t="5673" r="83929"/>
          <a:stretch/>
        </p:blipFill>
        <p:spPr>
          <a:xfrm>
            <a:off x="1992400" y="14068"/>
            <a:ext cx="1211996" cy="1332000"/>
          </a:xfrm>
          <a:prstGeom prst="rect">
            <a:avLst/>
          </a:prstGeom>
        </p:spPr>
      </p:pic>
      <p:sp>
        <p:nvSpPr>
          <p:cNvPr id="9" name="Subtitle 2">
            <a:extLst>
              <a:ext uri="{FF2B5EF4-FFF2-40B4-BE49-F238E27FC236}">
                <a16:creationId xmlns:a16="http://schemas.microsoft.com/office/drawing/2014/main" id="{077F9C80-5937-76EB-E44A-2212D2FF2F65}"/>
              </a:ext>
            </a:extLst>
          </p:cNvPr>
          <p:cNvSpPr txBox="1">
            <a:spLocks/>
          </p:cNvSpPr>
          <p:nvPr/>
        </p:nvSpPr>
        <p:spPr>
          <a:xfrm>
            <a:off x="1524000" y="5518248"/>
            <a:ext cx="9144000" cy="4723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Dr. A </a:t>
            </a:r>
            <a:r>
              <a:rPr lang="en-US" dirty="0" err="1">
                <a:latin typeface="Times New Roman" panose="02020603050405020304" pitchFamily="18" charset="0"/>
                <a:cs typeface="Times New Roman" panose="02020603050405020304" pitchFamily="18" charset="0"/>
              </a:rPr>
              <a:t>Kumaravel</a:t>
            </a:r>
            <a:r>
              <a:rPr lang="en-US" dirty="0">
                <a:latin typeface="Times New Roman" panose="02020603050405020304" pitchFamily="18" charset="0"/>
                <a:cs typeface="Times New Roman" panose="02020603050405020304" pitchFamily="18" charset="0"/>
              </a:rPr>
              <a:t> (Professor)</a:t>
            </a:r>
          </a:p>
        </p:txBody>
      </p:sp>
    </p:spTree>
    <p:extLst>
      <p:ext uri="{BB962C8B-B14F-4D97-AF65-F5344CB8AC3E}">
        <p14:creationId xmlns:p14="http://schemas.microsoft.com/office/powerpoint/2010/main" val="265970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9BD2BC-B279-0382-2EB3-168DC60F0454}"/>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E7DC9777-9ECE-CD1C-A42D-D3BA4A21579D}"/>
              </a:ext>
            </a:extLst>
          </p:cNvPr>
          <p:cNvSpPr>
            <a:spLocks noGrp="1"/>
          </p:cNvSpPr>
          <p:nvPr>
            <p:ph type="sldNum" sz="quarter" idx="12"/>
          </p:nvPr>
        </p:nvSpPr>
        <p:spPr/>
        <p:txBody>
          <a:bodyPr/>
          <a:lstStyle/>
          <a:p>
            <a:fld id="{08B45870-911E-4E7D-8F8F-2CE392A9CCF9}" type="slidenum">
              <a:rPr lang="en-IN" smtClean="0"/>
              <a:t>10</a:t>
            </a:fld>
            <a:endParaRPr lang="en-IN"/>
          </a:p>
        </p:txBody>
      </p:sp>
      <p:sp>
        <p:nvSpPr>
          <p:cNvPr id="7" name="Title 1">
            <a:extLst>
              <a:ext uri="{FF2B5EF4-FFF2-40B4-BE49-F238E27FC236}">
                <a16:creationId xmlns:a16="http://schemas.microsoft.com/office/drawing/2014/main" id="{5B01F1E8-ABEA-FA4E-B6AE-7C121CB18546}"/>
              </a:ext>
            </a:extLst>
          </p:cNvPr>
          <p:cNvSpPr>
            <a:spLocks noGrp="1"/>
          </p:cNvSpPr>
          <p:nvPr>
            <p:ph type="title"/>
          </p:nvPr>
        </p:nvSpPr>
        <p:spPr>
          <a:xfrm>
            <a:off x="838200" y="365125"/>
            <a:ext cx="10515600" cy="1325563"/>
          </a:xfrm>
        </p:spPr>
        <p:txBody>
          <a:bodyPr/>
          <a:lstStyle/>
          <a:p>
            <a:r>
              <a:rPr lang="en-US" dirty="0"/>
              <a:t>Tools Required</a:t>
            </a:r>
            <a:endParaRPr lang="en-IN" dirty="0"/>
          </a:p>
        </p:txBody>
      </p:sp>
      <p:pic>
        <p:nvPicPr>
          <p:cNvPr id="8" name="image1.jpeg">
            <a:extLst>
              <a:ext uri="{FF2B5EF4-FFF2-40B4-BE49-F238E27FC236}">
                <a16:creationId xmlns:a16="http://schemas.microsoft.com/office/drawing/2014/main" id="{9FA7006F-E7E3-3A7C-B339-494246FE5F5C}"/>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
        <p:nvSpPr>
          <p:cNvPr id="9" name="Content Placeholder 3">
            <a:extLst>
              <a:ext uri="{FF2B5EF4-FFF2-40B4-BE49-F238E27FC236}">
                <a16:creationId xmlns:a16="http://schemas.microsoft.com/office/drawing/2014/main" id="{E57DFC95-A5D2-E55E-4FB3-F640ADF0CBE2}"/>
              </a:ext>
            </a:extLst>
          </p:cNvPr>
          <p:cNvSpPr>
            <a:spLocks noGrp="1"/>
          </p:cNvSpPr>
          <p:nvPr>
            <p:ph sz="half" idx="2"/>
          </p:nvPr>
        </p:nvSpPr>
        <p:spPr>
          <a:xfrm>
            <a:off x="6172200" y="1825625"/>
            <a:ext cx="5181600" cy="4351338"/>
          </a:xfrm>
        </p:spPr>
        <p:txBody>
          <a:bodyPr>
            <a:normAutofit/>
          </a:bodyPr>
          <a:lstStyle/>
          <a:p>
            <a:pPr marL="0" indent="0" algn="just" defTabSz="180000">
              <a:lnSpc>
                <a:spcPct val="100000"/>
              </a:lnSpc>
              <a:buNone/>
            </a:pPr>
            <a:r>
              <a:rPr lang="en-US" sz="2100" dirty="0"/>
              <a:t>Software Requirements:</a:t>
            </a:r>
          </a:p>
          <a:p>
            <a:pPr marL="0" indent="0" algn="just" defTabSz="180000">
              <a:lnSpc>
                <a:spcPct val="100000"/>
              </a:lnSpc>
              <a:buNone/>
            </a:pPr>
            <a:endParaRPr lang="en-US" sz="2100" dirty="0"/>
          </a:p>
          <a:p>
            <a:pPr lvl="0" defTabSz="180000"/>
            <a:r>
              <a:rPr lang="en-US" sz="2100" dirty="0"/>
              <a:t>OS							:		Windows 10 (64 bit)</a:t>
            </a:r>
          </a:p>
          <a:p>
            <a:pPr lvl="0" defTabSz="180000"/>
            <a:r>
              <a:rPr lang="en-US" sz="2100" dirty="0"/>
              <a:t>Software				: 		Python </a:t>
            </a:r>
          </a:p>
          <a:p>
            <a:pPr lvl="0" defTabSz="180000"/>
            <a:r>
              <a:rPr lang="en-US" sz="2100" dirty="0"/>
              <a:t>Tools 						:		Anaconda</a:t>
            </a:r>
            <a:endParaRPr lang="en-IN" sz="2100" dirty="0"/>
          </a:p>
          <a:p>
            <a:pPr marL="0" indent="0" algn="just" defTabSz="180000">
              <a:buNone/>
            </a:pPr>
            <a:endParaRPr lang="en-IN" sz="2100" dirty="0"/>
          </a:p>
        </p:txBody>
      </p:sp>
      <p:sp>
        <p:nvSpPr>
          <p:cNvPr id="10" name="Content Placeholder 2">
            <a:extLst>
              <a:ext uri="{FF2B5EF4-FFF2-40B4-BE49-F238E27FC236}">
                <a16:creationId xmlns:a16="http://schemas.microsoft.com/office/drawing/2014/main" id="{7BEBE0CE-953E-8234-AFF2-69468CCB84B0}"/>
              </a:ext>
            </a:extLst>
          </p:cNvPr>
          <p:cNvSpPr>
            <a:spLocks noGrp="1"/>
          </p:cNvSpPr>
          <p:nvPr>
            <p:ph sz="half" idx="1"/>
          </p:nvPr>
        </p:nvSpPr>
        <p:spPr>
          <a:xfrm>
            <a:off x="838200" y="1825625"/>
            <a:ext cx="5181600" cy="4351338"/>
          </a:xfrm>
        </p:spPr>
        <p:txBody>
          <a:bodyPr>
            <a:normAutofit/>
          </a:bodyPr>
          <a:lstStyle/>
          <a:p>
            <a:pPr marL="0" indent="0" algn="just" defTabSz="180000">
              <a:lnSpc>
                <a:spcPct val="100000"/>
              </a:lnSpc>
              <a:buNone/>
            </a:pPr>
            <a:r>
              <a:rPr lang="en-US" sz="2100" dirty="0"/>
              <a:t>Hardware Requirements:</a:t>
            </a:r>
          </a:p>
          <a:p>
            <a:pPr marL="0" indent="0" algn="just" defTabSz="180000">
              <a:lnSpc>
                <a:spcPct val="100000"/>
              </a:lnSpc>
              <a:buNone/>
            </a:pPr>
            <a:endParaRPr lang="en-US" sz="2100" dirty="0"/>
          </a:p>
          <a:p>
            <a:pPr algn="just" defTabSz="180000"/>
            <a:r>
              <a:rPr lang="en-US" sz="2100" dirty="0"/>
              <a:t>Hard Disk			:		500GB and Above</a:t>
            </a:r>
          </a:p>
          <a:p>
            <a:pPr algn="just" defTabSz="180000"/>
            <a:r>
              <a:rPr lang="en-US" sz="2100" dirty="0"/>
              <a:t>RAM						:		4GB and Above</a:t>
            </a:r>
          </a:p>
          <a:p>
            <a:pPr algn="just" defTabSz="180000"/>
            <a:r>
              <a:rPr lang="en-US" sz="2100" dirty="0"/>
              <a:t>Processor			:		i3 and Above</a:t>
            </a:r>
          </a:p>
          <a:p>
            <a:pPr algn="just" defTabSz="180000"/>
            <a:r>
              <a:rPr lang="en-US" sz="2100" dirty="0"/>
              <a:t>Webcam				:		One or Integrated Camera</a:t>
            </a:r>
            <a:endParaRPr lang="en-IN" sz="2100" dirty="0"/>
          </a:p>
          <a:p>
            <a:pPr algn="just" defTabSz="180000"/>
            <a:endParaRPr lang="en-IN" sz="2100" dirty="0"/>
          </a:p>
          <a:p>
            <a:pPr marL="0" indent="0" algn="just" defTabSz="180000">
              <a:buNone/>
            </a:pPr>
            <a:endParaRPr lang="en-IN" sz="2100" dirty="0"/>
          </a:p>
        </p:txBody>
      </p:sp>
    </p:spTree>
    <p:extLst>
      <p:ext uri="{BB962C8B-B14F-4D97-AF65-F5344CB8AC3E}">
        <p14:creationId xmlns:p14="http://schemas.microsoft.com/office/powerpoint/2010/main" val="232570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1FACC2A9-2F26-D466-8AA9-5AEF2B580FAF}"/>
              </a:ext>
            </a:extLst>
          </p:cNvPr>
          <p:cNvSpPr>
            <a:spLocks noGrp="1"/>
          </p:cNvSpPr>
          <p:nvPr>
            <p:ph type="ftr" sz="quarter" idx="11"/>
          </p:nvPr>
        </p:nvSpPr>
        <p:spPr>
          <a:xfrm>
            <a:off x="4038600" y="6356350"/>
            <a:ext cx="4114800" cy="365125"/>
          </a:xfrm>
        </p:spPr>
        <p:txBody>
          <a:bodyPr/>
          <a:lstStyle/>
          <a:p>
            <a:r>
              <a:rPr lang="en-IN"/>
              <a:t>Dept. IT</a:t>
            </a:r>
          </a:p>
        </p:txBody>
      </p:sp>
      <p:sp>
        <p:nvSpPr>
          <p:cNvPr id="10" name="Slide Number Placeholder 5">
            <a:extLst>
              <a:ext uri="{FF2B5EF4-FFF2-40B4-BE49-F238E27FC236}">
                <a16:creationId xmlns:a16="http://schemas.microsoft.com/office/drawing/2014/main" id="{82DF44DE-D985-5822-C544-E320E663F179}"/>
              </a:ext>
            </a:extLst>
          </p:cNvPr>
          <p:cNvSpPr>
            <a:spLocks noGrp="1"/>
          </p:cNvSpPr>
          <p:nvPr>
            <p:ph type="sldNum" sz="quarter" idx="12"/>
          </p:nvPr>
        </p:nvSpPr>
        <p:spPr>
          <a:xfrm>
            <a:off x="8610600" y="6356350"/>
            <a:ext cx="2743200" cy="365125"/>
          </a:xfrm>
        </p:spPr>
        <p:txBody>
          <a:bodyPr/>
          <a:lstStyle/>
          <a:p>
            <a:fld id="{08B45870-911E-4E7D-8F8F-2CE392A9CCF9}" type="slidenum">
              <a:rPr lang="en-IN" smtClean="0"/>
              <a:t>11</a:t>
            </a:fld>
            <a:endParaRPr lang="en-IN"/>
          </a:p>
        </p:txBody>
      </p:sp>
      <p:sp>
        <p:nvSpPr>
          <p:cNvPr id="11" name="Title 1">
            <a:extLst>
              <a:ext uri="{FF2B5EF4-FFF2-40B4-BE49-F238E27FC236}">
                <a16:creationId xmlns:a16="http://schemas.microsoft.com/office/drawing/2014/main" id="{C26DA2A6-3E69-5A7F-BE66-3D52AC9AB149}"/>
              </a:ext>
            </a:extLst>
          </p:cNvPr>
          <p:cNvSpPr>
            <a:spLocks noGrp="1"/>
          </p:cNvSpPr>
          <p:nvPr>
            <p:ph type="title"/>
          </p:nvPr>
        </p:nvSpPr>
        <p:spPr>
          <a:xfrm>
            <a:off x="838200" y="365125"/>
            <a:ext cx="10515600" cy="1325563"/>
          </a:xfrm>
        </p:spPr>
        <p:txBody>
          <a:bodyPr/>
          <a:lstStyle/>
          <a:p>
            <a:r>
              <a:rPr lang="en-US" dirty="0"/>
              <a:t>Flowchart</a:t>
            </a:r>
            <a:endParaRPr lang="en-IN" dirty="0"/>
          </a:p>
        </p:txBody>
      </p:sp>
      <p:pic>
        <p:nvPicPr>
          <p:cNvPr id="12" name="image1.jpeg">
            <a:extLst>
              <a:ext uri="{FF2B5EF4-FFF2-40B4-BE49-F238E27FC236}">
                <a16:creationId xmlns:a16="http://schemas.microsoft.com/office/drawing/2014/main" id="{C1F86227-B7DB-2E85-33AB-E2717D0DE273}"/>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
        <p:nvSpPr>
          <p:cNvPr id="2" name="Rectangle: Rounded Corners 1">
            <a:extLst>
              <a:ext uri="{FF2B5EF4-FFF2-40B4-BE49-F238E27FC236}">
                <a16:creationId xmlns:a16="http://schemas.microsoft.com/office/drawing/2014/main" id="{7A7CA983-7F1F-2C3B-4D7A-332DC53BBC2F}"/>
              </a:ext>
            </a:extLst>
          </p:cNvPr>
          <p:cNvSpPr>
            <a:spLocks noChangeAspect="1"/>
          </p:cNvSpPr>
          <p:nvPr/>
        </p:nvSpPr>
        <p:spPr>
          <a:xfrm>
            <a:off x="691200" y="1703247"/>
            <a:ext cx="1397646" cy="720000"/>
          </a:xfrm>
          <a:prstGeom prst="roundRect">
            <a:avLst>
              <a:gd name="adj" fmla="val 17639"/>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WEB CAM</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5" name="Flowchart: Process 14">
            <a:extLst>
              <a:ext uri="{FF2B5EF4-FFF2-40B4-BE49-F238E27FC236}">
                <a16:creationId xmlns:a16="http://schemas.microsoft.com/office/drawing/2014/main" id="{73345F21-FC92-1FB9-5561-C7DA41F3AD75}"/>
              </a:ext>
            </a:extLst>
          </p:cNvPr>
          <p:cNvSpPr>
            <a:spLocks noChangeAspect="1"/>
          </p:cNvSpPr>
          <p:nvPr/>
        </p:nvSpPr>
        <p:spPr>
          <a:xfrm>
            <a:off x="3594010" y="1703247"/>
            <a:ext cx="1825412" cy="720000"/>
          </a:xfrm>
          <a:prstGeom prst="flowChartProcess">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CAPTURE IMAGE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26326B6-B73F-6D8A-9E03-5934FE7494B2}"/>
              </a:ext>
            </a:extLst>
          </p:cNvPr>
          <p:cNvSpPr>
            <a:spLocks noChangeAspect="1"/>
          </p:cNvSpPr>
          <p:nvPr/>
        </p:nvSpPr>
        <p:spPr>
          <a:xfrm>
            <a:off x="7078400" y="1703247"/>
            <a:ext cx="1825412" cy="720000"/>
          </a:xfrm>
          <a:prstGeom prst="rect">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CONVERT IMAGE INTO YCC COLOUR SPACE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BB58CE15-0DFD-DC37-6896-A5792BF57462}"/>
              </a:ext>
            </a:extLst>
          </p:cNvPr>
          <p:cNvSpPr>
            <a:spLocks noChangeAspect="1"/>
          </p:cNvSpPr>
          <p:nvPr/>
        </p:nvSpPr>
        <p:spPr>
          <a:xfrm>
            <a:off x="691200" y="5463438"/>
            <a:ext cx="1397647" cy="720000"/>
          </a:xfrm>
          <a:prstGeom prst="roundRect">
            <a:avLst>
              <a:gd name="adj" fmla="val 17639"/>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EXECUTES FUNCTION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D4FEE34E-9AD6-1F58-D8B2-BAA57AFC76F9}"/>
              </a:ext>
            </a:extLst>
          </p:cNvPr>
          <p:cNvSpPr>
            <a:spLocks noChangeAspect="1"/>
          </p:cNvSpPr>
          <p:nvPr/>
        </p:nvSpPr>
        <p:spPr>
          <a:xfrm>
            <a:off x="7078400" y="5463438"/>
            <a:ext cx="1825412" cy="720000"/>
          </a:xfrm>
          <a:prstGeom prst="rect">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DECISION MAKING </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6" name="Flowchart: Process 55">
            <a:extLst>
              <a:ext uri="{FF2B5EF4-FFF2-40B4-BE49-F238E27FC236}">
                <a16:creationId xmlns:a16="http://schemas.microsoft.com/office/drawing/2014/main" id="{3848E097-120E-5E8B-5236-67650BB2CA75}"/>
              </a:ext>
            </a:extLst>
          </p:cNvPr>
          <p:cNvSpPr>
            <a:spLocks noChangeAspect="1"/>
          </p:cNvSpPr>
          <p:nvPr/>
        </p:nvSpPr>
        <p:spPr>
          <a:xfrm>
            <a:off x="9877060" y="4462315"/>
            <a:ext cx="1825412" cy="720000"/>
          </a:xfrm>
          <a:prstGeom prst="flowChartProcess">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CENTROID  CALCULATION </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 name="Flowchart: Process 59">
            <a:extLst>
              <a:ext uri="{FF2B5EF4-FFF2-40B4-BE49-F238E27FC236}">
                <a16:creationId xmlns:a16="http://schemas.microsoft.com/office/drawing/2014/main" id="{B32853C1-8146-C530-A7A6-916BB6C5A490}"/>
              </a:ext>
            </a:extLst>
          </p:cNvPr>
          <p:cNvSpPr>
            <a:spLocks noChangeAspect="1"/>
          </p:cNvSpPr>
          <p:nvPr/>
        </p:nvSpPr>
        <p:spPr>
          <a:xfrm>
            <a:off x="9877060" y="2702632"/>
            <a:ext cx="1825412" cy="720000"/>
          </a:xfrm>
          <a:prstGeom prst="flowChartProcess">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CONTOURS FINDING</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32D603F1-3815-618C-371B-F1ED19597A9D}"/>
              </a:ext>
            </a:extLst>
          </p:cNvPr>
          <p:cNvCxnSpPr>
            <a:stCxn id="2" idx="3"/>
            <a:endCxn id="15" idx="1"/>
          </p:cNvCxnSpPr>
          <p:nvPr/>
        </p:nvCxnSpPr>
        <p:spPr>
          <a:xfrm>
            <a:off x="2088846" y="2063247"/>
            <a:ext cx="15051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D4C7625-68E0-F63D-B8D6-2342ABA0CA9C}"/>
              </a:ext>
            </a:extLst>
          </p:cNvPr>
          <p:cNvCxnSpPr>
            <a:stCxn id="15" idx="3"/>
            <a:endCxn id="18" idx="1"/>
          </p:cNvCxnSpPr>
          <p:nvPr/>
        </p:nvCxnSpPr>
        <p:spPr>
          <a:xfrm>
            <a:off x="5419422" y="2063247"/>
            <a:ext cx="16589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5A181D8-9616-445B-D06C-81590B74AFDD}"/>
              </a:ext>
            </a:extLst>
          </p:cNvPr>
          <p:cNvSpPr>
            <a:spLocks noChangeAspect="1"/>
          </p:cNvSpPr>
          <p:nvPr/>
        </p:nvSpPr>
        <p:spPr>
          <a:xfrm>
            <a:off x="3594010" y="5463438"/>
            <a:ext cx="1825412" cy="720000"/>
          </a:xfrm>
          <a:prstGeom prst="rect">
            <a:avLst/>
          </a:prstGeom>
          <a:solidFill>
            <a:schemeClr val="accent1">
              <a:lumMod val="40000"/>
              <a:lumOff val="6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MOUSE CONTROL  </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30" name="Connector: Elbow 29">
            <a:extLst>
              <a:ext uri="{FF2B5EF4-FFF2-40B4-BE49-F238E27FC236}">
                <a16:creationId xmlns:a16="http://schemas.microsoft.com/office/drawing/2014/main" id="{3C6993DE-1DE0-23A0-204D-D6C8F5FFA359}"/>
              </a:ext>
            </a:extLst>
          </p:cNvPr>
          <p:cNvCxnSpPr>
            <a:stCxn id="18" idx="3"/>
            <a:endCxn id="60" idx="0"/>
          </p:cNvCxnSpPr>
          <p:nvPr/>
        </p:nvCxnSpPr>
        <p:spPr>
          <a:xfrm>
            <a:off x="8903812" y="2063247"/>
            <a:ext cx="1885954" cy="6393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FA895D5-269C-68CE-D7BA-E01805A2C76A}"/>
              </a:ext>
            </a:extLst>
          </p:cNvPr>
          <p:cNvCxnSpPr>
            <a:stCxn id="60" idx="2"/>
            <a:endCxn id="56" idx="0"/>
          </p:cNvCxnSpPr>
          <p:nvPr/>
        </p:nvCxnSpPr>
        <p:spPr>
          <a:xfrm>
            <a:off x="10789766" y="3422632"/>
            <a:ext cx="0" cy="1039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A89F4A-49BE-68CC-5A62-A710A8625538}"/>
              </a:ext>
            </a:extLst>
          </p:cNvPr>
          <p:cNvCxnSpPr>
            <a:cxnSpLocks/>
            <a:stCxn id="56" idx="2"/>
            <a:endCxn id="57" idx="3"/>
          </p:cNvCxnSpPr>
          <p:nvPr/>
        </p:nvCxnSpPr>
        <p:spPr>
          <a:xfrm rot="5400000">
            <a:off x="9526228" y="4559899"/>
            <a:ext cx="641123" cy="188595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76F6272-16D8-E412-E544-BEF2829DE6F7}"/>
              </a:ext>
            </a:extLst>
          </p:cNvPr>
          <p:cNvCxnSpPr>
            <a:stCxn id="57" idx="1"/>
            <a:endCxn id="95" idx="3"/>
          </p:cNvCxnSpPr>
          <p:nvPr/>
        </p:nvCxnSpPr>
        <p:spPr>
          <a:xfrm flipH="1">
            <a:off x="5419422" y="5823438"/>
            <a:ext cx="16589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E8C56F-8704-D5F6-7E0A-72EBBD70B9C2}"/>
              </a:ext>
            </a:extLst>
          </p:cNvPr>
          <p:cNvCxnSpPr>
            <a:stCxn id="95" idx="1"/>
            <a:endCxn id="33" idx="3"/>
          </p:cNvCxnSpPr>
          <p:nvPr/>
        </p:nvCxnSpPr>
        <p:spPr>
          <a:xfrm flipH="1">
            <a:off x="2088847" y="5823438"/>
            <a:ext cx="15051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39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433379B-6CFB-E4AA-62E0-938DAB63F17D}"/>
              </a:ext>
            </a:extLst>
          </p:cNvPr>
          <p:cNvSpPr>
            <a:spLocks noGrp="1"/>
          </p:cNvSpPr>
          <p:nvPr>
            <p:ph sz="half" idx="1"/>
          </p:nvPr>
        </p:nvSpPr>
        <p:spPr>
          <a:xfrm>
            <a:off x="838199" y="1825625"/>
            <a:ext cx="10515599" cy="4351338"/>
          </a:xfrm>
        </p:spPr>
        <p:txBody>
          <a:bodyPr>
            <a:normAutofit fontScale="92500"/>
          </a:bodyPr>
          <a:lstStyle/>
          <a:p>
            <a:pPr algn="just" defTabSz="180000"/>
            <a:r>
              <a:rPr lang="en-US" dirty="0"/>
              <a:t>Capturing the video from the webcam and converting it into images.</a:t>
            </a:r>
          </a:p>
          <a:p>
            <a:pPr algn="just" defTabSz="180000"/>
            <a:r>
              <a:rPr lang="en-US" dirty="0"/>
              <a:t>Flip each image frame 180-degree clockwise.</a:t>
            </a:r>
          </a:p>
          <a:p>
            <a:pPr algn="just" defTabSz="180000"/>
            <a:r>
              <a:rPr lang="en-US" dirty="0"/>
              <a:t>Rotation of image.</a:t>
            </a:r>
          </a:p>
          <a:p>
            <a:pPr algn="just" defTabSz="180000"/>
            <a:r>
              <a:rPr lang="en-US" dirty="0"/>
              <a:t>Convert each image frame from RGB to a grayscale image.</a:t>
            </a:r>
          </a:p>
          <a:p>
            <a:pPr algn="just" defTabSz="180000"/>
            <a:r>
              <a:rPr lang="en-US" dirty="0"/>
              <a:t>Detect the colors and extract the different colors from the image frame.</a:t>
            </a:r>
          </a:p>
          <a:p>
            <a:pPr algn="just" defTabSz="180000"/>
            <a:r>
              <a:rPr lang="en-US" dirty="0"/>
              <a:t>Find contours of a colored object.</a:t>
            </a:r>
          </a:p>
          <a:p>
            <a:pPr algn="just" defTabSz="180000"/>
            <a:r>
              <a:rPr lang="en-US" dirty="0"/>
              <a:t>Find the centroid of both contours.</a:t>
            </a:r>
          </a:p>
          <a:p>
            <a:pPr algn="just" defTabSz="180000"/>
            <a:r>
              <a:rPr lang="en-US" dirty="0"/>
              <a:t>Find mid of both centroid and track the mouse cursor to the midpoint of centroids.</a:t>
            </a:r>
          </a:p>
        </p:txBody>
      </p:sp>
      <p:sp>
        <p:nvSpPr>
          <p:cNvPr id="8" name="Footer Placeholder 4">
            <a:extLst>
              <a:ext uri="{FF2B5EF4-FFF2-40B4-BE49-F238E27FC236}">
                <a16:creationId xmlns:a16="http://schemas.microsoft.com/office/drawing/2014/main" id="{D69FB1B7-43EB-7B47-2214-01E799AAC0F9}"/>
              </a:ext>
            </a:extLst>
          </p:cNvPr>
          <p:cNvSpPr>
            <a:spLocks noGrp="1"/>
          </p:cNvSpPr>
          <p:nvPr>
            <p:ph type="ftr" sz="quarter" idx="11"/>
          </p:nvPr>
        </p:nvSpPr>
        <p:spPr>
          <a:xfrm>
            <a:off x="4038600" y="6356350"/>
            <a:ext cx="4114800" cy="365125"/>
          </a:xfrm>
        </p:spPr>
        <p:txBody>
          <a:bodyPr/>
          <a:lstStyle/>
          <a:p>
            <a:r>
              <a:rPr lang="en-IN"/>
              <a:t>Dept. IT</a:t>
            </a:r>
          </a:p>
        </p:txBody>
      </p:sp>
      <p:sp>
        <p:nvSpPr>
          <p:cNvPr id="9" name="Slide Number Placeholder 5">
            <a:extLst>
              <a:ext uri="{FF2B5EF4-FFF2-40B4-BE49-F238E27FC236}">
                <a16:creationId xmlns:a16="http://schemas.microsoft.com/office/drawing/2014/main" id="{BE843396-96B8-3FA2-8E62-FEEE73BE62C5}"/>
              </a:ext>
            </a:extLst>
          </p:cNvPr>
          <p:cNvSpPr>
            <a:spLocks noGrp="1"/>
          </p:cNvSpPr>
          <p:nvPr>
            <p:ph type="sldNum" sz="quarter" idx="12"/>
          </p:nvPr>
        </p:nvSpPr>
        <p:spPr>
          <a:xfrm>
            <a:off x="8610600" y="6356350"/>
            <a:ext cx="2743200" cy="365125"/>
          </a:xfrm>
        </p:spPr>
        <p:txBody>
          <a:bodyPr/>
          <a:lstStyle/>
          <a:p>
            <a:fld id="{08B45870-911E-4E7D-8F8F-2CE392A9CCF9}" type="slidenum">
              <a:rPr lang="en-IN" smtClean="0"/>
              <a:t>12</a:t>
            </a:fld>
            <a:endParaRPr lang="en-IN"/>
          </a:p>
        </p:txBody>
      </p:sp>
      <p:sp>
        <p:nvSpPr>
          <p:cNvPr id="10" name="Title 1">
            <a:extLst>
              <a:ext uri="{FF2B5EF4-FFF2-40B4-BE49-F238E27FC236}">
                <a16:creationId xmlns:a16="http://schemas.microsoft.com/office/drawing/2014/main" id="{A503C2DE-D3FE-C85B-BEBE-8912B0C1ADE6}"/>
              </a:ext>
            </a:extLst>
          </p:cNvPr>
          <p:cNvSpPr>
            <a:spLocks noGrp="1"/>
          </p:cNvSpPr>
          <p:nvPr>
            <p:ph type="title"/>
          </p:nvPr>
        </p:nvSpPr>
        <p:spPr>
          <a:xfrm>
            <a:off x="838200" y="365125"/>
            <a:ext cx="10515600" cy="1325563"/>
          </a:xfrm>
        </p:spPr>
        <p:txBody>
          <a:bodyPr/>
          <a:lstStyle/>
          <a:p>
            <a:r>
              <a:rPr lang="en-US" dirty="0"/>
              <a:t>Process</a:t>
            </a:r>
            <a:endParaRPr lang="en-IN" dirty="0"/>
          </a:p>
        </p:txBody>
      </p:sp>
      <p:pic>
        <p:nvPicPr>
          <p:cNvPr id="11" name="image1.jpeg">
            <a:extLst>
              <a:ext uri="{FF2B5EF4-FFF2-40B4-BE49-F238E27FC236}">
                <a16:creationId xmlns:a16="http://schemas.microsoft.com/office/drawing/2014/main" id="{E1336903-12DB-9142-74F7-F0DB95114899}"/>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412961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Literature Survey : Paper - 1:</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a:xfrm>
            <a:off x="838200" y="1441316"/>
            <a:ext cx="10515600" cy="4915033"/>
          </a:xfrm>
        </p:spPr>
        <p:txBody>
          <a:bodyPr>
            <a:normAutofit/>
          </a:bodyPr>
          <a:lstStyle/>
          <a:p>
            <a:pPr marL="0" indent="0" algn="just" defTabSz="180000">
              <a:lnSpc>
                <a:spcPct val="100000"/>
              </a:lnSpc>
              <a:spcBef>
                <a:spcPts val="0"/>
              </a:spcBef>
              <a:buNone/>
            </a:pPr>
            <a:r>
              <a:rPr lang="en-IN" sz="1800" b="1" i="0" dirty="0">
                <a:effectLst/>
              </a:rPr>
              <a:t>‘</a:t>
            </a:r>
            <a:r>
              <a:rPr lang="en-US" sz="1800" i="0" dirty="0">
                <a:effectLst/>
              </a:rPr>
              <a:t>Study of Vision Based Hand Gesture Recognition Using Indian Sign Language</a:t>
            </a:r>
            <a:r>
              <a:rPr lang="en-US" sz="1800" b="0" i="0" dirty="0">
                <a:effectLst/>
              </a:rPr>
              <a:t>’</a:t>
            </a:r>
          </a:p>
          <a:p>
            <a:pPr marL="0" indent="0" algn="just" defTabSz="180000">
              <a:lnSpc>
                <a:spcPct val="100000"/>
              </a:lnSpc>
              <a:spcBef>
                <a:spcPts val="0"/>
              </a:spcBef>
              <a:buNone/>
            </a:pPr>
            <a:r>
              <a:rPr lang="en-US" sz="1800" b="0" i="0" dirty="0">
                <a:effectLst/>
              </a:rPr>
              <a:t>Department of Electronics and Telecommunication Engineering.</a:t>
            </a:r>
            <a:endParaRPr lang="en-IN" sz="1800" b="1" i="0" dirty="0">
              <a:effectLst/>
            </a:endParaRPr>
          </a:p>
          <a:p>
            <a:pPr marL="0" indent="0" algn="just" defTabSz="180000">
              <a:lnSpc>
                <a:spcPct val="100000"/>
              </a:lnSpc>
              <a:spcBef>
                <a:spcPts val="0"/>
              </a:spcBef>
              <a:buNone/>
            </a:pPr>
            <a:r>
              <a:rPr lang="en-IN" sz="1800" b="1" i="0" dirty="0">
                <a:effectLst/>
              </a:rPr>
              <a:t>Authors 				:</a:t>
            </a:r>
            <a:r>
              <a:rPr lang="en-IN" sz="1800" b="0" i="0" dirty="0">
                <a:effectLst/>
              </a:rPr>
              <a:t> 	Archana S. </a:t>
            </a:r>
            <a:r>
              <a:rPr lang="en-IN" sz="1800" b="0" i="0" dirty="0" err="1">
                <a:effectLst/>
              </a:rPr>
              <a:t>Ghotkar</a:t>
            </a:r>
            <a:r>
              <a:rPr lang="en-IN" sz="1800" b="0" i="0" dirty="0">
                <a:effectLst/>
              </a:rPr>
              <a:t> and </a:t>
            </a:r>
            <a:r>
              <a:rPr lang="en-IN" sz="1800" b="0" i="0" dirty="0" err="1">
                <a:effectLst/>
              </a:rPr>
              <a:t>Dr.</a:t>
            </a:r>
            <a:r>
              <a:rPr lang="en-IN" sz="1800" b="0" i="0" dirty="0">
                <a:effectLst/>
              </a:rPr>
              <a:t> Gajanan K. </a:t>
            </a:r>
            <a:r>
              <a:rPr lang="en-IN" sz="1800" b="0" i="0" dirty="0" err="1">
                <a:effectLst/>
              </a:rPr>
              <a:t>Kharate</a:t>
            </a:r>
            <a:r>
              <a:rPr lang="en-IN" sz="1800" b="0" i="0" dirty="0">
                <a:effectLst/>
              </a:rPr>
              <a:t>.</a:t>
            </a:r>
          </a:p>
          <a:p>
            <a:pPr marL="0" indent="0" algn="just" defTabSz="180000">
              <a:lnSpc>
                <a:spcPct val="100000"/>
              </a:lnSpc>
              <a:spcBef>
                <a:spcPts val="0"/>
              </a:spcBef>
              <a:buNone/>
            </a:pPr>
            <a:r>
              <a:rPr lang="en-US" sz="1800" b="1" i="0" dirty="0">
                <a:effectLst/>
              </a:rPr>
              <a:t>ISSN</a:t>
            </a:r>
            <a:r>
              <a:rPr lang="en-US" sz="1800" b="0" i="0" dirty="0">
                <a:effectLst/>
              </a:rPr>
              <a:t> 					</a:t>
            </a:r>
            <a:r>
              <a:rPr lang="en-US" sz="1800" b="1" i="0" dirty="0">
                <a:effectLst/>
              </a:rPr>
              <a:t>: </a:t>
            </a:r>
            <a:r>
              <a:rPr lang="en-US" sz="1800" b="0" i="0" dirty="0">
                <a:effectLst/>
              </a:rPr>
              <a:t>	</a:t>
            </a:r>
            <a:r>
              <a:rPr lang="en-IN" sz="1800" b="0" i="0" dirty="0">
                <a:effectLst/>
              </a:rPr>
              <a:t>1178-5608.</a:t>
            </a:r>
          </a:p>
          <a:p>
            <a:pPr marL="0" indent="0" algn="just" defTabSz="180000">
              <a:lnSpc>
                <a:spcPct val="100000"/>
              </a:lnSpc>
              <a:spcBef>
                <a:spcPts val="0"/>
              </a:spcBef>
              <a:buNone/>
            </a:pPr>
            <a:r>
              <a:rPr lang="en-IN" sz="1800" b="1" i="0" dirty="0">
                <a:effectLst/>
              </a:rPr>
              <a:t>Published			:</a:t>
            </a:r>
            <a:r>
              <a:rPr lang="en-IN" sz="1800" b="0" i="0" dirty="0">
                <a:effectLst/>
              </a:rPr>
              <a:t> 	2014.</a:t>
            </a:r>
          </a:p>
          <a:p>
            <a:pPr marL="0" indent="0" algn="just" defTabSz="180000">
              <a:lnSpc>
                <a:spcPct val="100000"/>
              </a:lnSpc>
              <a:spcBef>
                <a:spcPts val="500"/>
              </a:spcBef>
              <a:buNone/>
            </a:pPr>
            <a:endParaRPr lang="en-IN" sz="1800" dirty="0"/>
          </a:p>
          <a:p>
            <a:pPr algn="just" defTabSz="180000">
              <a:lnSpc>
                <a:spcPct val="100000"/>
              </a:lnSpc>
              <a:spcBef>
                <a:spcPts val="500"/>
              </a:spcBef>
            </a:pPr>
            <a:r>
              <a:rPr lang="en-US" sz="1800" b="0" i="0" dirty="0">
                <a:effectLst/>
              </a:rPr>
              <a:t>The Standard sign languages (SL) are gestural languages which contain symbolic encoded message for communication without speech channel.</a:t>
            </a:r>
          </a:p>
          <a:p>
            <a:pPr algn="just" defTabSz="180000">
              <a:lnSpc>
                <a:spcPct val="100000"/>
              </a:lnSpc>
              <a:spcBef>
                <a:spcPts val="500"/>
              </a:spcBef>
            </a:pPr>
            <a:r>
              <a:rPr lang="en-US" sz="1800" b="0" i="0" dirty="0">
                <a:effectLst/>
              </a:rPr>
              <a:t>Real time, vision-based hand gesture recognition is more feasible due to the latest advances in the field of computer vision, image processing and pattern recognition but it has yet to be fully explored for Human Computer Interaction.</a:t>
            </a:r>
          </a:p>
          <a:p>
            <a:pPr algn="just" defTabSz="180000">
              <a:lnSpc>
                <a:spcPct val="100000"/>
              </a:lnSpc>
              <a:spcBef>
                <a:spcPts val="500"/>
              </a:spcBef>
            </a:pPr>
            <a:r>
              <a:rPr lang="en-US" sz="1800" b="0" i="0" dirty="0">
                <a:effectLst/>
              </a:rPr>
              <a:t>A Typical Hand Gesture Recognition system consists of mainly four modules: Gesture acquisition, Tracking and segmentation, Feature extraction and description, Classification, and recognition.</a:t>
            </a:r>
          </a:p>
          <a:p>
            <a:pPr algn="just" defTabSz="180000">
              <a:lnSpc>
                <a:spcPct val="100000"/>
              </a:lnSpc>
              <a:spcBef>
                <a:spcPts val="5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 language is not a universal language. Sign language recognition is a multidisciplinary research area involving pattern recognition, computer vision, natural language processing and psychology.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13</a:t>
            </a:fld>
            <a:endParaRPr lang="en-IN"/>
          </a:p>
        </p:txBody>
      </p:sp>
      <p:pic>
        <p:nvPicPr>
          <p:cNvPr id="7" name="image1.jpeg">
            <a:extLst>
              <a:ext uri="{FF2B5EF4-FFF2-40B4-BE49-F238E27FC236}">
                <a16:creationId xmlns:a16="http://schemas.microsoft.com/office/drawing/2014/main" id="{F822BDF1-1AE8-7EED-27AC-1044F9F2F61E}"/>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374907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Literature Survey : Paper - 2:</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a:xfrm>
            <a:off x="838200" y="1441316"/>
            <a:ext cx="10515600" cy="4915033"/>
          </a:xfrm>
        </p:spPr>
        <p:txBody>
          <a:bodyPr>
            <a:normAutofit/>
          </a:bodyPr>
          <a:lstStyle/>
          <a:p>
            <a:pPr marL="0" indent="0" algn="just" defTabSz="180000">
              <a:lnSpc>
                <a:spcPct val="100000"/>
              </a:lnSpc>
              <a:spcBef>
                <a:spcPts val="0"/>
              </a:spcBef>
              <a:buNone/>
            </a:pPr>
            <a:r>
              <a:rPr lang="en-IN" sz="1800" b="1" i="0" dirty="0">
                <a:effectLst/>
              </a:rPr>
              <a:t>‘</a:t>
            </a:r>
            <a:r>
              <a:rPr lang="en-US" sz="1800" i="0" dirty="0">
                <a:effectLst/>
              </a:rPr>
              <a:t>Vision based Computer Cursor Control Mechanism by using Hand Gesture Recognition</a:t>
            </a:r>
            <a:r>
              <a:rPr lang="en-US" sz="1800" b="0" i="0" dirty="0">
                <a:effectLst/>
              </a:rPr>
              <a:t>’</a:t>
            </a:r>
          </a:p>
          <a:p>
            <a:pPr marL="0" indent="0" algn="just" defTabSz="180000">
              <a:lnSpc>
                <a:spcPct val="100000"/>
              </a:lnSpc>
              <a:spcBef>
                <a:spcPts val="0"/>
              </a:spcBef>
              <a:buNone/>
            </a:pPr>
            <a:r>
              <a:rPr lang="en-US" sz="1800" dirty="0"/>
              <a:t>Department of CSE, Greater Noida Institute of Technology.</a:t>
            </a:r>
            <a:endParaRPr lang="en-IN" sz="1800" b="1" i="0" dirty="0">
              <a:effectLst/>
            </a:endParaRPr>
          </a:p>
          <a:p>
            <a:pPr marL="0" indent="0" algn="just" defTabSz="180000">
              <a:lnSpc>
                <a:spcPct val="100000"/>
              </a:lnSpc>
              <a:spcBef>
                <a:spcPts val="0"/>
              </a:spcBef>
              <a:buNone/>
            </a:pPr>
            <a:r>
              <a:rPr lang="en-IN" sz="1800" b="1" i="0" dirty="0">
                <a:effectLst/>
              </a:rPr>
              <a:t>Authors 				:</a:t>
            </a:r>
            <a:r>
              <a:rPr lang="en-IN" sz="1800" b="0" i="0" dirty="0">
                <a:effectLst/>
              </a:rPr>
              <a:t> 	</a:t>
            </a:r>
            <a:r>
              <a:rPr lang="en-US" sz="1800" b="0" i="0" dirty="0">
                <a:effectLst/>
              </a:rPr>
              <a:t>Arshi Zafar and Prof. Asif Khan</a:t>
            </a:r>
            <a:r>
              <a:rPr lang="en-IN" sz="1800" b="0" i="0" dirty="0">
                <a:effectLst/>
              </a:rPr>
              <a:t>.</a:t>
            </a:r>
          </a:p>
          <a:p>
            <a:pPr marL="0" indent="0" algn="just" defTabSz="180000">
              <a:lnSpc>
                <a:spcPct val="100000"/>
              </a:lnSpc>
              <a:spcBef>
                <a:spcPts val="0"/>
              </a:spcBef>
              <a:buNone/>
            </a:pPr>
            <a:r>
              <a:rPr lang="en-US" sz="1800" b="1" i="0" dirty="0">
                <a:effectLst/>
              </a:rPr>
              <a:t>ISSN</a:t>
            </a:r>
            <a:r>
              <a:rPr lang="en-US" sz="1800" b="0" i="0" dirty="0">
                <a:effectLst/>
              </a:rPr>
              <a:t> 					</a:t>
            </a:r>
            <a:r>
              <a:rPr lang="en-US" sz="1800" b="1" i="0" dirty="0">
                <a:effectLst/>
              </a:rPr>
              <a:t>: </a:t>
            </a:r>
            <a:r>
              <a:rPr lang="en-US" sz="1800" b="0" i="0" dirty="0">
                <a:effectLst/>
              </a:rPr>
              <a:t>	</a:t>
            </a:r>
            <a:r>
              <a:rPr lang="en-US" sz="1800" dirty="0">
                <a:solidFill>
                  <a:srgbClr val="000000"/>
                </a:solidFill>
                <a:effectLst/>
                <a:latin typeface="Times New Roman" panose="02020603050405020304" pitchFamily="18" charset="0"/>
                <a:ea typeface="Times New Roman" panose="02020603050405020304" pitchFamily="18" charset="0"/>
              </a:rPr>
              <a:t>2348-2281</a:t>
            </a:r>
            <a:r>
              <a:rPr lang="en-IN" sz="1800" b="0" i="0" dirty="0">
                <a:effectLst/>
              </a:rPr>
              <a:t>.</a:t>
            </a:r>
          </a:p>
          <a:p>
            <a:pPr marL="0" indent="0" algn="just" defTabSz="180000">
              <a:lnSpc>
                <a:spcPct val="100000"/>
              </a:lnSpc>
              <a:spcBef>
                <a:spcPts val="0"/>
              </a:spcBef>
              <a:buNone/>
            </a:pPr>
            <a:r>
              <a:rPr lang="en-IN" sz="1800" b="1" i="0" dirty="0">
                <a:effectLst/>
              </a:rPr>
              <a:t>Published			:</a:t>
            </a:r>
            <a:r>
              <a:rPr lang="en-IN" sz="1800" b="0" i="0" dirty="0">
                <a:effectLst/>
              </a:rPr>
              <a:t> 	2019.</a:t>
            </a:r>
          </a:p>
          <a:p>
            <a:pPr marL="0" indent="0" algn="just" defTabSz="180000">
              <a:lnSpc>
                <a:spcPct val="100000"/>
              </a:lnSpc>
              <a:spcBef>
                <a:spcPts val="500"/>
              </a:spcBef>
              <a:buNone/>
            </a:pPr>
            <a:endParaRPr lang="en-IN" sz="1800" dirty="0"/>
          </a:p>
          <a:p>
            <a:pPr algn="just" defTabSz="180000">
              <a:lnSpc>
                <a:spcPct val="100000"/>
              </a:lnSpc>
              <a:spcBef>
                <a:spcPts val="500"/>
              </a:spcBef>
            </a:pPr>
            <a:r>
              <a:rPr lang="en-US" sz="1800" dirty="0"/>
              <a:t>Computer technology has tremendously grown over the past decade and has become a necessary part of everyday life.</a:t>
            </a:r>
          </a:p>
          <a:p>
            <a:pPr algn="just" defTabSz="180000">
              <a:lnSpc>
                <a:spcPct val="100000"/>
              </a:lnSpc>
              <a:spcBef>
                <a:spcPts val="500"/>
              </a:spcBef>
            </a:pPr>
            <a:r>
              <a:rPr lang="en-US" sz="1800" dirty="0"/>
              <a:t>The most natural and intuitive technique for HCI, that is a viable replacement for the computer mouse, is with the use of hand gestures.</a:t>
            </a:r>
          </a:p>
          <a:p>
            <a:pPr algn="just" defTabSz="180000">
              <a:lnSpc>
                <a:spcPct val="100000"/>
              </a:lnSpc>
              <a:spcBef>
                <a:spcPts val="500"/>
              </a:spcBef>
            </a:pPr>
            <a:r>
              <a:rPr lang="en-US" sz="1800" dirty="0"/>
              <a:t>A color pointer has been used for object recognition and tracking, to implement the module without any physical contact with the system.</a:t>
            </a:r>
          </a:p>
          <a:p>
            <a:pPr algn="just" defTabSz="180000">
              <a:lnSpc>
                <a:spcPct val="100000"/>
              </a:lnSpc>
              <a:spcBef>
                <a:spcPts val="500"/>
              </a:spcBef>
            </a:pPr>
            <a:r>
              <a:rPr lang="en-US" sz="1800" dirty="0"/>
              <a:t>By applying vision technology and controlling the mouse by natural hand gestures, reduce the workspace required.</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14</a:t>
            </a:fld>
            <a:endParaRPr lang="en-IN"/>
          </a:p>
        </p:txBody>
      </p:sp>
      <p:pic>
        <p:nvPicPr>
          <p:cNvPr id="7" name="image1.jpeg">
            <a:extLst>
              <a:ext uri="{FF2B5EF4-FFF2-40B4-BE49-F238E27FC236}">
                <a16:creationId xmlns:a16="http://schemas.microsoft.com/office/drawing/2014/main" id="{F822BDF1-1AE8-7EED-27AC-1044F9F2F61E}"/>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1070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Literature Survey : Paper - 3:</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a:xfrm>
            <a:off x="838200" y="1441316"/>
            <a:ext cx="10515600" cy="4915033"/>
          </a:xfrm>
        </p:spPr>
        <p:txBody>
          <a:bodyPr>
            <a:normAutofit/>
          </a:bodyPr>
          <a:lstStyle/>
          <a:p>
            <a:pPr marL="0" indent="0" algn="just" defTabSz="180000">
              <a:lnSpc>
                <a:spcPct val="100000"/>
              </a:lnSpc>
              <a:spcBef>
                <a:spcPts val="0"/>
              </a:spcBef>
              <a:buNone/>
            </a:pPr>
            <a:r>
              <a:rPr lang="en-IN" sz="1800" b="1" i="0" dirty="0">
                <a:effectLst/>
              </a:rPr>
              <a:t>‘</a:t>
            </a:r>
            <a:r>
              <a:rPr lang="en-US" sz="1800" dirty="0"/>
              <a:t>A Real Time Air Mouse Using Video Processing</a:t>
            </a:r>
            <a:r>
              <a:rPr lang="en-US" sz="1800" b="0" i="0" dirty="0">
                <a:effectLst/>
              </a:rPr>
              <a:t>’</a:t>
            </a:r>
          </a:p>
          <a:p>
            <a:pPr marL="0" indent="0" algn="just" defTabSz="180000">
              <a:lnSpc>
                <a:spcPct val="100000"/>
              </a:lnSpc>
              <a:spcBef>
                <a:spcPts val="0"/>
              </a:spcBef>
              <a:buNone/>
            </a:pPr>
            <a:r>
              <a:rPr lang="en-US" sz="1800" b="0" i="0" u="none" strike="noStrike" dirty="0">
                <a:effectLst/>
              </a:rPr>
              <a:t>International Journal of Advanced Science and Technology</a:t>
            </a:r>
            <a:r>
              <a:rPr lang="en-US" sz="1800" b="0" i="0" dirty="0">
                <a:effectLst/>
              </a:rPr>
              <a:t>.</a:t>
            </a:r>
            <a:endParaRPr lang="en-IN" sz="1800" b="1" i="0" dirty="0">
              <a:effectLst/>
            </a:endParaRPr>
          </a:p>
          <a:p>
            <a:pPr marL="0" indent="0" algn="just" defTabSz="180000">
              <a:lnSpc>
                <a:spcPct val="100000"/>
              </a:lnSpc>
              <a:spcBef>
                <a:spcPts val="0"/>
              </a:spcBef>
              <a:buNone/>
            </a:pPr>
            <a:r>
              <a:rPr lang="en-IN" sz="1800" b="1" i="0" dirty="0">
                <a:effectLst/>
              </a:rPr>
              <a:t>Authors 				:</a:t>
            </a:r>
            <a:r>
              <a:rPr lang="en-IN" sz="1800" b="0" i="0" dirty="0">
                <a:effectLst/>
              </a:rPr>
              <a:t> 	</a:t>
            </a:r>
            <a:r>
              <a:rPr lang="en-US" sz="1800" b="0" i="0" dirty="0" err="1">
                <a:effectLst/>
              </a:rPr>
              <a:t>Aviral</a:t>
            </a:r>
            <a:r>
              <a:rPr lang="en-US" sz="1800" b="0" i="0" dirty="0">
                <a:effectLst/>
              </a:rPr>
              <a:t> Gupta and Dr. Neeta Sharma</a:t>
            </a:r>
            <a:r>
              <a:rPr lang="en-IN" sz="1800" b="0" i="0" dirty="0">
                <a:effectLst/>
              </a:rPr>
              <a:t>.</a:t>
            </a:r>
          </a:p>
          <a:p>
            <a:pPr marL="0" indent="0" algn="just" defTabSz="180000">
              <a:lnSpc>
                <a:spcPct val="100000"/>
              </a:lnSpc>
              <a:spcBef>
                <a:spcPts val="0"/>
              </a:spcBef>
              <a:buNone/>
            </a:pPr>
            <a:r>
              <a:rPr lang="en-US" sz="1800" b="1" i="0" dirty="0">
                <a:effectLst/>
              </a:rPr>
              <a:t>ISSN</a:t>
            </a:r>
            <a:r>
              <a:rPr lang="en-US" sz="1800" b="0" i="0" dirty="0">
                <a:effectLst/>
              </a:rPr>
              <a:t> 					</a:t>
            </a:r>
            <a:r>
              <a:rPr lang="en-US" sz="1800" b="1" i="0" dirty="0">
                <a:effectLst/>
              </a:rPr>
              <a:t>: </a:t>
            </a:r>
            <a:r>
              <a:rPr lang="en-US" sz="1800" b="0" i="0" dirty="0">
                <a:effectLst/>
              </a:rPr>
              <a:t>	</a:t>
            </a:r>
            <a:r>
              <a:rPr lang="en-US" sz="1800" dirty="0">
                <a:solidFill>
                  <a:srgbClr val="000000"/>
                </a:solidFill>
                <a:effectLst/>
                <a:latin typeface="Times New Roman" panose="02020603050405020304" pitchFamily="18" charset="0"/>
                <a:ea typeface="Times New Roman" panose="02020603050405020304" pitchFamily="18" charset="0"/>
              </a:rPr>
              <a:t>2005-4238</a:t>
            </a:r>
            <a:r>
              <a:rPr lang="en-IN" sz="1800" b="0" i="0" dirty="0">
                <a:effectLst/>
              </a:rPr>
              <a:t>.</a:t>
            </a:r>
          </a:p>
          <a:p>
            <a:pPr marL="0" indent="0" algn="just" defTabSz="180000">
              <a:lnSpc>
                <a:spcPct val="100000"/>
              </a:lnSpc>
              <a:spcBef>
                <a:spcPts val="0"/>
              </a:spcBef>
              <a:buNone/>
            </a:pPr>
            <a:r>
              <a:rPr lang="en-IN" sz="1800" b="1" i="0" dirty="0">
                <a:effectLst/>
              </a:rPr>
              <a:t>Published			:</a:t>
            </a:r>
            <a:r>
              <a:rPr lang="en-IN" sz="1800" b="0" i="0" dirty="0">
                <a:effectLst/>
              </a:rPr>
              <a:t> 	2020.</a:t>
            </a:r>
          </a:p>
          <a:p>
            <a:pPr marL="0" indent="0" algn="just" defTabSz="180000">
              <a:lnSpc>
                <a:spcPct val="100000"/>
              </a:lnSpc>
              <a:spcBef>
                <a:spcPts val="500"/>
              </a:spcBef>
              <a:buNone/>
            </a:pPr>
            <a:endParaRPr lang="en-IN" sz="1800" dirty="0"/>
          </a:p>
          <a:p>
            <a:pPr algn="just" defTabSz="180000">
              <a:lnSpc>
                <a:spcPct val="100000"/>
              </a:lnSpc>
              <a:spcBef>
                <a:spcPts val="500"/>
              </a:spcBef>
            </a:pPr>
            <a:r>
              <a:rPr lang="en-US" sz="1800" dirty="0"/>
              <a:t>Hand gesture recognition is the simplest and innovative way to connect with computer since interactions with the computer can be increased through multi-dimensional use of hand gestures. </a:t>
            </a:r>
          </a:p>
          <a:p>
            <a:pPr algn="just" defTabSz="180000">
              <a:lnSpc>
                <a:spcPct val="100000"/>
              </a:lnSpc>
              <a:spcBef>
                <a:spcPts val="500"/>
              </a:spcBef>
            </a:pPr>
            <a:r>
              <a:rPr lang="en-US" sz="1800" dirty="0"/>
              <a:t>The Graphical User Interface (GUI) on Personal Computers (PCs) is quite developed, well defined, and efficient interface for a user to interact with the computer and access the various applications effortlessly with the help of mice, track pad, etc. </a:t>
            </a:r>
          </a:p>
          <a:p>
            <a:pPr algn="just" defTabSz="180000">
              <a:lnSpc>
                <a:spcPct val="100000"/>
              </a:lnSpc>
              <a:spcBef>
                <a:spcPts val="500"/>
              </a:spcBef>
            </a:pPr>
            <a:r>
              <a:rPr lang="en-US" sz="1800" dirty="0"/>
              <a:t>In the present-day scenario, most of the mobile phones are using touch screen technology to interact with the user.</a:t>
            </a:r>
          </a:p>
          <a:p>
            <a:pPr algn="just" defTabSz="180000">
              <a:lnSpc>
                <a:spcPct val="100000"/>
              </a:lnSpc>
              <a:spcBef>
                <a:spcPts val="500"/>
              </a:spcBef>
            </a:pPr>
            <a:r>
              <a:rPr lang="en-US" sz="1800" dirty="0"/>
              <a:t>On developing this approach that uses a video device to control the mouse system. This mouse system can control all mouse tasks, such as clicking (right and left), double clicking, and scrolling. </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15</a:t>
            </a:fld>
            <a:endParaRPr lang="en-IN"/>
          </a:p>
        </p:txBody>
      </p:sp>
      <p:pic>
        <p:nvPicPr>
          <p:cNvPr id="7" name="image1.jpeg">
            <a:extLst>
              <a:ext uri="{FF2B5EF4-FFF2-40B4-BE49-F238E27FC236}">
                <a16:creationId xmlns:a16="http://schemas.microsoft.com/office/drawing/2014/main" id="{F822BDF1-1AE8-7EED-27AC-1044F9F2F61E}"/>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45770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8E6EA83-7544-4CD8-7DBF-7A59AB8F08C1}"/>
              </a:ext>
            </a:extLst>
          </p:cNvPr>
          <p:cNvSpPr>
            <a:spLocks noGrp="1"/>
          </p:cNvSpPr>
          <p:nvPr>
            <p:ph sz="half" idx="1"/>
          </p:nvPr>
        </p:nvSpPr>
        <p:spPr>
          <a:xfrm>
            <a:off x="838199" y="1825625"/>
            <a:ext cx="10908323" cy="4351338"/>
          </a:xfrm>
        </p:spPr>
        <p:txBody>
          <a:bodyPr>
            <a:noAutofit/>
          </a:bodyPr>
          <a:lstStyle/>
          <a:p>
            <a:pPr algn="just"/>
            <a:r>
              <a:rPr lang="en-US" sz="3000" dirty="0"/>
              <a:t>In the future, AI can be used to build a trained classifier to detect hand gestures.</a:t>
            </a:r>
          </a:p>
          <a:p>
            <a:pPr algn="just"/>
            <a:r>
              <a:rPr lang="en-US" sz="3000" dirty="0"/>
              <a:t>The problem with this approach is that it needs abundant data for training the classifier and it is also very time-consuming to select the characteristics that distinguish the object being recognized.</a:t>
            </a:r>
          </a:p>
          <a:p>
            <a:pPr algn="just"/>
            <a:r>
              <a:rPr lang="en-US" sz="3000" dirty="0"/>
              <a:t>It is still a rousing research issue to implement an economic real-time HGR that takes less amount of time and does not need any extra hardware.</a:t>
            </a:r>
          </a:p>
        </p:txBody>
      </p:sp>
      <p:sp>
        <p:nvSpPr>
          <p:cNvPr id="8" name="Footer Placeholder 4">
            <a:extLst>
              <a:ext uri="{FF2B5EF4-FFF2-40B4-BE49-F238E27FC236}">
                <a16:creationId xmlns:a16="http://schemas.microsoft.com/office/drawing/2014/main" id="{48377B35-7DC0-60D7-E008-89FDEB297FD9}"/>
              </a:ext>
            </a:extLst>
          </p:cNvPr>
          <p:cNvSpPr>
            <a:spLocks noGrp="1"/>
          </p:cNvSpPr>
          <p:nvPr>
            <p:ph type="ftr" sz="quarter" idx="11"/>
          </p:nvPr>
        </p:nvSpPr>
        <p:spPr>
          <a:xfrm>
            <a:off x="4038600" y="6356350"/>
            <a:ext cx="4114800" cy="365125"/>
          </a:xfrm>
        </p:spPr>
        <p:txBody>
          <a:bodyPr/>
          <a:lstStyle/>
          <a:p>
            <a:r>
              <a:rPr lang="en-IN"/>
              <a:t>Dept. IT</a:t>
            </a:r>
          </a:p>
        </p:txBody>
      </p:sp>
      <p:sp>
        <p:nvSpPr>
          <p:cNvPr id="9" name="Slide Number Placeholder 5">
            <a:extLst>
              <a:ext uri="{FF2B5EF4-FFF2-40B4-BE49-F238E27FC236}">
                <a16:creationId xmlns:a16="http://schemas.microsoft.com/office/drawing/2014/main" id="{5771EE47-A042-3DC3-497C-D90557942F97}"/>
              </a:ext>
            </a:extLst>
          </p:cNvPr>
          <p:cNvSpPr>
            <a:spLocks noGrp="1"/>
          </p:cNvSpPr>
          <p:nvPr>
            <p:ph type="sldNum" sz="quarter" idx="12"/>
          </p:nvPr>
        </p:nvSpPr>
        <p:spPr>
          <a:xfrm>
            <a:off x="8610600" y="6356350"/>
            <a:ext cx="2743200" cy="365125"/>
          </a:xfrm>
        </p:spPr>
        <p:txBody>
          <a:bodyPr/>
          <a:lstStyle/>
          <a:p>
            <a:fld id="{08B45870-911E-4E7D-8F8F-2CE392A9CCF9}" type="slidenum">
              <a:rPr lang="en-IN" smtClean="0"/>
              <a:t>16</a:t>
            </a:fld>
            <a:endParaRPr lang="en-IN"/>
          </a:p>
        </p:txBody>
      </p:sp>
      <p:sp>
        <p:nvSpPr>
          <p:cNvPr id="10" name="Title 1">
            <a:extLst>
              <a:ext uri="{FF2B5EF4-FFF2-40B4-BE49-F238E27FC236}">
                <a16:creationId xmlns:a16="http://schemas.microsoft.com/office/drawing/2014/main" id="{64DB4DD0-0A35-C42C-44B4-B25B2894595A}"/>
              </a:ext>
            </a:extLst>
          </p:cNvPr>
          <p:cNvSpPr>
            <a:spLocks noGrp="1"/>
          </p:cNvSpPr>
          <p:nvPr>
            <p:ph type="title"/>
          </p:nvPr>
        </p:nvSpPr>
        <p:spPr>
          <a:xfrm>
            <a:off x="838200" y="365125"/>
            <a:ext cx="10515600" cy="1325563"/>
          </a:xfrm>
        </p:spPr>
        <p:txBody>
          <a:bodyPr/>
          <a:lstStyle/>
          <a:p>
            <a:r>
              <a:rPr lang="en-US" dirty="0"/>
              <a:t>Future Improvement</a:t>
            </a:r>
            <a:endParaRPr lang="en-IN" dirty="0"/>
          </a:p>
        </p:txBody>
      </p:sp>
      <p:pic>
        <p:nvPicPr>
          <p:cNvPr id="11" name="image1.jpeg">
            <a:extLst>
              <a:ext uri="{FF2B5EF4-FFF2-40B4-BE49-F238E27FC236}">
                <a16:creationId xmlns:a16="http://schemas.microsoft.com/office/drawing/2014/main" id="{09FCB047-3EA9-FC27-95D6-F65113765E7A}"/>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313236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a:xfrm>
            <a:off x="838200" y="2991095"/>
            <a:ext cx="10515600" cy="1325563"/>
          </a:xfrm>
        </p:spPr>
        <p:txBody>
          <a:bodyPr/>
          <a:lstStyle/>
          <a:p>
            <a:pPr algn="ctr"/>
            <a:r>
              <a:rPr lang="en-US" dirty="0"/>
              <a:t>Thank You</a:t>
            </a:r>
            <a:endParaRPr lang="en-IN" dirty="0"/>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17</a:t>
            </a:fld>
            <a:endParaRPr lang="en-IN"/>
          </a:p>
        </p:txBody>
      </p:sp>
      <p:pic>
        <p:nvPicPr>
          <p:cNvPr id="3" name="image1.jpeg">
            <a:extLst>
              <a:ext uri="{FF2B5EF4-FFF2-40B4-BE49-F238E27FC236}">
                <a16:creationId xmlns:a16="http://schemas.microsoft.com/office/drawing/2014/main" id="{FB40A6A5-1B92-9EB9-CF6E-D29E7DD88324}"/>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70924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fontScale="92500"/>
          </a:bodyPr>
          <a:lstStyle/>
          <a:p>
            <a:pPr marL="228600" marR="0" algn="just">
              <a:lnSpc>
                <a:spcPct val="115000"/>
              </a:lnSpc>
              <a:spcBef>
                <a:spcPts val="0"/>
              </a:spcBef>
              <a:spcAft>
                <a:spcPts val="0"/>
              </a:spcAft>
            </a:pPr>
            <a:r>
              <a:rPr lang="en-US" sz="2600" b="0" i="0" dirty="0">
                <a:solidFill>
                  <a:srgbClr val="1F1F1F"/>
                </a:solidFill>
                <a:effectLst/>
              </a:rPr>
              <a:t>A </a:t>
            </a:r>
            <a:r>
              <a:rPr lang="en-US" sz="2800" dirty="0">
                <a:solidFill>
                  <a:srgbClr val="000000"/>
                </a:solidFill>
                <a:effectLst/>
                <a:latin typeface="Times New Roman" panose="02020603050405020304" pitchFamily="18" charset="0"/>
                <a:ea typeface="Times New Roman" panose="02020603050405020304" pitchFamily="18" charset="0"/>
              </a:rPr>
              <a:t>Human-Computer Interaction (HCI) can be defined as communication between user and computer system so that both will be able to exchange information.</a:t>
            </a:r>
          </a:p>
          <a:p>
            <a:pPr marL="228600" marR="0" algn="just">
              <a:lnSpc>
                <a:spcPct val="115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rPr>
              <a:t>Human-Computer Interaction (HCI) is the interface between humans and computers.</a:t>
            </a:r>
          </a:p>
          <a:p>
            <a:pPr marL="228600" marR="0" algn="just">
              <a:lnSpc>
                <a:spcPct val="115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rPr>
              <a:t>Traditionally, mouse and keyboards are used to interact with computers. In this research paper, an approach to recognize hand gestures is introduced, and a virtual mouse and keyboard with hand gesture recognition using Computer Vision techniques are implemented.</a:t>
            </a:r>
            <a:endParaRPr lang="en-IN" sz="2400" dirty="0">
              <a:effectLst/>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2</a:t>
            </a:fld>
            <a:endParaRPr lang="en-IN"/>
          </a:p>
        </p:txBody>
      </p:sp>
      <p:pic>
        <p:nvPicPr>
          <p:cNvPr id="11" name="image1.jpeg">
            <a:extLst>
              <a:ext uri="{FF2B5EF4-FFF2-40B4-BE49-F238E27FC236}">
                <a16:creationId xmlns:a16="http://schemas.microsoft.com/office/drawing/2014/main" id="{4060D164-D4CB-4C01-137D-254F874D248B}"/>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129371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Need for the Study</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2600" b="0" i="0" dirty="0">
                <a:solidFill>
                  <a:srgbClr val="1F1F1F"/>
                </a:solidFill>
                <a:effectLst/>
              </a:rPr>
              <a:t>Accessibility Enhancement.</a:t>
            </a:r>
          </a:p>
          <a:p>
            <a:r>
              <a:rPr lang="en-US" sz="2600" b="0" i="0" dirty="0">
                <a:solidFill>
                  <a:srgbClr val="1F1F1F"/>
                </a:solidFill>
                <a:effectLst/>
              </a:rPr>
              <a:t>Improved User Experience.</a:t>
            </a:r>
          </a:p>
          <a:p>
            <a:r>
              <a:rPr lang="en-US" sz="2600" b="0" i="0" dirty="0">
                <a:solidFill>
                  <a:srgbClr val="1F1F1F"/>
                </a:solidFill>
                <a:effectLst/>
              </a:rPr>
              <a:t>Gesture-Based Interface Exploration.</a:t>
            </a:r>
          </a:p>
          <a:p>
            <a:r>
              <a:rPr lang="en-US" sz="2600" b="0" i="0" dirty="0">
                <a:solidFill>
                  <a:srgbClr val="1F1F1F"/>
                </a:solidFill>
                <a:effectLst/>
              </a:rPr>
              <a:t>Advancements in Computer Vision.</a:t>
            </a:r>
          </a:p>
          <a:p>
            <a:r>
              <a:rPr lang="en-US" sz="2600" b="0" i="0" dirty="0">
                <a:solidFill>
                  <a:srgbClr val="1F1F1F"/>
                </a:solidFill>
                <a:effectLst/>
              </a:rPr>
              <a:t>Healthcare Applications.</a:t>
            </a:r>
          </a:p>
          <a:p>
            <a:r>
              <a:rPr lang="en-US" sz="2600" b="0" i="0" dirty="0">
                <a:solidFill>
                  <a:srgbClr val="1F1F1F"/>
                </a:solidFill>
                <a:effectLst/>
              </a:rPr>
              <a:t>Educational Tools Development.</a:t>
            </a:r>
          </a:p>
          <a:p>
            <a:r>
              <a:rPr lang="en-US" sz="2600" b="0" i="0" dirty="0">
                <a:solidFill>
                  <a:srgbClr val="1F1F1F"/>
                </a:solidFill>
                <a:effectLst/>
              </a:rPr>
              <a:t>Gaming and Entertainment Integration.</a:t>
            </a:r>
          </a:p>
          <a:p>
            <a:r>
              <a:rPr lang="en-US" sz="2600" b="0" i="0" dirty="0">
                <a:solidFill>
                  <a:srgbClr val="1F1F1F"/>
                </a:solidFill>
                <a:effectLst/>
              </a:rPr>
              <a:t>Productivity Enhancement.</a:t>
            </a:r>
          </a:p>
          <a:p>
            <a:r>
              <a:rPr lang="en-US" sz="2600" b="0" i="0" dirty="0">
                <a:solidFill>
                  <a:srgbClr val="1F1F1F"/>
                </a:solidFill>
                <a:effectLst/>
              </a:rPr>
              <a:t>Security and Privacy Considerations.</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3</a:t>
            </a:fld>
            <a:endParaRPr lang="en-IN"/>
          </a:p>
        </p:txBody>
      </p:sp>
      <p:pic>
        <p:nvPicPr>
          <p:cNvPr id="7" name="image1.jpeg">
            <a:extLst>
              <a:ext uri="{FF2B5EF4-FFF2-40B4-BE49-F238E27FC236}">
                <a16:creationId xmlns:a16="http://schemas.microsoft.com/office/drawing/2014/main" id="{5605E02F-44DF-0997-3EEA-9793F5C11D1E}"/>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212326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3000" b="0" i="0" dirty="0">
                <a:solidFill>
                  <a:srgbClr val="1F1F1F"/>
                </a:solidFill>
                <a:effectLst/>
              </a:rPr>
              <a:t>Traditionally, mouse and keyboards are used to interact with computers.</a:t>
            </a:r>
          </a:p>
          <a:p>
            <a:r>
              <a:rPr lang="en-US" sz="3000" b="0" i="0" dirty="0">
                <a:solidFill>
                  <a:srgbClr val="1F1F1F"/>
                </a:solidFill>
                <a:effectLst/>
              </a:rPr>
              <a:t>An approach recently introduced to interact with computers is hand gestures.</a:t>
            </a:r>
          </a:p>
          <a:p>
            <a:r>
              <a:rPr lang="en-US" sz="3000" b="0" i="0" dirty="0">
                <a:solidFill>
                  <a:srgbClr val="1F1F1F"/>
                </a:solidFill>
                <a:effectLst/>
              </a:rPr>
              <a:t>Full mouse cursor movement and click events are implemented to control the computer virtually.</a:t>
            </a:r>
          </a:p>
          <a:p>
            <a:r>
              <a:rPr lang="en-US" sz="3000" b="0" i="0" dirty="0">
                <a:solidFill>
                  <a:srgbClr val="1F1F1F"/>
                </a:solidFill>
                <a:effectLst/>
              </a:rPr>
              <a:t>The recognition rate and response rate of all the considered inputs are calculated and presented in the results.</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4</a:t>
            </a:fld>
            <a:endParaRPr lang="en-IN"/>
          </a:p>
        </p:txBody>
      </p:sp>
      <p:pic>
        <p:nvPicPr>
          <p:cNvPr id="11" name="image1.jpeg">
            <a:extLst>
              <a:ext uri="{FF2B5EF4-FFF2-40B4-BE49-F238E27FC236}">
                <a16:creationId xmlns:a16="http://schemas.microsoft.com/office/drawing/2014/main" id="{4060D164-D4CB-4C01-137D-254F874D248B}"/>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37489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8E6EA83-7544-4CD8-7DBF-7A59AB8F08C1}"/>
              </a:ext>
            </a:extLst>
          </p:cNvPr>
          <p:cNvSpPr>
            <a:spLocks noGrp="1"/>
          </p:cNvSpPr>
          <p:nvPr>
            <p:ph sz="half" idx="1"/>
          </p:nvPr>
        </p:nvSpPr>
        <p:spPr>
          <a:xfrm>
            <a:off x="838199" y="1825625"/>
            <a:ext cx="10908323" cy="4351338"/>
          </a:xfrm>
        </p:spPr>
        <p:txBody>
          <a:bodyPr>
            <a:noAutofit/>
          </a:bodyPr>
          <a:lstStyle/>
          <a:p>
            <a:pPr defTabSz="180000"/>
            <a:r>
              <a:rPr lang="en-US" sz="3000" dirty="0"/>
              <a:t>Human-Computer Interaction (HCI): HCI focuses on the design, evaluation, and implementation of interactive computing systems for human use. It involves studying how humans interact with computers and designing interfaces that are intuitive, efficient, and user-friendly.</a:t>
            </a:r>
          </a:p>
          <a:p>
            <a:pPr defTabSz="180000"/>
            <a:r>
              <a:rPr lang="en-US" sz="3000" dirty="0"/>
              <a:t>Computer Vision: Computer vision is a field of artificial intelligence that enables computers to interpret and understand the visual world. It involves developing algorithms and techniques for extracting information from digital images or videos, such as object recognition, motion analysis, and scene understanding.</a:t>
            </a:r>
            <a:endParaRPr lang="en-IN" sz="3000" dirty="0"/>
          </a:p>
        </p:txBody>
      </p:sp>
      <p:sp>
        <p:nvSpPr>
          <p:cNvPr id="8" name="Footer Placeholder 4">
            <a:extLst>
              <a:ext uri="{FF2B5EF4-FFF2-40B4-BE49-F238E27FC236}">
                <a16:creationId xmlns:a16="http://schemas.microsoft.com/office/drawing/2014/main" id="{48377B35-7DC0-60D7-E008-89FDEB297FD9}"/>
              </a:ext>
            </a:extLst>
          </p:cNvPr>
          <p:cNvSpPr>
            <a:spLocks noGrp="1"/>
          </p:cNvSpPr>
          <p:nvPr>
            <p:ph type="ftr" sz="quarter" idx="11"/>
          </p:nvPr>
        </p:nvSpPr>
        <p:spPr>
          <a:xfrm>
            <a:off x="4038600" y="6356350"/>
            <a:ext cx="4114800" cy="365125"/>
          </a:xfrm>
        </p:spPr>
        <p:txBody>
          <a:bodyPr/>
          <a:lstStyle/>
          <a:p>
            <a:r>
              <a:rPr lang="en-IN"/>
              <a:t>Dept. IT</a:t>
            </a:r>
          </a:p>
        </p:txBody>
      </p:sp>
      <p:sp>
        <p:nvSpPr>
          <p:cNvPr id="9" name="Slide Number Placeholder 5">
            <a:extLst>
              <a:ext uri="{FF2B5EF4-FFF2-40B4-BE49-F238E27FC236}">
                <a16:creationId xmlns:a16="http://schemas.microsoft.com/office/drawing/2014/main" id="{5771EE47-A042-3DC3-497C-D90557942F97}"/>
              </a:ext>
            </a:extLst>
          </p:cNvPr>
          <p:cNvSpPr>
            <a:spLocks noGrp="1"/>
          </p:cNvSpPr>
          <p:nvPr>
            <p:ph type="sldNum" sz="quarter" idx="12"/>
          </p:nvPr>
        </p:nvSpPr>
        <p:spPr>
          <a:xfrm>
            <a:off x="8610600" y="6356350"/>
            <a:ext cx="2743200" cy="365125"/>
          </a:xfrm>
        </p:spPr>
        <p:txBody>
          <a:bodyPr/>
          <a:lstStyle/>
          <a:p>
            <a:fld id="{08B45870-911E-4E7D-8F8F-2CE392A9CCF9}" type="slidenum">
              <a:rPr lang="en-IN" smtClean="0"/>
              <a:t>5</a:t>
            </a:fld>
            <a:endParaRPr lang="en-IN"/>
          </a:p>
        </p:txBody>
      </p:sp>
      <p:sp>
        <p:nvSpPr>
          <p:cNvPr id="10" name="Title 1">
            <a:extLst>
              <a:ext uri="{FF2B5EF4-FFF2-40B4-BE49-F238E27FC236}">
                <a16:creationId xmlns:a16="http://schemas.microsoft.com/office/drawing/2014/main" id="{64DB4DD0-0A35-C42C-44B4-B25B2894595A}"/>
              </a:ext>
            </a:extLst>
          </p:cNvPr>
          <p:cNvSpPr>
            <a:spLocks noGrp="1"/>
          </p:cNvSpPr>
          <p:nvPr>
            <p:ph type="title"/>
          </p:nvPr>
        </p:nvSpPr>
        <p:spPr>
          <a:xfrm>
            <a:off x="838200" y="365125"/>
            <a:ext cx="10515600" cy="1325563"/>
          </a:xfrm>
        </p:spPr>
        <p:txBody>
          <a:bodyPr/>
          <a:lstStyle/>
          <a:p>
            <a:r>
              <a:rPr lang="en-US" dirty="0"/>
              <a:t>Domain</a:t>
            </a:r>
            <a:endParaRPr lang="en-IN" dirty="0"/>
          </a:p>
        </p:txBody>
      </p:sp>
      <p:pic>
        <p:nvPicPr>
          <p:cNvPr id="11" name="image1.jpeg">
            <a:extLst>
              <a:ext uri="{FF2B5EF4-FFF2-40B4-BE49-F238E27FC236}">
                <a16:creationId xmlns:a16="http://schemas.microsoft.com/office/drawing/2014/main" id="{09FCB047-3EA9-FC27-95D6-F65113765E7A}"/>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263535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3000" b="0" i="0" dirty="0">
                <a:solidFill>
                  <a:srgbClr val="1F1F1F"/>
                </a:solidFill>
                <a:effectLst/>
              </a:rPr>
              <a:t>Develop a hand gesture recognition system using computer vision.</a:t>
            </a:r>
          </a:p>
          <a:p>
            <a:r>
              <a:rPr lang="en-US" sz="3000" b="0" i="0" dirty="0">
                <a:solidFill>
                  <a:srgbClr val="1F1F1F"/>
                </a:solidFill>
                <a:effectLst/>
              </a:rPr>
              <a:t>Integrate the system to control a PC through recognized gestures.</a:t>
            </a:r>
          </a:p>
          <a:p>
            <a:r>
              <a:rPr lang="en-US" sz="3000" b="0" i="0" dirty="0">
                <a:solidFill>
                  <a:srgbClr val="1F1F1F"/>
                </a:solidFill>
                <a:effectLst/>
              </a:rPr>
              <a:t>Optimize the system for real-time performance and accuracy.</a:t>
            </a:r>
          </a:p>
          <a:p>
            <a:r>
              <a:rPr lang="en-US" sz="3000" b="0" i="0" dirty="0">
                <a:solidFill>
                  <a:srgbClr val="1F1F1F"/>
                </a:solidFill>
                <a:effectLst/>
              </a:rPr>
              <a:t>Design an intuitive user interface for seamless interaction.</a:t>
            </a:r>
          </a:p>
          <a:p>
            <a:r>
              <a:rPr lang="en-US" sz="3000" b="0" i="0" dirty="0">
                <a:solidFill>
                  <a:srgbClr val="1F1F1F"/>
                </a:solidFill>
                <a:effectLst/>
              </a:rPr>
              <a:t>Evaluate the system's robustness and usability through testing.</a:t>
            </a:r>
          </a:p>
          <a:p>
            <a:r>
              <a:rPr lang="en-US" sz="3000" b="0" i="0" dirty="0">
                <a:solidFill>
                  <a:srgbClr val="1F1F1F"/>
                </a:solidFill>
                <a:effectLst/>
              </a:rPr>
              <a:t>Document the development process and present findings effectively.</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6</a:t>
            </a:fld>
            <a:endParaRPr lang="en-IN"/>
          </a:p>
        </p:txBody>
      </p:sp>
      <p:pic>
        <p:nvPicPr>
          <p:cNvPr id="11" name="image1.jpeg">
            <a:extLst>
              <a:ext uri="{FF2B5EF4-FFF2-40B4-BE49-F238E27FC236}">
                <a16:creationId xmlns:a16="http://schemas.microsoft.com/office/drawing/2014/main" id="{4060D164-D4CB-4C01-137D-254F874D248B}"/>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269629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3000" b="0" i="0" dirty="0">
                <a:solidFill>
                  <a:srgbClr val="1F1F1F"/>
                </a:solidFill>
                <a:effectLst/>
              </a:rPr>
              <a:t>Increasingly, the interaction between humans and computers demands intuitive and efficient methods.</a:t>
            </a:r>
          </a:p>
          <a:p>
            <a:r>
              <a:rPr lang="en-US" sz="3000" b="0" i="0" dirty="0">
                <a:solidFill>
                  <a:srgbClr val="1F1F1F"/>
                </a:solidFill>
                <a:effectLst/>
              </a:rPr>
              <a:t>This project addresses the need for seamless control of PCs using hand gestures recognized through computer vision techniques.</a:t>
            </a:r>
          </a:p>
          <a:p>
            <a:r>
              <a:rPr lang="en-US" sz="3000" b="0" i="0" dirty="0">
                <a:solidFill>
                  <a:srgbClr val="1F1F1F"/>
                </a:solidFill>
                <a:effectLst/>
              </a:rPr>
              <a:t>By developing a robust system capable of accurately interpreting gestures in real-time, we aim to enhance user experience and accessibility in computing environments.</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7</a:t>
            </a:fld>
            <a:endParaRPr lang="en-IN"/>
          </a:p>
        </p:txBody>
      </p:sp>
      <p:pic>
        <p:nvPicPr>
          <p:cNvPr id="7" name="image1.jpeg">
            <a:extLst>
              <a:ext uri="{FF2B5EF4-FFF2-40B4-BE49-F238E27FC236}">
                <a16:creationId xmlns:a16="http://schemas.microsoft.com/office/drawing/2014/main" id="{5605E02F-44DF-0997-3EEA-9793F5C11D1E}"/>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110548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3000" b="0" i="0" dirty="0">
                <a:solidFill>
                  <a:srgbClr val="1F1F1F"/>
                </a:solidFill>
                <a:effectLst/>
              </a:rPr>
              <a:t>In the past, a lot of people have been working in the field of HCI and robotics to command the movement of the mouse with the help of video devices and used various approaches to construct a click event.</a:t>
            </a:r>
          </a:p>
          <a:p>
            <a:r>
              <a:rPr lang="en-US" sz="3000" b="0" i="0" dirty="0">
                <a:solidFill>
                  <a:srgbClr val="1F1F1F"/>
                </a:solidFill>
                <a:effectLst/>
              </a:rPr>
              <a:t>Used tracking of the fingertip to control the movement of the mouse.</a:t>
            </a:r>
          </a:p>
          <a:p>
            <a:r>
              <a:rPr lang="en-US" sz="3000" b="0" i="0" dirty="0">
                <a:solidFill>
                  <a:srgbClr val="1F1F1F"/>
                </a:solidFill>
                <a:effectLst/>
              </a:rPr>
              <a:t>When a user passes his hand over the surface of the screen, a click of the mouse button occurs. In a different approach by Lien, fingertips were used to handle the mouse cursor movements.</a:t>
            </a: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8</a:t>
            </a:fld>
            <a:endParaRPr lang="en-IN"/>
          </a:p>
        </p:txBody>
      </p:sp>
      <p:pic>
        <p:nvPicPr>
          <p:cNvPr id="11" name="image1.jpeg">
            <a:extLst>
              <a:ext uri="{FF2B5EF4-FFF2-40B4-BE49-F238E27FC236}">
                <a16:creationId xmlns:a16="http://schemas.microsoft.com/office/drawing/2014/main" id="{4060D164-D4CB-4C01-137D-254F874D248B}"/>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82747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244E-199C-35DD-2C2D-6663FFE94AF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7875FFD9-77BB-0B76-8836-DCE363AE48D3}"/>
              </a:ext>
            </a:extLst>
          </p:cNvPr>
          <p:cNvSpPr>
            <a:spLocks noGrp="1"/>
          </p:cNvSpPr>
          <p:nvPr>
            <p:ph idx="1"/>
          </p:nvPr>
        </p:nvSpPr>
        <p:spPr/>
        <p:txBody>
          <a:bodyPr>
            <a:normAutofit/>
          </a:bodyPr>
          <a:lstStyle/>
          <a:p>
            <a:r>
              <a:rPr lang="en-US" sz="3000" b="0" i="0" dirty="0">
                <a:solidFill>
                  <a:srgbClr val="1F1F1F"/>
                </a:solidFill>
                <a:effectLst/>
              </a:rPr>
              <a:t>The object is tracked by flowchart of the above system for the single image of the captured video.</a:t>
            </a:r>
          </a:p>
          <a:p>
            <a:r>
              <a:rPr lang="en-US" sz="3000" b="0" i="0" dirty="0">
                <a:solidFill>
                  <a:srgbClr val="1F1F1F"/>
                </a:solidFill>
                <a:effectLst/>
              </a:rPr>
              <a:t>As work is done on a real-time system, the operations shown in the flowchart will be applied continuously for each image that is taken out from the video.</a:t>
            </a:r>
          </a:p>
          <a:p>
            <a:endParaRPr lang="en-US" sz="3000" b="0" i="0" dirty="0">
              <a:solidFill>
                <a:srgbClr val="1F1F1F"/>
              </a:solidFill>
              <a:effectLst/>
            </a:endParaRPr>
          </a:p>
        </p:txBody>
      </p:sp>
      <p:sp>
        <p:nvSpPr>
          <p:cNvPr id="5" name="Footer Placeholder 4">
            <a:extLst>
              <a:ext uri="{FF2B5EF4-FFF2-40B4-BE49-F238E27FC236}">
                <a16:creationId xmlns:a16="http://schemas.microsoft.com/office/drawing/2014/main" id="{E181F438-46AB-0E9B-038C-D49E4B324010}"/>
              </a:ext>
            </a:extLst>
          </p:cNvPr>
          <p:cNvSpPr>
            <a:spLocks noGrp="1"/>
          </p:cNvSpPr>
          <p:nvPr>
            <p:ph type="ftr" sz="quarter" idx="11"/>
          </p:nvPr>
        </p:nvSpPr>
        <p:spPr/>
        <p:txBody>
          <a:bodyPr/>
          <a:lstStyle/>
          <a:p>
            <a:r>
              <a:rPr lang="en-IN"/>
              <a:t>Dept. IT</a:t>
            </a:r>
          </a:p>
        </p:txBody>
      </p:sp>
      <p:sp>
        <p:nvSpPr>
          <p:cNvPr id="6" name="Slide Number Placeholder 5">
            <a:extLst>
              <a:ext uri="{FF2B5EF4-FFF2-40B4-BE49-F238E27FC236}">
                <a16:creationId xmlns:a16="http://schemas.microsoft.com/office/drawing/2014/main" id="{BBFFFAB1-A4E2-D0E7-B5F9-8888B1CBF315}"/>
              </a:ext>
            </a:extLst>
          </p:cNvPr>
          <p:cNvSpPr>
            <a:spLocks noGrp="1"/>
          </p:cNvSpPr>
          <p:nvPr>
            <p:ph type="sldNum" sz="quarter" idx="12"/>
          </p:nvPr>
        </p:nvSpPr>
        <p:spPr/>
        <p:txBody>
          <a:bodyPr/>
          <a:lstStyle/>
          <a:p>
            <a:fld id="{08B45870-911E-4E7D-8F8F-2CE392A9CCF9}" type="slidenum">
              <a:rPr lang="en-IN" smtClean="0"/>
              <a:t>9</a:t>
            </a:fld>
            <a:endParaRPr lang="en-IN"/>
          </a:p>
        </p:txBody>
      </p:sp>
      <p:pic>
        <p:nvPicPr>
          <p:cNvPr id="11" name="image1.jpeg">
            <a:extLst>
              <a:ext uri="{FF2B5EF4-FFF2-40B4-BE49-F238E27FC236}">
                <a16:creationId xmlns:a16="http://schemas.microsoft.com/office/drawing/2014/main" id="{4060D164-D4CB-4C01-137D-254F874D248B}"/>
              </a:ext>
            </a:extLst>
          </p:cNvPr>
          <p:cNvPicPr>
            <a:picLocks noChangeAspect="1"/>
          </p:cNvPicPr>
          <p:nvPr/>
        </p:nvPicPr>
        <p:blipFill rotWithShape="1">
          <a:blip r:embed="rId2" cstate="print"/>
          <a:srcRect l="1373" t="5673" r="83929"/>
          <a:stretch/>
        </p:blipFill>
        <p:spPr>
          <a:xfrm>
            <a:off x="10937630" y="0"/>
            <a:ext cx="1254370" cy="1378569"/>
          </a:xfrm>
          <a:prstGeom prst="rect">
            <a:avLst/>
          </a:prstGeom>
        </p:spPr>
      </p:pic>
    </p:spTree>
    <p:extLst>
      <p:ext uri="{BB962C8B-B14F-4D97-AF65-F5344CB8AC3E}">
        <p14:creationId xmlns:p14="http://schemas.microsoft.com/office/powerpoint/2010/main" val="28513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BE25025-1807-471F-A4E8-C047FDABC1C4}" vid="{20E7988D-728B-4CD9-8CDE-7F728E634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1450</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Office Theme</vt:lpstr>
      <vt:lpstr>Control the Mouse with Hand Gesture Recognition using  Computer Vision Technique</vt:lpstr>
      <vt:lpstr>Introduction</vt:lpstr>
      <vt:lpstr>Need for the Study</vt:lpstr>
      <vt:lpstr>Abstract:</vt:lpstr>
      <vt:lpstr>Domain</vt:lpstr>
      <vt:lpstr>Objectives</vt:lpstr>
      <vt:lpstr>Problem Statement</vt:lpstr>
      <vt:lpstr>Existing System:</vt:lpstr>
      <vt:lpstr>Proposed System:</vt:lpstr>
      <vt:lpstr>Tools Required</vt:lpstr>
      <vt:lpstr>Flowchart</vt:lpstr>
      <vt:lpstr>Process</vt:lpstr>
      <vt:lpstr>Literature Survey : Paper - 1:</vt:lpstr>
      <vt:lpstr>Literature Survey : Paper - 2:</vt:lpstr>
      <vt:lpstr>Literature Survey : Paper - 3:</vt:lpstr>
      <vt:lpstr>Future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Project&gt;</dc:title>
  <dc:creator>R</dc:creator>
  <cp:lastModifiedBy>Muthulakshmi Muthuraj</cp:lastModifiedBy>
  <cp:revision>49</cp:revision>
  <dcterms:created xsi:type="dcterms:W3CDTF">2022-10-17T07:38:12Z</dcterms:created>
  <dcterms:modified xsi:type="dcterms:W3CDTF">2024-04-08T05:05:50Z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2023-10-09T17:01:03Z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0dcadd7e-f0da-4c21-86ce-eddfeb23470a</vt:lpwstr>
  </property>
  <property fmtid="{D5CDD505-2E9C-101B-9397-08002B2CF9AE}" pid="7" name="MSIP_Label_defa4170-0d19-0005-0004-bc88714345d2_ActionId">
    <vt:lpwstr>1136efa9-5b9c-4f98-adee-85d1f9e19589</vt:lpwstr>
  </property>
  <property fmtid="{D5CDD505-2E9C-101B-9397-08002B2CF9AE}" pid="8" name="MSIP_Label_defa4170-0d19-0005-0004-bc88714345d2_ContentBits">
    <vt:lpwstr>0</vt:lpwstr>
  </property>
</Properties>
</file>