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8288000" cy="10287000"/>
  <p:notesSz cx="6858000" cy="9144000"/>
  <p:embeddedFontLst>
    <p:embeddedFont>
      <p:font typeface="TT Rounds Condensed Bold" charset="1" panose="02000806030000020003"/>
      <p:regular r:id="rId20"/>
    </p:embeddedFont>
    <p:embeddedFont>
      <p:font typeface="TT Rounds Condensed" charset="1" panose="02000506030000020003"/>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 Id="rId8" Target="../media/image7.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png" Type="http://schemas.openxmlformats.org/officeDocument/2006/relationships/image"/><Relationship Id="rId4" Target="../media/image10.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png" Type="http://schemas.openxmlformats.org/officeDocument/2006/relationships/image"/><Relationship Id="rId4" Target="../media/image1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305050" y="-19566"/>
            <a:ext cx="13716000" cy="2628823"/>
          </a:xfrm>
          <a:custGeom>
            <a:avLst/>
            <a:gdLst/>
            <a:ahLst/>
            <a:cxnLst/>
            <a:rect r="r" b="b" t="t" l="l"/>
            <a:pathLst>
              <a:path h="2628823" w="13716000">
                <a:moveTo>
                  <a:pt x="0" y="0"/>
                </a:moveTo>
                <a:lnTo>
                  <a:pt x="13716000" y="0"/>
                </a:lnTo>
                <a:lnTo>
                  <a:pt x="13716000" y="2628823"/>
                </a:lnTo>
                <a:lnTo>
                  <a:pt x="0" y="2628823"/>
                </a:lnTo>
                <a:lnTo>
                  <a:pt x="0" y="0"/>
                </a:lnTo>
                <a:close/>
              </a:path>
            </a:pathLst>
          </a:custGeom>
          <a:blipFill>
            <a:blip r:embed="rId2"/>
            <a:stretch>
              <a:fillRect l="0" t="-635" r="0" b="-635"/>
            </a:stretch>
          </a:blipFill>
        </p:spPr>
      </p:sp>
      <p:grpSp>
        <p:nvGrpSpPr>
          <p:cNvPr name="Group 3" id="3"/>
          <p:cNvGrpSpPr/>
          <p:nvPr/>
        </p:nvGrpSpPr>
        <p:grpSpPr>
          <a:xfrm rot="0">
            <a:off x="9809855" y="2622232"/>
            <a:ext cx="6211253" cy="3933825"/>
            <a:chOff x="0" y="0"/>
            <a:chExt cx="5889188" cy="3729849"/>
          </a:xfrm>
        </p:grpSpPr>
        <p:sp>
          <p:nvSpPr>
            <p:cNvPr name="Freeform 4" id="4"/>
            <p:cNvSpPr/>
            <p:nvPr/>
          </p:nvSpPr>
          <p:spPr>
            <a:xfrm flipH="false" flipV="false" rot="0">
              <a:off x="0" y="0"/>
              <a:ext cx="5889117" cy="3729736"/>
            </a:xfrm>
            <a:custGeom>
              <a:avLst/>
              <a:gdLst/>
              <a:ahLst/>
              <a:cxnLst/>
              <a:rect r="r" b="b" t="t" l="l"/>
              <a:pathLst>
                <a:path h="3729736" w="5889117">
                  <a:moveTo>
                    <a:pt x="5889117" y="3729736"/>
                  </a:moveTo>
                  <a:lnTo>
                    <a:pt x="0" y="3729736"/>
                  </a:lnTo>
                  <a:lnTo>
                    <a:pt x="1864868" y="1864868"/>
                  </a:lnTo>
                  <a:lnTo>
                    <a:pt x="0" y="0"/>
                  </a:lnTo>
                  <a:lnTo>
                    <a:pt x="5889117" y="0"/>
                  </a:lnTo>
                  <a:lnTo>
                    <a:pt x="5889117" y="3729736"/>
                  </a:lnTo>
                  <a:close/>
                </a:path>
              </a:pathLst>
            </a:custGeom>
            <a:solidFill>
              <a:srgbClr val="00AAAD"/>
            </a:solidFill>
          </p:spPr>
        </p:sp>
      </p:grpSp>
      <p:sp>
        <p:nvSpPr>
          <p:cNvPr name="Freeform 5" id="5"/>
          <p:cNvSpPr/>
          <p:nvPr/>
        </p:nvSpPr>
        <p:spPr>
          <a:xfrm flipH="false" flipV="false" rot="0">
            <a:off x="2305050" y="2179240"/>
            <a:ext cx="8768365" cy="4819650"/>
          </a:xfrm>
          <a:custGeom>
            <a:avLst/>
            <a:gdLst/>
            <a:ahLst/>
            <a:cxnLst/>
            <a:rect r="r" b="b" t="t" l="l"/>
            <a:pathLst>
              <a:path h="4819650" w="8768365">
                <a:moveTo>
                  <a:pt x="0" y="0"/>
                </a:moveTo>
                <a:lnTo>
                  <a:pt x="8768365" y="0"/>
                </a:lnTo>
                <a:lnTo>
                  <a:pt x="8768365" y="4819650"/>
                </a:lnTo>
                <a:lnTo>
                  <a:pt x="0" y="4819650"/>
                </a:lnTo>
                <a:lnTo>
                  <a:pt x="0" y="0"/>
                </a:lnTo>
                <a:close/>
              </a:path>
            </a:pathLst>
          </a:custGeom>
          <a:blipFill>
            <a:blip r:embed="rId3"/>
            <a:stretch>
              <a:fillRect l="-1" t="0" r="-1" b="0"/>
            </a:stretch>
          </a:blipFill>
        </p:spPr>
      </p:sp>
      <p:grpSp>
        <p:nvGrpSpPr>
          <p:cNvPr name="Group 6" id="6"/>
          <p:cNvGrpSpPr/>
          <p:nvPr/>
        </p:nvGrpSpPr>
        <p:grpSpPr>
          <a:xfrm rot="0">
            <a:off x="2305050" y="2274489"/>
            <a:ext cx="8616315" cy="4629150"/>
            <a:chOff x="0" y="0"/>
            <a:chExt cx="8169543" cy="4389120"/>
          </a:xfrm>
        </p:grpSpPr>
        <p:sp>
          <p:nvSpPr>
            <p:cNvPr name="Freeform 7" id="7"/>
            <p:cNvSpPr/>
            <p:nvPr/>
          </p:nvSpPr>
          <p:spPr>
            <a:xfrm flipH="false" flipV="false" rot="0">
              <a:off x="0" y="0"/>
              <a:ext cx="8169148" cy="4389120"/>
            </a:xfrm>
            <a:custGeom>
              <a:avLst/>
              <a:gdLst/>
              <a:ahLst/>
              <a:cxnLst/>
              <a:rect r="r" b="b" t="t" l="l"/>
              <a:pathLst>
                <a:path h="4389120" w="8169148">
                  <a:moveTo>
                    <a:pt x="5974588" y="4389120"/>
                  </a:moveTo>
                  <a:lnTo>
                    <a:pt x="0" y="4389120"/>
                  </a:lnTo>
                  <a:lnTo>
                    <a:pt x="0" y="0"/>
                  </a:lnTo>
                  <a:lnTo>
                    <a:pt x="5974588" y="0"/>
                  </a:lnTo>
                  <a:lnTo>
                    <a:pt x="8169148" y="2194560"/>
                  </a:lnTo>
                  <a:lnTo>
                    <a:pt x="5974588" y="4389120"/>
                  </a:lnTo>
                  <a:close/>
                </a:path>
              </a:pathLst>
            </a:custGeom>
            <a:solidFill>
              <a:srgbClr val="59595B"/>
            </a:solidFill>
          </p:spPr>
        </p:sp>
      </p:grpSp>
      <p:sp>
        <p:nvSpPr>
          <p:cNvPr name="Freeform 8" id="8"/>
          <p:cNvSpPr/>
          <p:nvPr/>
        </p:nvSpPr>
        <p:spPr>
          <a:xfrm flipH="false" flipV="false" rot="0">
            <a:off x="2286001" y="2255440"/>
            <a:ext cx="8654413" cy="4667249"/>
          </a:xfrm>
          <a:custGeom>
            <a:avLst/>
            <a:gdLst/>
            <a:ahLst/>
            <a:cxnLst/>
            <a:rect r="r" b="b" t="t" l="l"/>
            <a:pathLst>
              <a:path h="4667249" w="8654413">
                <a:moveTo>
                  <a:pt x="0" y="0"/>
                </a:moveTo>
                <a:lnTo>
                  <a:pt x="8654413" y="0"/>
                </a:lnTo>
                <a:lnTo>
                  <a:pt x="8654413" y="4667248"/>
                </a:lnTo>
                <a:lnTo>
                  <a:pt x="0" y="466724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2305050" y="1384080"/>
            <a:ext cx="6133687" cy="1766292"/>
          </a:xfrm>
          <a:custGeom>
            <a:avLst/>
            <a:gdLst/>
            <a:ahLst/>
            <a:cxnLst/>
            <a:rect r="r" b="b" t="t" l="l"/>
            <a:pathLst>
              <a:path h="1766292" w="6133687">
                <a:moveTo>
                  <a:pt x="0" y="0"/>
                </a:moveTo>
                <a:lnTo>
                  <a:pt x="6133687" y="0"/>
                </a:lnTo>
                <a:lnTo>
                  <a:pt x="6133687" y="1766292"/>
                </a:lnTo>
                <a:lnTo>
                  <a:pt x="0" y="1766292"/>
                </a:lnTo>
                <a:lnTo>
                  <a:pt x="0" y="0"/>
                </a:lnTo>
                <a:close/>
              </a:path>
            </a:pathLst>
          </a:custGeom>
          <a:blipFill>
            <a:blip r:embed="rId6"/>
            <a:stretch>
              <a:fillRect l="0" t="-133" r="0" b="-133"/>
            </a:stretch>
          </a:blipFill>
        </p:spPr>
      </p:sp>
      <p:grpSp>
        <p:nvGrpSpPr>
          <p:cNvPr name="Group 10" id="10"/>
          <p:cNvGrpSpPr/>
          <p:nvPr/>
        </p:nvGrpSpPr>
        <p:grpSpPr>
          <a:xfrm rot="0">
            <a:off x="2305050" y="1460278"/>
            <a:ext cx="6000750" cy="1614487"/>
            <a:chOff x="0" y="0"/>
            <a:chExt cx="5689600" cy="1530773"/>
          </a:xfrm>
        </p:grpSpPr>
        <p:sp>
          <p:nvSpPr>
            <p:cNvPr name="Freeform 11" id="11"/>
            <p:cNvSpPr/>
            <p:nvPr/>
          </p:nvSpPr>
          <p:spPr>
            <a:xfrm flipH="false" flipV="false" rot="0">
              <a:off x="0" y="0"/>
              <a:ext cx="5689092" cy="1530223"/>
            </a:xfrm>
            <a:custGeom>
              <a:avLst/>
              <a:gdLst/>
              <a:ahLst/>
              <a:cxnLst/>
              <a:rect r="r" b="b" t="t" l="l"/>
              <a:pathLst>
                <a:path h="1530223" w="5689092">
                  <a:moveTo>
                    <a:pt x="4924044" y="1530223"/>
                  </a:moveTo>
                  <a:lnTo>
                    <a:pt x="0" y="1530223"/>
                  </a:lnTo>
                  <a:lnTo>
                    <a:pt x="0" y="0"/>
                  </a:lnTo>
                  <a:lnTo>
                    <a:pt x="4924044" y="0"/>
                  </a:lnTo>
                  <a:lnTo>
                    <a:pt x="5689092" y="765048"/>
                  </a:lnTo>
                  <a:lnTo>
                    <a:pt x="4924044" y="1530096"/>
                  </a:lnTo>
                  <a:close/>
                </a:path>
              </a:pathLst>
            </a:custGeom>
            <a:solidFill>
              <a:srgbClr val="00AAAD"/>
            </a:solidFill>
          </p:spPr>
        </p:sp>
      </p:grpSp>
      <p:sp>
        <p:nvSpPr>
          <p:cNvPr name="TextBox 12" id="12"/>
          <p:cNvSpPr txBox="true"/>
          <p:nvPr/>
        </p:nvSpPr>
        <p:spPr>
          <a:xfrm rot="0">
            <a:off x="2662208" y="7258877"/>
            <a:ext cx="8411208" cy="3187898"/>
          </a:xfrm>
          <a:prstGeom prst="rect">
            <a:avLst/>
          </a:prstGeom>
        </p:spPr>
        <p:txBody>
          <a:bodyPr anchor="t" rtlCol="false" tIns="0" lIns="0" bIns="0" rIns="0">
            <a:spAutoFit/>
          </a:bodyPr>
          <a:lstStyle/>
          <a:p>
            <a:pPr algn="l">
              <a:lnSpc>
                <a:spcPts val="3599"/>
              </a:lnSpc>
            </a:pPr>
            <a:r>
              <a:rPr lang="en-US" sz="2999" spc="-8" b="true">
                <a:solidFill>
                  <a:srgbClr val="000000"/>
                </a:solidFill>
                <a:latin typeface="TT Rounds Condensed Bold"/>
                <a:ea typeface="TT Rounds Condensed Bold"/>
                <a:cs typeface="TT Rounds Condensed Bold"/>
                <a:sym typeface="TT Rounds Condensed Bold"/>
              </a:rPr>
              <a:t>Project Title: Subscription Tracking Bot</a:t>
            </a:r>
          </a:p>
          <a:p>
            <a:pPr algn="l">
              <a:lnSpc>
                <a:spcPts val="3599"/>
              </a:lnSpc>
            </a:pPr>
            <a:r>
              <a:rPr lang="en-US" sz="2999" spc="-8" b="true">
                <a:solidFill>
                  <a:srgbClr val="000000"/>
                </a:solidFill>
                <a:latin typeface="TT Rounds Condensed Bold"/>
                <a:ea typeface="TT Rounds Condensed Bold"/>
                <a:cs typeface="TT Rounds Condensed Bold"/>
                <a:sym typeface="TT Rounds Condensed Bold"/>
              </a:rPr>
              <a:t>Prepared by: Shanmuga Priya Raanjani S H</a:t>
            </a:r>
          </a:p>
          <a:p>
            <a:pPr algn="l">
              <a:lnSpc>
                <a:spcPts val="3599"/>
              </a:lnSpc>
            </a:pPr>
            <a:r>
              <a:rPr lang="en-US" sz="2999" spc="-8" b="true">
                <a:solidFill>
                  <a:srgbClr val="000000"/>
                </a:solidFill>
                <a:latin typeface="TT Rounds Condensed Bold"/>
                <a:ea typeface="TT Rounds Condensed Bold"/>
                <a:cs typeface="TT Rounds Condensed Bold"/>
                <a:sym typeface="TT Rounds Condensed Bold"/>
              </a:rPr>
              <a:t>Guided by: N Durai murugan</a:t>
            </a:r>
          </a:p>
          <a:p>
            <a:pPr algn="l">
              <a:lnSpc>
                <a:spcPts val="3599"/>
              </a:lnSpc>
            </a:pPr>
            <a:r>
              <a:rPr lang="en-US" sz="2999" spc="-8" b="true">
                <a:solidFill>
                  <a:srgbClr val="000000"/>
                </a:solidFill>
                <a:latin typeface="TT Rounds Condensed Bold"/>
                <a:ea typeface="TT Rounds Condensed Bold"/>
                <a:cs typeface="TT Rounds Condensed Bold"/>
                <a:sym typeface="TT Rounds Condensed Bold"/>
              </a:rPr>
              <a:t>Department of Computer Science and Engineering</a:t>
            </a:r>
          </a:p>
          <a:p>
            <a:pPr algn="l">
              <a:lnSpc>
                <a:spcPts val="3600"/>
              </a:lnSpc>
            </a:pPr>
            <a:r>
              <a:rPr lang="en-US" b="true" sz="3000" spc="-9">
                <a:solidFill>
                  <a:srgbClr val="000000"/>
                </a:solidFill>
                <a:latin typeface="TT Rounds Condensed Bold"/>
                <a:ea typeface="TT Rounds Condensed Bold"/>
                <a:cs typeface="TT Rounds Condensed Bold"/>
                <a:sym typeface="TT Rounds Condensed Bold"/>
              </a:rPr>
              <a:t>Rajalakshmi Engineering College</a:t>
            </a:r>
          </a:p>
          <a:p>
            <a:pPr algn="l">
              <a:lnSpc>
                <a:spcPts val="3600"/>
              </a:lnSpc>
            </a:pPr>
          </a:p>
          <a:p>
            <a:pPr algn="l">
              <a:lnSpc>
                <a:spcPts val="3600"/>
              </a:lnSpc>
            </a:pPr>
          </a:p>
        </p:txBody>
      </p:sp>
      <p:sp>
        <p:nvSpPr>
          <p:cNvPr name="TextBox 13" id="13"/>
          <p:cNvSpPr txBox="true"/>
          <p:nvPr/>
        </p:nvSpPr>
        <p:spPr>
          <a:xfrm rot="0">
            <a:off x="2678994" y="1803636"/>
            <a:ext cx="4521518" cy="944166"/>
          </a:xfrm>
          <a:prstGeom prst="rect">
            <a:avLst/>
          </a:prstGeom>
        </p:spPr>
        <p:txBody>
          <a:bodyPr anchor="t" rtlCol="false" tIns="0" lIns="0" bIns="0" rIns="0">
            <a:spAutoFit/>
          </a:bodyPr>
          <a:lstStyle/>
          <a:p>
            <a:pPr algn="l">
              <a:lnSpc>
                <a:spcPts val="3600"/>
              </a:lnSpc>
            </a:pPr>
            <a:r>
              <a:rPr lang="en-US" b="true" sz="3000" spc="28">
                <a:solidFill>
                  <a:srgbClr val="FFFFFF"/>
                </a:solidFill>
                <a:latin typeface="TT Rounds Condensed Bold"/>
                <a:ea typeface="TT Rounds Condensed Bold"/>
                <a:cs typeface="TT Rounds Condensed Bold"/>
                <a:sym typeface="TT Rounds Condensed Bold"/>
              </a:rPr>
              <a:t>Introduction to Robotic Process Automation</a:t>
            </a:r>
          </a:p>
        </p:txBody>
      </p:sp>
      <p:sp>
        <p:nvSpPr>
          <p:cNvPr name="TextBox 14" id="14"/>
          <p:cNvSpPr txBox="true"/>
          <p:nvPr/>
        </p:nvSpPr>
        <p:spPr>
          <a:xfrm rot="0">
            <a:off x="2433901" y="3081924"/>
            <a:ext cx="9032964" cy="3713746"/>
          </a:xfrm>
          <a:prstGeom prst="rect">
            <a:avLst/>
          </a:prstGeom>
        </p:spPr>
        <p:txBody>
          <a:bodyPr anchor="t" rtlCol="false" tIns="0" lIns="0" bIns="0" rIns="0">
            <a:spAutoFit/>
          </a:bodyPr>
          <a:lstStyle/>
          <a:p>
            <a:pPr algn="l">
              <a:lnSpc>
                <a:spcPts val="7200"/>
              </a:lnSpc>
            </a:pPr>
            <a:r>
              <a:rPr lang="en-US" sz="6000" spc="56">
                <a:solidFill>
                  <a:srgbClr val="FFFFFF"/>
                </a:solidFill>
                <a:latin typeface="TT Rounds Condensed"/>
                <a:ea typeface="TT Rounds Condensed"/>
                <a:cs typeface="TT Rounds Condensed"/>
                <a:sym typeface="TT Rounds Condensed"/>
              </a:rPr>
              <a:t>CINECONNECT: STREAMLINED MOVIE REGISTRATION AND REVENUE TRACKER</a:t>
            </a:r>
          </a:p>
        </p:txBody>
      </p:sp>
      <p:sp>
        <p:nvSpPr>
          <p:cNvPr name="Freeform 15" id="15"/>
          <p:cNvSpPr/>
          <p:nvPr/>
        </p:nvSpPr>
        <p:spPr>
          <a:xfrm flipH="false" flipV="false" rot="0">
            <a:off x="9245304" y="2217858"/>
            <a:ext cx="2660944" cy="4781548"/>
          </a:xfrm>
          <a:custGeom>
            <a:avLst/>
            <a:gdLst/>
            <a:ahLst/>
            <a:cxnLst/>
            <a:rect r="r" b="b" t="t" l="l"/>
            <a:pathLst>
              <a:path h="4781548" w="2660944">
                <a:moveTo>
                  <a:pt x="0" y="0"/>
                </a:moveTo>
                <a:lnTo>
                  <a:pt x="2660944" y="0"/>
                </a:lnTo>
                <a:lnTo>
                  <a:pt x="2660944" y="4781548"/>
                </a:lnTo>
                <a:lnTo>
                  <a:pt x="0" y="4781548"/>
                </a:lnTo>
                <a:lnTo>
                  <a:pt x="0" y="0"/>
                </a:lnTo>
                <a:close/>
              </a:path>
            </a:pathLst>
          </a:custGeom>
          <a:blipFill>
            <a:blip r:embed="rId7"/>
            <a:stretch>
              <a:fillRect l="-44" t="0" r="-44" b="0"/>
            </a:stretch>
          </a:blipFill>
        </p:spPr>
      </p:sp>
      <p:grpSp>
        <p:nvGrpSpPr>
          <p:cNvPr name="Group 16" id="16"/>
          <p:cNvGrpSpPr/>
          <p:nvPr/>
        </p:nvGrpSpPr>
        <p:grpSpPr>
          <a:xfrm rot="0">
            <a:off x="9264354" y="2294058"/>
            <a:ext cx="2508883" cy="4629150"/>
            <a:chOff x="0" y="0"/>
            <a:chExt cx="2378793" cy="4389120"/>
          </a:xfrm>
        </p:grpSpPr>
        <p:sp>
          <p:nvSpPr>
            <p:cNvPr name="Freeform 17" id="17"/>
            <p:cNvSpPr/>
            <p:nvPr/>
          </p:nvSpPr>
          <p:spPr>
            <a:xfrm flipH="false" flipV="false" rot="0">
              <a:off x="0" y="0"/>
              <a:ext cx="2378456" cy="4389120"/>
            </a:xfrm>
            <a:custGeom>
              <a:avLst/>
              <a:gdLst/>
              <a:ahLst/>
              <a:cxnLst/>
              <a:rect r="r" b="b" t="t" l="l"/>
              <a:pathLst>
                <a:path h="4389120" w="2378456">
                  <a:moveTo>
                    <a:pt x="183896" y="4389120"/>
                  </a:moveTo>
                  <a:lnTo>
                    <a:pt x="0" y="4389120"/>
                  </a:lnTo>
                  <a:lnTo>
                    <a:pt x="2194560" y="2194560"/>
                  </a:lnTo>
                  <a:lnTo>
                    <a:pt x="0" y="0"/>
                  </a:lnTo>
                  <a:lnTo>
                    <a:pt x="183896" y="0"/>
                  </a:lnTo>
                  <a:lnTo>
                    <a:pt x="2378456" y="2194560"/>
                  </a:lnTo>
                  <a:lnTo>
                    <a:pt x="183896" y="4389120"/>
                  </a:lnTo>
                  <a:close/>
                </a:path>
              </a:pathLst>
            </a:custGeom>
            <a:solidFill>
              <a:srgbClr val="A1A6A9"/>
            </a:solidFill>
          </p:spPr>
        </p:sp>
      </p:grpSp>
      <p:sp>
        <p:nvSpPr>
          <p:cNvPr name="Freeform 18" id="18"/>
          <p:cNvSpPr/>
          <p:nvPr/>
        </p:nvSpPr>
        <p:spPr>
          <a:xfrm flipH="false" flipV="false" rot="0">
            <a:off x="12978426" y="6755676"/>
            <a:ext cx="2701593" cy="2106593"/>
          </a:xfrm>
          <a:custGeom>
            <a:avLst/>
            <a:gdLst/>
            <a:ahLst/>
            <a:cxnLst/>
            <a:rect r="r" b="b" t="t" l="l"/>
            <a:pathLst>
              <a:path h="2106593" w="2701593">
                <a:moveTo>
                  <a:pt x="0" y="0"/>
                </a:moveTo>
                <a:lnTo>
                  <a:pt x="2701593" y="0"/>
                </a:lnTo>
                <a:lnTo>
                  <a:pt x="2701593" y="2106592"/>
                </a:lnTo>
                <a:lnTo>
                  <a:pt x="0" y="2106592"/>
                </a:lnTo>
                <a:lnTo>
                  <a:pt x="0" y="0"/>
                </a:lnTo>
                <a:close/>
              </a:path>
            </a:pathLst>
          </a:custGeom>
          <a:blipFill>
            <a:blip r:embed="rId8"/>
            <a:stretch>
              <a:fillRect l="0" t="-53" r="0" b="-53"/>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286000" y="9679710"/>
            <a:ext cx="6974610" cy="607288"/>
          </a:xfrm>
          <a:custGeom>
            <a:avLst/>
            <a:gdLst/>
            <a:ahLst/>
            <a:cxnLst/>
            <a:rect r="r" b="b" t="t" l="l"/>
            <a:pathLst>
              <a:path h="607288" w="6974610">
                <a:moveTo>
                  <a:pt x="0" y="0"/>
                </a:moveTo>
                <a:lnTo>
                  <a:pt x="6974610" y="0"/>
                </a:lnTo>
                <a:lnTo>
                  <a:pt x="6974610" y="607288"/>
                </a:lnTo>
                <a:lnTo>
                  <a:pt x="0" y="607288"/>
                </a:lnTo>
                <a:lnTo>
                  <a:pt x="0" y="0"/>
                </a:lnTo>
                <a:close/>
              </a:path>
            </a:pathLst>
          </a:custGeom>
          <a:blipFill>
            <a:blip r:embed="rId2"/>
            <a:stretch>
              <a:fillRect l="0" t="-159" r="0" b="-159"/>
            </a:stretch>
          </a:blipFill>
        </p:spPr>
      </p:sp>
      <p:grpSp>
        <p:nvGrpSpPr>
          <p:cNvPr name="Group 3" id="3"/>
          <p:cNvGrpSpPr/>
          <p:nvPr/>
        </p:nvGrpSpPr>
        <p:grpSpPr>
          <a:xfrm rot="0">
            <a:off x="2286000" y="9715498"/>
            <a:ext cx="6858000" cy="571500"/>
            <a:chOff x="0" y="0"/>
            <a:chExt cx="6502400" cy="541867"/>
          </a:xfrm>
        </p:grpSpPr>
        <p:sp>
          <p:nvSpPr>
            <p:cNvPr name="Freeform 4" id="4"/>
            <p:cNvSpPr/>
            <p:nvPr/>
          </p:nvSpPr>
          <p:spPr>
            <a:xfrm flipH="false" flipV="false" rot="0">
              <a:off x="0" y="0"/>
              <a:ext cx="6502400" cy="541909"/>
            </a:xfrm>
            <a:custGeom>
              <a:avLst/>
              <a:gdLst/>
              <a:ahLst/>
              <a:cxnLst/>
              <a:rect r="r" b="b" t="t" l="l"/>
              <a:pathLst>
                <a:path h="541909" w="6502400">
                  <a:moveTo>
                    <a:pt x="6502400" y="541909"/>
                  </a:moveTo>
                  <a:lnTo>
                    <a:pt x="0" y="541909"/>
                  </a:lnTo>
                  <a:lnTo>
                    <a:pt x="0" y="0"/>
                  </a:lnTo>
                  <a:lnTo>
                    <a:pt x="6502400" y="0"/>
                  </a:lnTo>
                  <a:lnTo>
                    <a:pt x="6502400" y="541909"/>
                  </a:lnTo>
                  <a:close/>
                </a:path>
              </a:pathLst>
            </a:custGeom>
            <a:solidFill>
              <a:srgbClr val="34495E"/>
            </a:solidFill>
          </p:spPr>
        </p:sp>
      </p:grpSp>
      <p:sp>
        <p:nvSpPr>
          <p:cNvPr name="Freeform 5" id="5"/>
          <p:cNvSpPr/>
          <p:nvPr/>
        </p:nvSpPr>
        <p:spPr>
          <a:xfrm flipH="false" flipV="false" rot="0">
            <a:off x="9108210" y="9680445"/>
            <a:ext cx="6893788" cy="606554"/>
          </a:xfrm>
          <a:custGeom>
            <a:avLst/>
            <a:gdLst/>
            <a:ahLst/>
            <a:cxnLst/>
            <a:rect r="r" b="b" t="t" l="l"/>
            <a:pathLst>
              <a:path h="606554" w="6893788">
                <a:moveTo>
                  <a:pt x="0" y="0"/>
                </a:moveTo>
                <a:lnTo>
                  <a:pt x="6893789" y="0"/>
                </a:lnTo>
                <a:lnTo>
                  <a:pt x="6893789" y="606553"/>
                </a:lnTo>
                <a:lnTo>
                  <a:pt x="0" y="606553"/>
                </a:lnTo>
                <a:lnTo>
                  <a:pt x="0" y="0"/>
                </a:lnTo>
                <a:close/>
              </a:path>
            </a:pathLst>
          </a:custGeom>
          <a:blipFill>
            <a:blip r:embed="rId3"/>
            <a:stretch>
              <a:fillRect l="0" t="-294" r="0" b="-294"/>
            </a:stretch>
          </a:blipFill>
        </p:spPr>
      </p:sp>
      <p:grpSp>
        <p:nvGrpSpPr>
          <p:cNvPr name="Group 6" id="6"/>
          <p:cNvGrpSpPr/>
          <p:nvPr/>
        </p:nvGrpSpPr>
        <p:grpSpPr>
          <a:xfrm rot="0">
            <a:off x="9144000" y="9716233"/>
            <a:ext cx="6858000" cy="571500"/>
            <a:chOff x="0" y="0"/>
            <a:chExt cx="6502400" cy="541867"/>
          </a:xfrm>
        </p:grpSpPr>
        <p:sp>
          <p:nvSpPr>
            <p:cNvPr name="Freeform 7" id="7"/>
            <p:cNvSpPr/>
            <p:nvPr/>
          </p:nvSpPr>
          <p:spPr>
            <a:xfrm flipH="false" flipV="false" rot="0">
              <a:off x="0" y="0"/>
              <a:ext cx="6502400" cy="541909"/>
            </a:xfrm>
            <a:custGeom>
              <a:avLst/>
              <a:gdLst/>
              <a:ahLst/>
              <a:cxnLst/>
              <a:rect r="r" b="b" t="t" l="l"/>
              <a:pathLst>
                <a:path h="541909" w="6502400">
                  <a:moveTo>
                    <a:pt x="6502400" y="541909"/>
                  </a:moveTo>
                  <a:lnTo>
                    <a:pt x="0" y="541909"/>
                  </a:lnTo>
                  <a:lnTo>
                    <a:pt x="0" y="0"/>
                  </a:lnTo>
                  <a:lnTo>
                    <a:pt x="6502400" y="0"/>
                  </a:lnTo>
                  <a:lnTo>
                    <a:pt x="6502400" y="541909"/>
                  </a:lnTo>
                  <a:close/>
                </a:path>
              </a:pathLst>
            </a:custGeom>
            <a:solidFill>
              <a:srgbClr val="34495E"/>
            </a:solidFill>
          </p:spPr>
        </p:sp>
      </p:grpSp>
      <p:sp>
        <p:nvSpPr>
          <p:cNvPr name="TextBox 8" id="8"/>
          <p:cNvSpPr txBox="true"/>
          <p:nvPr/>
        </p:nvSpPr>
        <p:spPr>
          <a:xfrm rot="0">
            <a:off x="1028700" y="856598"/>
            <a:ext cx="12285345" cy="1035606"/>
          </a:xfrm>
          <a:prstGeom prst="rect">
            <a:avLst/>
          </a:prstGeom>
        </p:spPr>
        <p:txBody>
          <a:bodyPr anchor="t" rtlCol="false" tIns="0" lIns="0" bIns="0" rIns="0">
            <a:spAutoFit/>
          </a:bodyPr>
          <a:lstStyle/>
          <a:p>
            <a:pPr algn="l">
              <a:lnSpc>
                <a:spcPts val="7919"/>
              </a:lnSpc>
            </a:pPr>
            <a:r>
              <a:rPr lang="en-US" sz="6599" spc="46">
                <a:solidFill>
                  <a:srgbClr val="000000"/>
                </a:solidFill>
                <a:latin typeface="TT Rounds Condensed"/>
                <a:ea typeface="TT Rounds Condensed"/>
                <a:cs typeface="TT Rounds Condensed"/>
                <a:sym typeface="TT Rounds Condensed"/>
              </a:rPr>
              <a:t>Functional Description</a:t>
            </a:r>
          </a:p>
        </p:txBody>
      </p:sp>
      <p:sp>
        <p:nvSpPr>
          <p:cNvPr name="TextBox 9" id="9"/>
          <p:cNvSpPr txBox="true"/>
          <p:nvPr/>
        </p:nvSpPr>
        <p:spPr>
          <a:xfrm rot="0">
            <a:off x="2586943" y="9891903"/>
            <a:ext cx="6249352" cy="314325"/>
          </a:xfrm>
          <a:prstGeom prst="rect">
            <a:avLst/>
          </a:prstGeom>
        </p:spPr>
        <p:txBody>
          <a:bodyPr anchor="t" rtlCol="false" tIns="0" lIns="0" bIns="0" rIns="0">
            <a:spAutoFit/>
          </a:bodyPr>
          <a:lstStyle/>
          <a:p>
            <a:pPr algn="l">
              <a:lnSpc>
                <a:spcPts val="2429"/>
              </a:lnSpc>
            </a:pPr>
            <a:r>
              <a:rPr lang="en-US" sz="2399" spc="7">
                <a:solidFill>
                  <a:srgbClr val="FFFFFF"/>
                </a:solidFill>
                <a:latin typeface="TT Rounds Condensed"/>
                <a:ea typeface="TT Rounds Condensed"/>
                <a:cs typeface="TT Rounds Condensed"/>
                <a:sym typeface="TT Rounds Condensed"/>
              </a:rPr>
              <a:t>Department of Computer Science and Engineering</a:t>
            </a:r>
          </a:p>
        </p:txBody>
      </p:sp>
      <p:sp>
        <p:nvSpPr>
          <p:cNvPr name="TextBox 10" id="10"/>
          <p:cNvSpPr txBox="true"/>
          <p:nvPr/>
        </p:nvSpPr>
        <p:spPr>
          <a:xfrm rot="0">
            <a:off x="9999204" y="9892638"/>
            <a:ext cx="4024312" cy="314325"/>
          </a:xfrm>
          <a:prstGeom prst="rect">
            <a:avLst/>
          </a:prstGeom>
        </p:spPr>
        <p:txBody>
          <a:bodyPr anchor="t" rtlCol="false" tIns="0" lIns="0" bIns="0" rIns="0">
            <a:spAutoFit/>
          </a:bodyPr>
          <a:lstStyle/>
          <a:p>
            <a:pPr algn="l">
              <a:lnSpc>
                <a:spcPts val="2429"/>
              </a:lnSpc>
            </a:pPr>
            <a:r>
              <a:rPr lang="en-US" sz="2399" spc="22">
                <a:solidFill>
                  <a:srgbClr val="FFFFFF"/>
                </a:solidFill>
                <a:latin typeface="TT Rounds Condensed"/>
                <a:ea typeface="TT Rounds Condensed"/>
                <a:cs typeface="TT Rounds Condensed"/>
                <a:sym typeface="TT Rounds Condensed"/>
              </a:rPr>
              <a:t>Rajalakshmi Engineering College</a:t>
            </a:r>
          </a:p>
        </p:txBody>
      </p:sp>
      <p:sp>
        <p:nvSpPr>
          <p:cNvPr name="TextBox 11" id="11"/>
          <p:cNvSpPr txBox="true"/>
          <p:nvPr/>
        </p:nvSpPr>
        <p:spPr>
          <a:xfrm rot="0">
            <a:off x="14799804" y="9892638"/>
            <a:ext cx="346710" cy="336649"/>
          </a:xfrm>
          <a:prstGeom prst="rect">
            <a:avLst/>
          </a:prstGeom>
        </p:spPr>
        <p:txBody>
          <a:bodyPr anchor="t" rtlCol="false" tIns="0" lIns="0" bIns="0" rIns="0">
            <a:spAutoFit/>
          </a:bodyPr>
          <a:lstStyle/>
          <a:p>
            <a:pPr algn="l">
              <a:lnSpc>
                <a:spcPts val="2429"/>
              </a:lnSpc>
            </a:pPr>
            <a:r>
              <a:rPr lang="en-US" sz="2399" spc="-15">
                <a:solidFill>
                  <a:srgbClr val="FFFFFF"/>
                </a:solidFill>
                <a:latin typeface="TT Rounds Condensed"/>
                <a:ea typeface="TT Rounds Condensed"/>
                <a:cs typeface="TT Rounds Condensed"/>
                <a:sym typeface="TT Rounds Condensed"/>
              </a:rPr>
              <a:t>10</a:t>
            </a:r>
          </a:p>
        </p:txBody>
      </p:sp>
      <p:sp>
        <p:nvSpPr>
          <p:cNvPr name="TextBox 12" id="12"/>
          <p:cNvSpPr txBox="true"/>
          <p:nvPr/>
        </p:nvSpPr>
        <p:spPr>
          <a:xfrm rot="0">
            <a:off x="455712" y="2363652"/>
            <a:ext cx="17832288" cy="6389371"/>
          </a:xfrm>
          <a:prstGeom prst="rect">
            <a:avLst/>
          </a:prstGeom>
        </p:spPr>
        <p:txBody>
          <a:bodyPr anchor="t" rtlCol="false" tIns="0" lIns="0" bIns="0" rIns="0">
            <a:spAutoFit/>
          </a:bodyPr>
          <a:lstStyle/>
          <a:p>
            <a:pPr algn="l" marL="820412" indent="-410206" lvl="1">
              <a:lnSpc>
                <a:spcPts val="5699"/>
              </a:lnSpc>
              <a:buFont typeface="Arial"/>
              <a:buChar char="•"/>
            </a:pPr>
            <a:r>
              <a:rPr lang="en-US" sz="3799" spc="11">
                <a:solidFill>
                  <a:srgbClr val="000000"/>
                </a:solidFill>
                <a:latin typeface="TT Rounds Condensed"/>
                <a:ea typeface="TT Rounds Condensed"/>
                <a:cs typeface="TT Rounds Condensed"/>
                <a:sym typeface="TT Rounds Condensed"/>
              </a:rPr>
              <a:t>User Interface:</a:t>
            </a:r>
          </a:p>
          <a:p>
            <a:pPr algn="l" marL="820412" indent="-410206" lvl="1">
              <a:lnSpc>
                <a:spcPts val="5699"/>
              </a:lnSpc>
              <a:buFont typeface="Arial"/>
              <a:buChar char="•"/>
            </a:pPr>
            <a:r>
              <a:rPr lang="en-US" sz="3799" spc="11">
                <a:solidFill>
                  <a:srgbClr val="000000"/>
                </a:solidFill>
                <a:latin typeface="TT Rounds Condensed"/>
                <a:ea typeface="TT Rounds Condensed"/>
                <a:cs typeface="TT Rounds Condensed"/>
                <a:sym typeface="TT Rounds Condensed"/>
              </a:rPr>
              <a:t>Provide a simple interface to upload the Excel sheet and configure email settings.</a:t>
            </a:r>
          </a:p>
          <a:p>
            <a:pPr algn="l" marL="820412" indent="-410206" lvl="1">
              <a:lnSpc>
                <a:spcPts val="5699"/>
              </a:lnSpc>
              <a:buFont typeface="Arial"/>
              <a:buChar char="•"/>
            </a:pPr>
            <a:r>
              <a:rPr lang="en-US" sz="3799" spc="11">
                <a:solidFill>
                  <a:srgbClr val="000000"/>
                </a:solidFill>
                <a:latin typeface="TT Rounds Condensed"/>
                <a:ea typeface="TT Rounds Condensed"/>
                <a:cs typeface="TT Rounds Condensed"/>
                <a:sym typeface="TT Rounds Condensed"/>
              </a:rPr>
              <a:t>Error Handling:</a:t>
            </a:r>
          </a:p>
          <a:p>
            <a:pPr algn="l" marL="820412" indent="-410206" lvl="1">
              <a:lnSpc>
                <a:spcPts val="5699"/>
              </a:lnSpc>
              <a:buFont typeface="Arial"/>
              <a:buChar char="•"/>
            </a:pPr>
            <a:r>
              <a:rPr lang="en-US" sz="3799" spc="11">
                <a:solidFill>
                  <a:srgbClr val="000000"/>
                </a:solidFill>
                <a:latin typeface="TT Rounds Condensed"/>
                <a:ea typeface="TT Rounds Condensed"/>
                <a:cs typeface="TT Rounds Condensed"/>
                <a:sym typeface="TT Rounds Condensed"/>
              </a:rPr>
              <a:t>Log errors encountered during the automation process for debugging and improvement.</a:t>
            </a:r>
          </a:p>
          <a:p>
            <a:pPr algn="l" marL="820412" indent="-410206" lvl="1">
              <a:lnSpc>
                <a:spcPts val="5699"/>
              </a:lnSpc>
              <a:buFont typeface="Arial"/>
              <a:buChar char="•"/>
            </a:pPr>
            <a:r>
              <a:rPr lang="en-US" sz="3799" spc="11">
                <a:solidFill>
                  <a:srgbClr val="000000"/>
                </a:solidFill>
                <a:latin typeface="TT Rounds Condensed"/>
                <a:ea typeface="TT Rounds Condensed"/>
                <a:cs typeface="TT Rounds Condensed"/>
                <a:sym typeface="TT Rounds Condensed"/>
              </a:rPr>
              <a:t>Scalability:</a:t>
            </a:r>
          </a:p>
          <a:p>
            <a:pPr algn="l" marL="820412" indent="-410206" lvl="1">
              <a:lnSpc>
                <a:spcPts val="5699"/>
              </a:lnSpc>
              <a:buFont typeface="Arial"/>
              <a:buChar char="•"/>
            </a:pPr>
            <a:r>
              <a:rPr lang="en-US" sz="3799" spc="11">
                <a:solidFill>
                  <a:srgbClr val="000000"/>
                </a:solidFill>
                <a:latin typeface="TT Rounds Condensed"/>
                <a:ea typeface="TT Rounds Condensed"/>
                <a:cs typeface="TT Rounds Condensed"/>
                <a:sym typeface="TT Rounds Condensed"/>
              </a:rPr>
              <a:t>Handle increasing amounts of subscription data and web-scraping sources efficiently.</a:t>
            </a:r>
          </a:p>
          <a:p>
            <a:pPr algn="l" marL="820412" indent="-410206" lvl="1">
              <a:lnSpc>
                <a:spcPts val="5699"/>
              </a:lnSpc>
              <a:buFont typeface="Arial"/>
              <a:buChar char="•"/>
            </a:pPr>
            <a:r>
              <a:rPr lang="en-US" sz="3799" spc="11">
                <a:solidFill>
                  <a:srgbClr val="000000"/>
                </a:solidFill>
                <a:latin typeface="TT Rounds Condensed"/>
                <a:ea typeface="TT Rounds Condensed"/>
                <a:cs typeface="TT Rounds Condensed"/>
                <a:sym typeface="TT Rounds Condensed"/>
              </a:rPr>
              <a:t>Integration:</a:t>
            </a:r>
          </a:p>
          <a:p>
            <a:pPr algn="l" marL="820412" indent="-410206" lvl="1">
              <a:lnSpc>
                <a:spcPts val="5699"/>
              </a:lnSpc>
              <a:buFont typeface="Arial"/>
              <a:buChar char="•"/>
            </a:pPr>
            <a:r>
              <a:rPr lang="en-US" sz="3799" spc="11">
                <a:solidFill>
                  <a:srgbClr val="000000"/>
                </a:solidFill>
                <a:latin typeface="TT Rounds Condensed"/>
                <a:ea typeface="TT Rounds Condensed"/>
                <a:cs typeface="TT Rounds Condensed"/>
                <a:sym typeface="TT Rounds Condensed"/>
              </a:rPr>
              <a:t>Support seamless integration with email servers and business workflows.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286000" y="9679710"/>
            <a:ext cx="6974610" cy="607288"/>
          </a:xfrm>
          <a:custGeom>
            <a:avLst/>
            <a:gdLst/>
            <a:ahLst/>
            <a:cxnLst/>
            <a:rect r="r" b="b" t="t" l="l"/>
            <a:pathLst>
              <a:path h="607288" w="6974610">
                <a:moveTo>
                  <a:pt x="0" y="0"/>
                </a:moveTo>
                <a:lnTo>
                  <a:pt x="6974610" y="0"/>
                </a:lnTo>
                <a:lnTo>
                  <a:pt x="6974610" y="607288"/>
                </a:lnTo>
                <a:lnTo>
                  <a:pt x="0" y="607288"/>
                </a:lnTo>
                <a:lnTo>
                  <a:pt x="0" y="0"/>
                </a:lnTo>
                <a:close/>
              </a:path>
            </a:pathLst>
          </a:custGeom>
          <a:blipFill>
            <a:blip r:embed="rId2"/>
            <a:stretch>
              <a:fillRect l="0" t="-159" r="0" b="-159"/>
            </a:stretch>
          </a:blipFill>
        </p:spPr>
      </p:sp>
      <p:grpSp>
        <p:nvGrpSpPr>
          <p:cNvPr name="Group 3" id="3"/>
          <p:cNvGrpSpPr/>
          <p:nvPr/>
        </p:nvGrpSpPr>
        <p:grpSpPr>
          <a:xfrm rot="0">
            <a:off x="2286000" y="9715498"/>
            <a:ext cx="6858000" cy="571500"/>
            <a:chOff x="0" y="0"/>
            <a:chExt cx="6502400" cy="541867"/>
          </a:xfrm>
        </p:grpSpPr>
        <p:sp>
          <p:nvSpPr>
            <p:cNvPr name="Freeform 4" id="4"/>
            <p:cNvSpPr/>
            <p:nvPr/>
          </p:nvSpPr>
          <p:spPr>
            <a:xfrm flipH="false" flipV="false" rot="0">
              <a:off x="0" y="0"/>
              <a:ext cx="6502400" cy="541909"/>
            </a:xfrm>
            <a:custGeom>
              <a:avLst/>
              <a:gdLst/>
              <a:ahLst/>
              <a:cxnLst/>
              <a:rect r="r" b="b" t="t" l="l"/>
              <a:pathLst>
                <a:path h="541909" w="6502400">
                  <a:moveTo>
                    <a:pt x="6502400" y="541909"/>
                  </a:moveTo>
                  <a:lnTo>
                    <a:pt x="0" y="541909"/>
                  </a:lnTo>
                  <a:lnTo>
                    <a:pt x="0" y="0"/>
                  </a:lnTo>
                  <a:lnTo>
                    <a:pt x="6502400" y="0"/>
                  </a:lnTo>
                  <a:lnTo>
                    <a:pt x="6502400" y="541909"/>
                  </a:lnTo>
                  <a:close/>
                </a:path>
              </a:pathLst>
            </a:custGeom>
            <a:solidFill>
              <a:srgbClr val="34495E"/>
            </a:solidFill>
          </p:spPr>
        </p:sp>
      </p:grpSp>
      <p:sp>
        <p:nvSpPr>
          <p:cNvPr name="Freeform 5" id="5"/>
          <p:cNvSpPr/>
          <p:nvPr/>
        </p:nvSpPr>
        <p:spPr>
          <a:xfrm flipH="false" flipV="false" rot="0">
            <a:off x="9108210" y="9680445"/>
            <a:ext cx="6893788" cy="606554"/>
          </a:xfrm>
          <a:custGeom>
            <a:avLst/>
            <a:gdLst/>
            <a:ahLst/>
            <a:cxnLst/>
            <a:rect r="r" b="b" t="t" l="l"/>
            <a:pathLst>
              <a:path h="606554" w="6893788">
                <a:moveTo>
                  <a:pt x="0" y="0"/>
                </a:moveTo>
                <a:lnTo>
                  <a:pt x="6893789" y="0"/>
                </a:lnTo>
                <a:lnTo>
                  <a:pt x="6893789" y="606553"/>
                </a:lnTo>
                <a:lnTo>
                  <a:pt x="0" y="606553"/>
                </a:lnTo>
                <a:lnTo>
                  <a:pt x="0" y="0"/>
                </a:lnTo>
                <a:close/>
              </a:path>
            </a:pathLst>
          </a:custGeom>
          <a:blipFill>
            <a:blip r:embed="rId3"/>
            <a:stretch>
              <a:fillRect l="0" t="-294" r="0" b="-294"/>
            </a:stretch>
          </a:blipFill>
        </p:spPr>
      </p:sp>
      <p:grpSp>
        <p:nvGrpSpPr>
          <p:cNvPr name="Group 6" id="6"/>
          <p:cNvGrpSpPr/>
          <p:nvPr/>
        </p:nvGrpSpPr>
        <p:grpSpPr>
          <a:xfrm rot="0">
            <a:off x="9144000" y="9716233"/>
            <a:ext cx="6858000" cy="571500"/>
            <a:chOff x="0" y="0"/>
            <a:chExt cx="6502400" cy="541867"/>
          </a:xfrm>
        </p:grpSpPr>
        <p:sp>
          <p:nvSpPr>
            <p:cNvPr name="Freeform 7" id="7"/>
            <p:cNvSpPr/>
            <p:nvPr/>
          </p:nvSpPr>
          <p:spPr>
            <a:xfrm flipH="false" flipV="false" rot="0">
              <a:off x="0" y="0"/>
              <a:ext cx="6502400" cy="541909"/>
            </a:xfrm>
            <a:custGeom>
              <a:avLst/>
              <a:gdLst/>
              <a:ahLst/>
              <a:cxnLst/>
              <a:rect r="r" b="b" t="t" l="l"/>
              <a:pathLst>
                <a:path h="541909" w="6502400">
                  <a:moveTo>
                    <a:pt x="6502400" y="541909"/>
                  </a:moveTo>
                  <a:lnTo>
                    <a:pt x="0" y="541909"/>
                  </a:lnTo>
                  <a:lnTo>
                    <a:pt x="0" y="0"/>
                  </a:lnTo>
                  <a:lnTo>
                    <a:pt x="6502400" y="0"/>
                  </a:lnTo>
                  <a:lnTo>
                    <a:pt x="6502400" y="541909"/>
                  </a:lnTo>
                  <a:close/>
                </a:path>
              </a:pathLst>
            </a:custGeom>
            <a:solidFill>
              <a:srgbClr val="34495E"/>
            </a:solidFill>
          </p:spPr>
        </p:sp>
      </p:grpSp>
      <p:sp>
        <p:nvSpPr>
          <p:cNvPr name="TextBox 8" id="8"/>
          <p:cNvSpPr txBox="true"/>
          <p:nvPr/>
        </p:nvSpPr>
        <p:spPr>
          <a:xfrm rot="0">
            <a:off x="2586943" y="9891903"/>
            <a:ext cx="6249352" cy="314325"/>
          </a:xfrm>
          <a:prstGeom prst="rect">
            <a:avLst/>
          </a:prstGeom>
        </p:spPr>
        <p:txBody>
          <a:bodyPr anchor="t" rtlCol="false" tIns="0" lIns="0" bIns="0" rIns="0">
            <a:spAutoFit/>
          </a:bodyPr>
          <a:lstStyle/>
          <a:p>
            <a:pPr algn="l">
              <a:lnSpc>
                <a:spcPts val="2429"/>
              </a:lnSpc>
            </a:pPr>
            <a:r>
              <a:rPr lang="en-US" sz="2399" spc="7">
                <a:solidFill>
                  <a:srgbClr val="FFFFFF"/>
                </a:solidFill>
                <a:latin typeface="TT Rounds Condensed"/>
                <a:ea typeface="TT Rounds Condensed"/>
                <a:cs typeface="TT Rounds Condensed"/>
                <a:sym typeface="TT Rounds Condensed"/>
              </a:rPr>
              <a:t>Department of Computer Science and Engineering</a:t>
            </a:r>
          </a:p>
        </p:txBody>
      </p:sp>
      <p:sp>
        <p:nvSpPr>
          <p:cNvPr name="TextBox 9" id="9"/>
          <p:cNvSpPr txBox="true"/>
          <p:nvPr/>
        </p:nvSpPr>
        <p:spPr>
          <a:xfrm rot="0">
            <a:off x="9999204" y="9892638"/>
            <a:ext cx="4024312" cy="314325"/>
          </a:xfrm>
          <a:prstGeom prst="rect">
            <a:avLst/>
          </a:prstGeom>
        </p:spPr>
        <p:txBody>
          <a:bodyPr anchor="t" rtlCol="false" tIns="0" lIns="0" bIns="0" rIns="0">
            <a:spAutoFit/>
          </a:bodyPr>
          <a:lstStyle/>
          <a:p>
            <a:pPr algn="l">
              <a:lnSpc>
                <a:spcPts val="2429"/>
              </a:lnSpc>
            </a:pPr>
            <a:r>
              <a:rPr lang="en-US" sz="2399" spc="22">
                <a:solidFill>
                  <a:srgbClr val="FFFFFF"/>
                </a:solidFill>
                <a:latin typeface="TT Rounds Condensed"/>
                <a:ea typeface="TT Rounds Condensed"/>
                <a:cs typeface="TT Rounds Condensed"/>
                <a:sym typeface="TT Rounds Condensed"/>
              </a:rPr>
              <a:t>Rajalakshmi Engineering College</a:t>
            </a:r>
          </a:p>
        </p:txBody>
      </p:sp>
      <p:sp>
        <p:nvSpPr>
          <p:cNvPr name="TextBox 10" id="10"/>
          <p:cNvSpPr txBox="true"/>
          <p:nvPr/>
        </p:nvSpPr>
        <p:spPr>
          <a:xfrm rot="0">
            <a:off x="14799804" y="9892638"/>
            <a:ext cx="346710" cy="336649"/>
          </a:xfrm>
          <a:prstGeom prst="rect">
            <a:avLst/>
          </a:prstGeom>
        </p:spPr>
        <p:txBody>
          <a:bodyPr anchor="t" rtlCol="false" tIns="0" lIns="0" bIns="0" rIns="0">
            <a:spAutoFit/>
          </a:bodyPr>
          <a:lstStyle/>
          <a:p>
            <a:pPr algn="l">
              <a:lnSpc>
                <a:spcPts val="2429"/>
              </a:lnSpc>
            </a:pPr>
            <a:r>
              <a:rPr lang="en-US" sz="2399" spc="-15">
                <a:solidFill>
                  <a:srgbClr val="FFFFFF"/>
                </a:solidFill>
                <a:latin typeface="TT Rounds Condensed"/>
                <a:ea typeface="TT Rounds Condensed"/>
                <a:cs typeface="TT Rounds Condensed"/>
                <a:sym typeface="TT Rounds Condensed"/>
              </a:rPr>
              <a:t>11</a:t>
            </a:r>
          </a:p>
        </p:txBody>
      </p:sp>
      <p:sp>
        <p:nvSpPr>
          <p:cNvPr name="TextBox 11" id="11"/>
          <p:cNvSpPr txBox="true"/>
          <p:nvPr/>
        </p:nvSpPr>
        <p:spPr>
          <a:xfrm rot="0">
            <a:off x="1930414" y="1894031"/>
            <a:ext cx="15131155" cy="7298818"/>
          </a:xfrm>
          <a:prstGeom prst="rect">
            <a:avLst/>
          </a:prstGeom>
        </p:spPr>
        <p:txBody>
          <a:bodyPr anchor="t" rtlCol="false" tIns="0" lIns="0" bIns="0" rIns="0">
            <a:spAutoFit/>
          </a:bodyPr>
          <a:lstStyle/>
          <a:p>
            <a:pPr algn="l" marL="820412" indent="-410206" lvl="1">
              <a:lnSpc>
                <a:spcPts val="5813"/>
              </a:lnSpc>
              <a:buFont typeface="Arial"/>
              <a:buChar char="•"/>
            </a:pPr>
            <a:r>
              <a:rPr lang="en-US" sz="3799" spc="11">
                <a:solidFill>
                  <a:srgbClr val="000000"/>
                </a:solidFill>
                <a:latin typeface="TT Rounds Condensed"/>
                <a:ea typeface="TT Rounds Condensed"/>
                <a:cs typeface="TT Rounds Condensed"/>
                <a:sym typeface="TT Rounds Condensed"/>
              </a:rPr>
              <a:t>Automated Subscription Tracking:</a:t>
            </a:r>
          </a:p>
          <a:p>
            <a:pPr algn="l" marL="820412" indent="-410206" lvl="1">
              <a:lnSpc>
                <a:spcPts val="5813"/>
              </a:lnSpc>
              <a:buFont typeface="Arial"/>
              <a:buChar char="•"/>
            </a:pPr>
            <a:r>
              <a:rPr lang="en-US" sz="3799" spc="11">
                <a:solidFill>
                  <a:srgbClr val="000000"/>
                </a:solidFill>
                <a:latin typeface="TT Rounds Condensed"/>
                <a:ea typeface="TT Rounds Condensed"/>
                <a:cs typeface="TT Rounds Condensed"/>
                <a:sym typeface="TT Rounds Condensed"/>
              </a:rPr>
              <a:t>Subscriptions will be automatically monitored, and reminders will be sent to subscribers on time.</a:t>
            </a:r>
          </a:p>
          <a:p>
            <a:pPr algn="l" marL="820412" indent="-410206" lvl="1">
              <a:lnSpc>
                <a:spcPts val="5813"/>
              </a:lnSpc>
              <a:buFont typeface="Arial"/>
              <a:buChar char="•"/>
            </a:pPr>
            <a:r>
              <a:rPr lang="en-US" sz="3799" spc="11">
                <a:solidFill>
                  <a:srgbClr val="000000"/>
                </a:solidFill>
                <a:latin typeface="TT Rounds Condensed"/>
                <a:ea typeface="TT Rounds Condensed"/>
                <a:cs typeface="TT Rounds Condensed"/>
                <a:sym typeface="TT Rounds Condensed"/>
              </a:rPr>
              <a:t>Data Collection:</a:t>
            </a:r>
          </a:p>
          <a:p>
            <a:pPr algn="l" marL="820412" indent="-410206" lvl="1">
              <a:lnSpc>
                <a:spcPts val="5813"/>
              </a:lnSpc>
              <a:buFont typeface="Arial"/>
              <a:buChar char="•"/>
            </a:pPr>
            <a:r>
              <a:rPr lang="en-US" sz="3799" spc="11">
                <a:solidFill>
                  <a:srgbClr val="000000"/>
                </a:solidFill>
                <a:latin typeface="TT Rounds Condensed"/>
                <a:ea typeface="TT Rounds Condensed"/>
                <a:cs typeface="TT Rounds Condensed"/>
                <a:sym typeface="TT Rounds Condensed"/>
              </a:rPr>
              <a:t>The bot will gather product data from websites and store it in an organized Excel sheet.</a:t>
            </a:r>
          </a:p>
          <a:p>
            <a:pPr algn="l" marL="820412" indent="-410206" lvl="1">
              <a:lnSpc>
                <a:spcPts val="5813"/>
              </a:lnSpc>
              <a:buFont typeface="Arial"/>
              <a:buChar char="•"/>
            </a:pPr>
            <a:r>
              <a:rPr lang="en-US" sz="3799" spc="11">
                <a:solidFill>
                  <a:srgbClr val="000000"/>
                </a:solidFill>
                <a:latin typeface="TT Rounds Condensed"/>
                <a:ea typeface="TT Rounds Condensed"/>
                <a:cs typeface="TT Rounds Condensed"/>
                <a:sym typeface="TT Rounds Condensed"/>
              </a:rPr>
              <a:t>Daily Reports:</a:t>
            </a:r>
          </a:p>
          <a:p>
            <a:pPr algn="l" marL="820412" indent="-410206" lvl="1">
              <a:lnSpc>
                <a:spcPts val="5813"/>
              </a:lnSpc>
              <a:buFont typeface="Arial"/>
              <a:buChar char="•"/>
            </a:pPr>
            <a:r>
              <a:rPr lang="en-US" sz="3799" spc="11">
                <a:solidFill>
                  <a:srgbClr val="000000"/>
                </a:solidFill>
                <a:latin typeface="TT Rounds Condensed"/>
                <a:ea typeface="TT Rounds Condensed"/>
                <a:cs typeface="TT Rounds Condensed"/>
                <a:sym typeface="TT Rounds Condensed"/>
              </a:rPr>
              <a:t>The system will generate daily reports summarizing scraped data and subscription reminders.</a:t>
            </a:r>
          </a:p>
          <a:p>
            <a:pPr algn="l">
              <a:lnSpc>
                <a:spcPts val="5813"/>
              </a:lnSpc>
            </a:pPr>
          </a:p>
        </p:txBody>
      </p:sp>
      <p:sp>
        <p:nvSpPr>
          <p:cNvPr name="TextBox 12" id="12"/>
          <p:cNvSpPr txBox="true"/>
          <p:nvPr/>
        </p:nvSpPr>
        <p:spPr>
          <a:xfrm rot="0">
            <a:off x="1456258" y="516880"/>
            <a:ext cx="2843452" cy="1014115"/>
          </a:xfrm>
          <a:prstGeom prst="rect">
            <a:avLst/>
          </a:prstGeom>
        </p:spPr>
        <p:txBody>
          <a:bodyPr anchor="t" rtlCol="false" tIns="0" lIns="0" bIns="0" rIns="0">
            <a:spAutoFit/>
          </a:bodyPr>
          <a:lstStyle/>
          <a:p>
            <a:pPr algn="l">
              <a:lnSpc>
                <a:spcPts val="7919"/>
              </a:lnSpc>
            </a:pPr>
            <a:r>
              <a:rPr lang="en-US" sz="6599" spc="61">
                <a:solidFill>
                  <a:srgbClr val="000000"/>
                </a:solidFill>
                <a:latin typeface="TT Rounds Condensed"/>
                <a:ea typeface="TT Rounds Condensed"/>
                <a:cs typeface="TT Rounds Condensed"/>
                <a:sym typeface="TT Rounds Condensed"/>
              </a:rPr>
              <a:t>Results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286000" y="9679710"/>
            <a:ext cx="6974610" cy="607288"/>
          </a:xfrm>
          <a:custGeom>
            <a:avLst/>
            <a:gdLst/>
            <a:ahLst/>
            <a:cxnLst/>
            <a:rect r="r" b="b" t="t" l="l"/>
            <a:pathLst>
              <a:path h="607288" w="6974610">
                <a:moveTo>
                  <a:pt x="0" y="0"/>
                </a:moveTo>
                <a:lnTo>
                  <a:pt x="6974610" y="0"/>
                </a:lnTo>
                <a:lnTo>
                  <a:pt x="6974610" y="607288"/>
                </a:lnTo>
                <a:lnTo>
                  <a:pt x="0" y="607288"/>
                </a:lnTo>
                <a:lnTo>
                  <a:pt x="0" y="0"/>
                </a:lnTo>
                <a:close/>
              </a:path>
            </a:pathLst>
          </a:custGeom>
          <a:blipFill>
            <a:blip r:embed="rId2"/>
            <a:stretch>
              <a:fillRect l="0" t="-159" r="0" b="-159"/>
            </a:stretch>
          </a:blipFill>
        </p:spPr>
      </p:sp>
      <p:grpSp>
        <p:nvGrpSpPr>
          <p:cNvPr name="Group 3" id="3"/>
          <p:cNvGrpSpPr/>
          <p:nvPr/>
        </p:nvGrpSpPr>
        <p:grpSpPr>
          <a:xfrm rot="0">
            <a:off x="2286000" y="9715498"/>
            <a:ext cx="6858000" cy="571500"/>
            <a:chOff x="0" y="0"/>
            <a:chExt cx="6502400" cy="541867"/>
          </a:xfrm>
        </p:grpSpPr>
        <p:sp>
          <p:nvSpPr>
            <p:cNvPr name="Freeform 4" id="4"/>
            <p:cNvSpPr/>
            <p:nvPr/>
          </p:nvSpPr>
          <p:spPr>
            <a:xfrm flipH="false" flipV="false" rot="0">
              <a:off x="0" y="0"/>
              <a:ext cx="6502400" cy="541909"/>
            </a:xfrm>
            <a:custGeom>
              <a:avLst/>
              <a:gdLst/>
              <a:ahLst/>
              <a:cxnLst/>
              <a:rect r="r" b="b" t="t" l="l"/>
              <a:pathLst>
                <a:path h="541909" w="6502400">
                  <a:moveTo>
                    <a:pt x="6502400" y="541909"/>
                  </a:moveTo>
                  <a:lnTo>
                    <a:pt x="0" y="541909"/>
                  </a:lnTo>
                  <a:lnTo>
                    <a:pt x="0" y="0"/>
                  </a:lnTo>
                  <a:lnTo>
                    <a:pt x="6502400" y="0"/>
                  </a:lnTo>
                  <a:lnTo>
                    <a:pt x="6502400" y="541909"/>
                  </a:lnTo>
                  <a:close/>
                </a:path>
              </a:pathLst>
            </a:custGeom>
            <a:solidFill>
              <a:srgbClr val="34495E"/>
            </a:solidFill>
          </p:spPr>
        </p:sp>
      </p:grpSp>
      <p:sp>
        <p:nvSpPr>
          <p:cNvPr name="Freeform 5" id="5"/>
          <p:cNvSpPr/>
          <p:nvPr/>
        </p:nvSpPr>
        <p:spPr>
          <a:xfrm flipH="false" flipV="false" rot="0">
            <a:off x="9108210" y="9680445"/>
            <a:ext cx="6893788" cy="606554"/>
          </a:xfrm>
          <a:custGeom>
            <a:avLst/>
            <a:gdLst/>
            <a:ahLst/>
            <a:cxnLst/>
            <a:rect r="r" b="b" t="t" l="l"/>
            <a:pathLst>
              <a:path h="606554" w="6893788">
                <a:moveTo>
                  <a:pt x="0" y="0"/>
                </a:moveTo>
                <a:lnTo>
                  <a:pt x="6893789" y="0"/>
                </a:lnTo>
                <a:lnTo>
                  <a:pt x="6893789" y="606553"/>
                </a:lnTo>
                <a:lnTo>
                  <a:pt x="0" y="606553"/>
                </a:lnTo>
                <a:lnTo>
                  <a:pt x="0" y="0"/>
                </a:lnTo>
                <a:close/>
              </a:path>
            </a:pathLst>
          </a:custGeom>
          <a:blipFill>
            <a:blip r:embed="rId3"/>
            <a:stretch>
              <a:fillRect l="0" t="-294" r="0" b="-294"/>
            </a:stretch>
          </a:blipFill>
        </p:spPr>
      </p:sp>
      <p:grpSp>
        <p:nvGrpSpPr>
          <p:cNvPr name="Group 6" id="6"/>
          <p:cNvGrpSpPr/>
          <p:nvPr/>
        </p:nvGrpSpPr>
        <p:grpSpPr>
          <a:xfrm rot="0">
            <a:off x="9144000" y="9716233"/>
            <a:ext cx="6858000" cy="571500"/>
            <a:chOff x="0" y="0"/>
            <a:chExt cx="6502400" cy="541867"/>
          </a:xfrm>
        </p:grpSpPr>
        <p:sp>
          <p:nvSpPr>
            <p:cNvPr name="Freeform 7" id="7"/>
            <p:cNvSpPr/>
            <p:nvPr/>
          </p:nvSpPr>
          <p:spPr>
            <a:xfrm flipH="false" flipV="false" rot="0">
              <a:off x="0" y="0"/>
              <a:ext cx="6502400" cy="541909"/>
            </a:xfrm>
            <a:custGeom>
              <a:avLst/>
              <a:gdLst/>
              <a:ahLst/>
              <a:cxnLst/>
              <a:rect r="r" b="b" t="t" l="l"/>
              <a:pathLst>
                <a:path h="541909" w="6502400">
                  <a:moveTo>
                    <a:pt x="6502400" y="541909"/>
                  </a:moveTo>
                  <a:lnTo>
                    <a:pt x="0" y="541909"/>
                  </a:lnTo>
                  <a:lnTo>
                    <a:pt x="0" y="0"/>
                  </a:lnTo>
                  <a:lnTo>
                    <a:pt x="6502400" y="0"/>
                  </a:lnTo>
                  <a:lnTo>
                    <a:pt x="6502400" y="541909"/>
                  </a:lnTo>
                  <a:close/>
                </a:path>
              </a:pathLst>
            </a:custGeom>
            <a:solidFill>
              <a:srgbClr val="34495E"/>
            </a:solidFill>
          </p:spPr>
        </p:sp>
      </p:grpSp>
      <p:sp>
        <p:nvSpPr>
          <p:cNvPr name="TextBox 8" id="8"/>
          <p:cNvSpPr txBox="true"/>
          <p:nvPr/>
        </p:nvSpPr>
        <p:spPr>
          <a:xfrm rot="0">
            <a:off x="894267" y="516880"/>
            <a:ext cx="12285345" cy="1014115"/>
          </a:xfrm>
          <a:prstGeom prst="rect">
            <a:avLst/>
          </a:prstGeom>
        </p:spPr>
        <p:txBody>
          <a:bodyPr anchor="t" rtlCol="false" tIns="0" lIns="0" bIns="0" rIns="0">
            <a:spAutoFit/>
          </a:bodyPr>
          <a:lstStyle/>
          <a:p>
            <a:pPr algn="l">
              <a:lnSpc>
                <a:spcPts val="7919"/>
              </a:lnSpc>
            </a:pPr>
            <a:r>
              <a:rPr lang="en-US" sz="6599" spc="61">
                <a:solidFill>
                  <a:srgbClr val="000000"/>
                </a:solidFill>
                <a:latin typeface="TT Rounds Condensed"/>
                <a:ea typeface="TT Rounds Condensed"/>
                <a:cs typeface="TT Rounds Condensed"/>
                <a:sym typeface="TT Rounds Condensed"/>
              </a:rPr>
              <a:t>Results</a:t>
            </a:r>
          </a:p>
        </p:txBody>
      </p:sp>
      <p:sp>
        <p:nvSpPr>
          <p:cNvPr name="TextBox 9" id="9"/>
          <p:cNvSpPr txBox="true"/>
          <p:nvPr/>
        </p:nvSpPr>
        <p:spPr>
          <a:xfrm rot="0">
            <a:off x="2586943" y="9891903"/>
            <a:ext cx="6249352" cy="314325"/>
          </a:xfrm>
          <a:prstGeom prst="rect">
            <a:avLst/>
          </a:prstGeom>
        </p:spPr>
        <p:txBody>
          <a:bodyPr anchor="t" rtlCol="false" tIns="0" lIns="0" bIns="0" rIns="0">
            <a:spAutoFit/>
          </a:bodyPr>
          <a:lstStyle/>
          <a:p>
            <a:pPr algn="l">
              <a:lnSpc>
                <a:spcPts val="2429"/>
              </a:lnSpc>
            </a:pPr>
            <a:r>
              <a:rPr lang="en-US" sz="2399" spc="7">
                <a:solidFill>
                  <a:srgbClr val="FFFFFF"/>
                </a:solidFill>
                <a:latin typeface="TT Rounds Condensed"/>
                <a:ea typeface="TT Rounds Condensed"/>
                <a:cs typeface="TT Rounds Condensed"/>
                <a:sym typeface="TT Rounds Condensed"/>
              </a:rPr>
              <a:t>Department of Computer Science and Engineering</a:t>
            </a:r>
          </a:p>
        </p:txBody>
      </p:sp>
      <p:sp>
        <p:nvSpPr>
          <p:cNvPr name="TextBox 10" id="10"/>
          <p:cNvSpPr txBox="true"/>
          <p:nvPr/>
        </p:nvSpPr>
        <p:spPr>
          <a:xfrm rot="0">
            <a:off x="9999204" y="9892638"/>
            <a:ext cx="4024312" cy="314325"/>
          </a:xfrm>
          <a:prstGeom prst="rect">
            <a:avLst/>
          </a:prstGeom>
        </p:spPr>
        <p:txBody>
          <a:bodyPr anchor="t" rtlCol="false" tIns="0" lIns="0" bIns="0" rIns="0">
            <a:spAutoFit/>
          </a:bodyPr>
          <a:lstStyle/>
          <a:p>
            <a:pPr algn="l">
              <a:lnSpc>
                <a:spcPts val="2429"/>
              </a:lnSpc>
            </a:pPr>
            <a:r>
              <a:rPr lang="en-US" sz="2399" spc="22">
                <a:solidFill>
                  <a:srgbClr val="FFFFFF"/>
                </a:solidFill>
                <a:latin typeface="TT Rounds Condensed"/>
                <a:ea typeface="TT Rounds Condensed"/>
                <a:cs typeface="TT Rounds Condensed"/>
                <a:sym typeface="TT Rounds Condensed"/>
              </a:rPr>
              <a:t>Rajalakshmi Engineering College</a:t>
            </a:r>
          </a:p>
        </p:txBody>
      </p:sp>
      <p:sp>
        <p:nvSpPr>
          <p:cNvPr name="TextBox 11" id="11"/>
          <p:cNvSpPr txBox="true"/>
          <p:nvPr/>
        </p:nvSpPr>
        <p:spPr>
          <a:xfrm rot="0">
            <a:off x="14799804" y="9892638"/>
            <a:ext cx="346710" cy="336649"/>
          </a:xfrm>
          <a:prstGeom prst="rect">
            <a:avLst/>
          </a:prstGeom>
        </p:spPr>
        <p:txBody>
          <a:bodyPr anchor="t" rtlCol="false" tIns="0" lIns="0" bIns="0" rIns="0">
            <a:spAutoFit/>
          </a:bodyPr>
          <a:lstStyle/>
          <a:p>
            <a:pPr algn="l">
              <a:lnSpc>
                <a:spcPts val="2429"/>
              </a:lnSpc>
            </a:pPr>
            <a:r>
              <a:rPr lang="en-US" sz="2399" spc="-15">
                <a:solidFill>
                  <a:srgbClr val="FFFFFF"/>
                </a:solidFill>
                <a:latin typeface="TT Rounds Condensed"/>
                <a:ea typeface="TT Rounds Condensed"/>
                <a:cs typeface="TT Rounds Condensed"/>
                <a:sym typeface="TT Rounds Condensed"/>
              </a:rPr>
              <a:t>12</a:t>
            </a:r>
          </a:p>
        </p:txBody>
      </p:sp>
      <p:sp>
        <p:nvSpPr>
          <p:cNvPr name="TextBox 12" id="12"/>
          <p:cNvSpPr txBox="true"/>
          <p:nvPr/>
        </p:nvSpPr>
        <p:spPr>
          <a:xfrm rot="0">
            <a:off x="894267" y="1950174"/>
            <a:ext cx="16365033" cy="6646293"/>
          </a:xfrm>
          <a:prstGeom prst="rect">
            <a:avLst/>
          </a:prstGeom>
        </p:spPr>
        <p:txBody>
          <a:bodyPr anchor="t" rtlCol="false" tIns="0" lIns="0" bIns="0" rIns="0">
            <a:spAutoFit/>
          </a:bodyPr>
          <a:lstStyle/>
          <a:p>
            <a:pPr algn="l" marL="820412" indent="-410206" lvl="1">
              <a:lnSpc>
                <a:spcPts val="5851"/>
              </a:lnSpc>
              <a:buFont typeface="Arial"/>
              <a:buChar char="•"/>
            </a:pPr>
            <a:r>
              <a:rPr lang="en-US" sz="3799" spc="11">
                <a:solidFill>
                  <a:srgbClr val="000000"/>
                </a:solidFill>
                <a:latin typeface="TT Rounds Condensed"/>
                <a:ea typeface="TT Rounds Condensed"/>
                <a:cs typeface="TT Rounds Condensed"/>
                <a:sym typeface="TT Rounds Condensed"/>
              </a:rPr>
              <a:t>Email Notifications:</a:t>
            </a:r>
          </a:p>
          <a:p>
            <a:pPr algn="l" marL="820412" indent="-410206" lvl="1">
              <a:lnSpc>
                <a:spcPts val="5851"/>
              </a:lnSpc>
              <a:buFont typeface="Arial"/>
              <a:buChar char="•"/>
            </a:pPr>
            <a:r>
              <a:rPr lang="en-US" sz="3799" spc="11">
                <a:solidFill>
                  <a:srgbClr val="000000"/>
                </a:solidFill>
                <a:latin typeface="TT Rounds Condensed"/>
                <a:ea typeface="TT Rounds Condensed"/>
                <a:cs typeface="TT Rounds Condensed"/>
                <a:sym typeface="TT Rounds Condensed"/>
              </a:rPr>
              <a:t>Automated reminders are sent to subscribers nearing renewal, with details like subscription name and renewal date.</a:t>
            </a:r>
          </a:p>
          <a:p>
            <a:pPr algn="l" marL="820412" indent="-410206" lvl="1">
              <a:lnSpc>
                <a:spcPts val="5851"/>
              </a:lnSpc>
              <a:buFont typeface="Arial"/>
              <a:buChar char="•"/>
            </a:pPr>
            <a:r>
              <a:rPr lang="en-US" sz="3799" spc="11">
                <a:solidFill>
                  <a:srgbClr val="000000"/>
                </a:solidFill>
                <a:latin typeface="TT Rounds Condensed"/>
                <a:ea typeface="TT Rounds Condensed"/>
                <a:cs typeface="TT Rounds Condensed"/>
                <a:sym typeface="TT Rounds Condensed"/>
              </a:rPr>
              <a:t>Scraped Data Output:</a:t>
            </a:r>
          </a:p>
          <a:p>
            <a:pPr algn="l" marL="820412" indent="-410206" lvl="1">
              <a:lnSpc>
                <a:spcPts val="5851"/>
              </a:lnSpc>
              <a:buFont typeface="Arial"/>
              <a:buChar char="•"/>
            </a:pPr>
            <a:r>
              <a:rPr lang="en-US" sz="3799" spc="11">
                <a:solidFill>
                  <a:srgbClr val="000000"/>
                </a:solidFill>
                <a:latin typeface="TT Rounds Condensed"/>
                <a:ea typeface="TT Rounds Condensed"/>
                <a:cs typeface="TT Rounds Condensed"/>
                <a:sym typeface="TT Rounds Condensed"/>
              </a:rPr>
              <a:t>Data from websites is saved in an Excel file, including product trends, top sellers, and reviews.</a:t>
            </a:r>
          </a:p>
          <a:p>
            <a:pPr algn="l" marL="820412" indent="-410206" lvl="1">
              <a:lnSpc>
                <a:spcPts val="5851"/>
              </a:lnSpc>
              <a:buFont typeface="Arial"/>
              <a:buChar char="•"/>
            </a:pPr>
            <a:r>
              <a:rPr lang="en-US" sz="3799" spc="11">
                <a:solidFill>
                  <a:srgbClr val="000000"/>
                </a:solidFill>
                <a:latin typeface="TT Rounds Condensed"/>
                <a:ea typeface="TT Rounds Condensed"/>
                <a:cs typeface="TT Rounds Condensed"/>
                <a:sym typeface="TT Rounds Condensed"/>
              </a:rPr>
              <a:t>Daily Report:</a:t>
            </a:r>
          </a:p>
          <a:p>
            <a:pPr algn="l" marL="820412" indent="-410206" lvl="1">
              <a:lnSpc>
                <a:spcPts val="5851"/>
              </a:lnSpc>
              <a:buFont typeface="Arial"/>
              <a:buChar char="•"/>
            </a:pPr>
            <a:r>
              <a:rPr lang="en-US" sz="3799" spc="11">
                <a:solidFill>
                  <a:srgbClr val="000000"/>
                </a:solidFill>
                <a:latin typeface="TT Rounds Condensed"/>
                <a:ea typeface="TT Rounds Condensed"/>
                <a:cs typeface="TT Rounds Condensed"/>
                <a:sym typeface="TT Rounds Condensed"/>
              </a:rPr>
              <a:t>A Word document is generated with a summary of scraped data, subscription reminders, and any errors.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286000" y="9679710"/>
            <a:ext cx="6974610" cy="607288"/>
          </a:xfrm>
          <a:custGeom>
            <a:avLst/>
            <a:gdLst/>
            <a:ahLst/>
            <a:cxnLst/>
            <a:rect r="r" b="b" t="t" l="l"/>
            <a:pathLst>
              <a:path h="607288" w="6974610">
                <a:moveTo>
                  <a:pt x="0" y="0"/>
                </a:moveTo>
                <a:lnTo>
                  <a:pt x="6974610" y="0"/>
                </a:lnTo>
                <a:lnTo>
                  <a:pt x="6974610" y="607288"/>
                </a:lnTo>
                <a:lnTo>
                  <a:pt x="0" y="607288"/>
                </a:lnTo>
                <a:lnTo>
                  <a:pt x="0" y="0"/>
                </a:lnTo>
                <a:close/>
              </a:path>
            </a:pathLst>
          </a:custGeom>
          <a:blipFill>
            <a:blip r:embed="rId2"/>
            <a:stretch>
              <a:fillRect l="0" t="-159" r="0" b="-159"/>
            </a:stretch>
          </a:blipFill>
        </p:spPr>
      </p:sp>
      <p:grpSp>
        <p:nvGrpSpPr>
          <p:cNvPr name="Group 3" id="3"/>
          <p:cNvGrpSpPr/>
          <p:nvPr/>
        </p:nvGrpSpPr>
        <p:grpSpPr>
          <a:xfrm rot="0">
            <a:off x="2286000" y="9715498"/>
            <a:ext cx="6858000" cy="571500"/>
            <a:chOff x="0" y="0"/>
            <a:chExt cx="6502400" cy="541867"/>
          </a:xfrm>
        </p:grpSpPr>
        <p:sp>
          <p:nvSpPr>
            <p:cNvPr name="Freeform 4" id="4"/>
            <p:cNvSpPr/>
            <p:nvPr/>
          </p:nvSpPr>
          <p:spPr>
            <a:xfrm flipH="false" flipV="false" rot="0">
              <a:off x="0" y="0"/>
              <a:ext cx="6502400" cy="541909"/>
            </a:xfrm>
            <a:custGeom>
              <a:avLst/>
              <a:gdLst/>
              <a:ahLst/>
              <a:cxnLst/>
              <a:rect r="r" b="b" t="t" l="l"/>
              <a:pathLst>
                <a:path h="541909" w="6502400">
                  <a:moveTo>
                    <a:pt x="6502400" y="541909"/>
                  </a:moveTo>
                  <a:lnTo>
                    <a:pt x="0" y="541909"/>
                  </a:lnTo>
                  <a:lnTo>
                    <a:pt x="0" y="0"/>
                  </a:lnTo>
                  <a:lnTo>
                    <a:pt x="6502400" y="0"/>
                  </a:lnTo>
                  <a:lnTo>
                    <a:pt x="6502400" y="541909"/>
                  </a:lnTo>
                  <a:close/>
                </a:path>
              </a:pathLst>
            </a:custGeom>
            <a:solidFill>
              <a:srgbClr val="34495E"/>
            </a:solidFill>
          </p:spPr>
        </p:sp>
      </p:grpSp>
      <p:sp>
        <p:nvSpPr>
          <p:cNvPr name="Freeform 5" id="5"/>
          <p:cNvSpPr/>
          <p:nvPr/>
        </p:nvSpPr>
        <p:spPr>
          <a:xfrm flipH="false" flipV="false" rot="0">
            <a:off x="9108210" y="9680445"/>
            <a:ext cx="6893788" cy="606554"/>
          </a:xfrm>
          <a:custGeom>
            <a:avLst/>
            <a:gdLst/>
            <a:ahLst/>
            <a:cxnLst/>
            <a:rect r="r" b="b" t="t" l="l"/>
            <a:pathLst>
              <a:path h="606554" w="6893788">
                <a:moveTo>
                  <a:pt x="0" y="0"/>
                </a:moveTo>
                <a:lnTo>
                  <a:pt x="6893789" y="0"/>
                </a:lnTo>
                <a:lnTo>
                  <a:pt x="6893789" y="606553"/>
                </a:lnTo>
                <a:lnTo>
                  <a:pt x="0" y="606553"/>
                </a:lnTo>
                <a:lnTo>
                  <a:pt x="0" y="0"/>
                </a:lnTo>
                <a:close/>
              </a:path>
            </a:pathLst>
          </a:custGeom>
          <a:blipFill>
            <a:blip r:embed="rId3"/>
            <a:stretch>
              <a:fillRect l="0" t="-294" r="0" b="-294"/>
            </a:stretch>
          </a:blipFill>
        </p:spPr>
      </p:sp>
      <p:grpSp>
        <p:nvGrpSpPr>
          <p:cNvPr name="Group 6" id="6"/>
          <p:cNvGrpSpPr/>
          <p:nvPr/>
        </p:nvGrpSpPr>
        <p:grpSpPr>
          <a:xfrm rot="0">
            <a:off x="9144000" y="9716233"/>
            <a:ext cx="6858000" cy="571500"/>
            <a:chOff x="0" y="0"/>
            <a:chExt cx="6502400" cy="541867"/>
          </a:xfrm>
        </p:grpSpPr>
        <p:sp>
          <p:nvSpPr>
            <p:cNvPr name="Freeform 7" id="7"/>
            <p:cNvSpPr/>
            <p:nvPr/>
          </p:nvSpPr>
          <p:spPr>
            <a:xfrm flipH="false" flipV="false" rot="0">
              <a:off x="0" y="0"/>
              <a:ext cx="6502400" cy="541909"/>
            </a:xfrm>
            <a:custGeom>
              <a:avLst/>
              <a:gdLst/>
              <a:ahLst/>
              <a:cxnLst/>
              <a:rect r="r" b="b" t="t" l="l"/>
              <a:pathLst>
                <a:path h="541909" w="6502400">
                  <a:moveTo>
                    <a:pt x="6502400" y="541909"/>
                  </a:moveTo>
                  <a:lnTo>
                    <a:pt x="0" y="541909"/>
                  </a:lnTo>
                  <a:lnTo>
                    <a:pt x="0" y="0"/>
                  </a:lnTo>
                  <a:lnTo>
                    <a:pt x="6502400" y="0"/>
                  </a:lnTo>
                  <a:lnTo>
                    <a:pt x="6502400" y="541909"/>
                  </a:lnTo>
                  <a:close/>
                </a:path>
              </a:pathLst>
            </a:custGeom>
            <a:solidFill>
              <a:srgbClr val="34495E"/>
            </a:solidFill>
          </p:spPr>
        </p:sp>
      </p:grpSp>
      <p:sp>
        <p:nvSpPr>
          <p:cNvPr name="TextBox 8" id="8"/>
          <p:cNvSpPr txBox="true"/>
          <p:nvPr/>
        </p:nvSpPr>
        <p:spPr>
          <a:xfrm rot="0">
            <a:off x="2286000" y="1603647"/>
            <a:ext cx="12285345" cy="1014115"/>
          </a:xfrm>
          <a:prstGeom prst="rect">
            <a:avLst/>
          </a:prstGeom>
        </p:spPr>
        <p:txBody>
          <a:bodyPr anchor="t" rtlCol="false" tIns="0" lIns="0" bIns="0" rIns="0">
            <a:spAutoFit/>
          </a:bodyPr>
          <a:lstStyle/>
          <a:p>
            <a:pPr algn="l">
              <a:lnSpc>
                <a:spcPts val="7919"/>
              </a:lnSpc>
            </a:pPr>
            <a:r>
              <a:rPr lang="en-US" sz="6599" spc="61">
                <a:solidFill>
                  <a:srgbClr val="000000"/>
                </a:solidFill>
                <a:latin typeface="TT Rounds Condensed"/>
                <a:ea typeface="TT Rounds Condensed"/>
                <a:cs typeface="TT Rounds Condensed"/>
                <a:sym typeface="TT Rounds Condensed"/>
              </a:rPr>
              <a:t>Conclusion</a:t>
            </a:r>
          </a:p>
        </p:txBody>
      </p:sp>
      <p:sp>
        <p:nvSpPr>
          <p:cNvPr name="TextBox 9" id="9"/>
          <p:cNvSpPr txBox="true"/>
          <p:nvPr/>
        </p:nvSpPr>
        <p:spPr>
          <a:xfrm rot="0">
            <a:off x="2586943" y="9891903"/>
            <a:ext cx="6249352" cy="314325"/>
          </a:xfrm>
          <a:prstGeom prst="rect">
            <a:avLst/>
          </a:prstGeom>
        </p:spPr>
        <p:txBody>
          <a:bodyPr anchor="t" rtlCol="false" tIns="0" lIns="0" bIns="0" rIns="0">
            <a:spAutoFit/>
          </a:bodyPr>
          <a:lstStyle/>
          <a:p>
            <a:pPr algn="l">
              <a:lnSpc>
                <a:spcPts val="2429"/>
              </a:lnSpc>
            </a:pPr>
            <a:r>
              <a:rPr lang="en-US" sz="2399" spc="7">
                <a:solidFill>
                  <a:srgbClr val="FFFFFF"/>
                </a:solidFill>
                <a:latin typeface="TT Rounds Condensed"/>
                <a:ea typeface="TT Rounds Condensed"/>
                <a:cs typeface="TT Rounds Condensed"/>
                <a:sym typeface="TT Rounds Condensed"/>
              </a:rPr>
              <a:t>Department of Computer Science and Engineering</a:t>
            </a:r>
          </a:p>
        </p:txBody>
      </p:sp>
      <p:sp>
        <p:nvSpPr>
          <p:cNvPr name="TextBox 10" id="10"/>
          <p:cNvSpPr txBox="true"/>
          <p:nvPr/>
        </p:nvSpPr>
        <p:spPr>
          <a:xfrm rot="0">
            <a:off x="9999204" y="9892638"/>
            <a:ext cx="4024312" cy="314325"/>
          </a:xfrm>
          <a:prstGeom prst="rect">
            <a:avLst/>
          </a:prstGeom>
        </p:spPr>
        <p:txBody>
          <a:bodyPr anchor="t" rtlCol="false" tIns="0" lIns="0" bIns="0" rIns="0">
            <a:spAutoFit/>
          </a:bodyPr>
          <a:lstStyle/>
          <a:p>
            <a:pPr algn="l">
              <a:lnSpc>
                <a:spcPts val="2429"/>
              </a:lnSpc>
            </a:pPr>
            <a:r>
              <a:rPr lang="en-US" sz="2399" spc="22">
                <a:solidFill>
                  <a:srgbClr val="FFFFFF"/>
                </a:solidFill>
                <a:latin typeface="TT Rounds Condensed"/>
                <a:ea typeface="TT Rounds Condensed"/>
                <a:cs typeface="TT Rounds Condensed"/>
                <a:sym typeface="TT Rounds Condensed"/>
              </a:rPr>
              <a:t>Rajalakshmi Engineering College</a:t>
            </a:r>
          </a:p>
        </p:txBody>
      </p:sp>
      <p:sp>
        <p:nvSpPr>
          <p:cNvPr name="TextBox 11" id="11"/>
          <p:cNvSpPr txBox="true"/>
          <p:nvPr/>
        </p:nvSpPr>
        <p:spPr>
          <a:xfrm rot="0">
            <a:off x="14799804" y="9892638"/>
            <a:ext cx="346710" cy="336649"/>
          </a:xfrm>
          <a:prstGeom prst="rect">
            <a:avLst/>
          </a:prstGeom>
        </p:spPr>
        <p:txBody>
          <a:bodyPr anchor="t" rtlCol="false" tIns="0" lIns="0" bIns="0" rIns="0">
            <a:spAutoFit/>
          </a:bodyPr>
          <a:lstStyle/>
          <a:p>
            <a:pPr algn="l">
              <a:lnSpc>
                <a:spcPts val="2429"/>
              </a:lnSpc>
            </a:pPr>
            <a:r>
              <a:rPr lang="en-US" sz="2399" spc="-15">
                <a:solidFill>
                  <a:srgbClr val="FFFFFF"/>
                </a:solidFill>
                <a:latin typeface="TT Rounds Condensed"/>
                <a:ea typeface="TT Rounds Condensed"/>
                <a:cs typeface="TT Rounds Condensed"/>
                <a:sym typeface="TT Rounds Condensed"/>
              </a:rPr>
              <a:t>13</a:t>
            </a:r>
          </a:p>
        </p:txBody>
      </p:sp>
      <p:sp>
        <p:nvSpPr>
          <p:cNvPr name="TextBox 12" id="12"/>
          <p:cNvSpPr txBox="true"/>
          <p:nvPr/>
        </p:nvSpPr>
        <p:spPr>
          <a:xfrm rot="0">
            <a:off x="1578734" y="2976327"/>
            <a:ext cx="15831458" cy="6385561"/>
          </a:xfrm>
          <a:prstGeom prst="rect">
            <a:avLst/>
          </a:prstGeom>
        </p:spPr>
        <p:txBody>
          <a:bodyPr anchor="t" rtlCol="false" tIns="0" lIns="0" bIns="0" rIns="0">
            <a:spAutoFit/>
          </a:bodyPr>
          <a:lstStyle/>
          <a:p>
            <a:pPr algn="l" marL="755644" indent="-377822" lvl="1">
              <a:lnSpc>
                <a:spcPts val="5669"/>
              </a:lnSpc>
              <a:buFont typeface="Arial"/>
              <a:buChar char="•"/>
            </a:pPr>
            <a:r>
              <a:rPr lang="en-US" sz="3499" spc="10">
                <a:solidFill>
                  <a:srgbClr val="000000"/>
                </a:solidFill>
                <a:latin typeface="TT Rounds Condensed"/>
                <a:ea typeface="TT Rounds Condensed"/>
                <a:cs typeface="TT Rounds Condensed"/>
                <a:sym typeface="TT Rounds Condensed"/>
              </a:rPr>
              <a:t>The Subscription Tracking Bot developed using UiPath effectively automates subscription management, web scraping, and report generation. By reducing manual effort, it ensures timely subscription renewals and provides valuable insights through automated data extraction and reporting. This system enhances operational efficiency, minimizes errors, and improves customer engagement. Additionally, its scalability and adaptability make it suitable for businesses of various sizes, offering a reliable solution for subscription-based services. The project demonstrates the potential of Robotic Process Automation (RPA) in streamlining business processes, making them more efficient and cost-effective.</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286000" y="9679710"/>
            <a:ext cx="6974610" cy="607288"/>
          </a:xfrm>
          <a:custGeom>
            <a:avLst/>
            <a:gdLst/>
            <a:ahLst/>
            <a:cxnLst/>
            <a:rect r="r" b="b" t="t" l="l"/>
            <a:pathLst>
              <a:path h="607288" w="6974610">
                <a:moveTo>
                  <a:pt x="0" y="0"/>
                </a:moveTo>
                <a:lnTo>
                  <a:pt x="6974610" y="0"/>
                </a:lnTo>
                <a:lnTo>
                  <a:pt x="6974610" y="607288"/>
                </a:lnTo>
                <a:lnTo>
                  <a:pt x="0" y="607288"/>
                </a:lnTo>
                <a:lnTo>
                  <a:pt x="0" y="0"/>
                </a:lnTo>
                <a:close/>
              </a:path>
            </a:pathLst>
          </a:custGeom>
          <a:blipFill>
            <a:blip r:embed="rId2"/>
            <a:stretch>
              <a:fillRect l="0" t="-159" r="0" b="-159"/>
            </a:stretch>
          </a:blipFill>
        </p:spPr>
      </p:sp>
      <p:grpSp>
        <p:nvGrpSpPr>
          <p:cNvPr name="Group 3" id="3"/>
          <p:cNvGrpSpPr/>
          <p:nvPr/>
        </p:nvGrpSpPr>
        <p:grpSpPr>
          <a:xfrm rot="0">
            <a:off x="2286000" y="9715498"/>
            <a:ext cx="6858000" cy="571500"/>
            <a:chOff x="0" y="0"/>
            <a:chExt cx="6502400" cy="541867"/>
          </a:xfrm>
        </p:grpSpPr>
        <p:sp>
          <p:nvSpPr>
            <p:cNvPr name="Freeform 4" id="4"/>
            <p:cNvSpPr/>
            <p:nvPr/>
          </p:nvSpPr>
          <p:spPr>
            <a:xfrm flipH="false" flipV="false" rot="0">
              <a:off x="0" y="0"/>
              <a:ext cx="6502400" cy="541909"/>
            </a:xfrm>
            <a:custGeom>
              <a:avLst/>
              <a:gdLst/>
              <a:ahLst/>
              <a:cxnLst/>
              <a:rect r="r" b="b" t="t" l="l"/>
              <a:pathLst>
                <a:path h="541909" w="6502400">
                  <a:moveTo>
                    <a:pt x="6502400" y="541909"/>
                  </a:moveTo>
                  <a:lnTo>
                    <a:pt x="0" y="541909"/>
                  </a:lnTo>
                  <a:lnTo>
                    <a:pt x="0" y="0"/>
                  </a:lnTo>
                  <a:lnTo>
                    <a:pt x="6502400" y="0"/>
                  </a:lnTo>
                  <a:lnTo>
                    <a:pt x="6502400" y="541909"/>
                  </a:lnTo>
                  <a:close/>
                </a:path>
              </a:pathLst>
            </a:custGeom>
            <a:solidFill>
              <a:srgbClr val="34495E"/>
            </a:solidFill>
          </p:spPr>
        </p:sp>
      </p:grpSp>
      <p:sp>
        <p:nvSpPr>
          <p:cNvPr name="Freeform 5" id="5"/>
          <p:cNvSpPr/>
          <p:nvPr/>
        </p:nvSpPr>
        <p:spPr>
          <a:xfrm flipH="false" flipV="false" rot="0">
            <a:off x="9108210" y="9680445"/>
            <a:ext cx="6893788" cy="606554"/>
          </a:xfrm>
          <a:custGeom>
            <a:avLst/>
            <a:gdLst/>
            <a:ahLst/>
            <a:cxnLst/>
            <a:rect r="r" b="b" t="t" l="l"/>
            <a:pathLst>
              <a:path h="606554" w="6893788">
                <a:moveTo>
                  <a:pt x="0" y="0"/>
                </a:moveTo>
                <a:lnTo>
                  <a:pt x="6893789" y="0"/>
                </a:lnTo>
                <a:lnTo>
                  <a:pt x="6893789" y="606553"/>
                </a:lnTo>
                <a:lnTo>
                  <a:pt x="0" y="606553"/>
                </a:lnTo>
                <a:lnTo>
                  <a:pt x="0" y="0"/>
                </a:lnTo>
                <a:close/>
              </a:path>
            </a:pathLst>
          </a:custGeom>
          <a:blipFill>
            <a:blip r:embed="rId3"/>
            <a:stretch>
              <a:fillRect l="0" t="-294" r="0" b="-294"/>
            </a:stretch>
          </a:blipFill>
        </p:spPr>
      </p:sp>
      <p:grpSp>
        <p:nvGrpSpPr>
          <p:cNvPr name="Group 6" id="6"/>
          <p:cNvGrpSpPr/>
          <p:nvPr/>
        </p:nvGrpSpPr>
        <p:grpSpPr>
          <a:xfrm rot="0">
            <a:off x="9144000" y="9716233"/>
            <a:ext cx="6858000" cy="571500"/>
            <a:chOff x="0" y="0"/>
            <a:chExt cx="6502400" cy="541867"/>
          </a:xfrm>
        </p:grpSpPr>
        <p:sp>
          <p:nvSpPr>
            <p:cNvPr name="Freeform 7" id="7"/>
            <p:cNvSpPr/>
            <p:nvPr/>
          </p:nvSpPr>
          <p:spPr>
            <a:xfrm flipH="false" flipV="false" rot="0">
              <a:off x="0" y="0"/>
              <a:ext cx="6502400" cy="541909"/>
            </a:xfrm>
            <a:custGeom>
              <a:avLst/>
              <a:gdLst/>
              <a:ahLst/>
              <a:cxnLst/>
              <a:rect r="r" b="b" t="t" l="l"/>
              <a:pathLst>
                <a:path h="541909" w="6502400">
                  <a:moveTo>
                    <a:pt x="6502400" y="541909"/>
                  </a:moveTo>
                  <a:lnTo>
                    <a:pt x="0" y="541909"/>
                  </a:lnTo>
                  <a:lnTo>
                    <a:pt x="0" y="0"/>
                  </a:lnTo>
                  <a:lnTo>
                    <a:pt x="6502400" y="0"/>
                  </a:lnTo>
                  <a:lnTo>
                    <a:pt x="6502400" y="541909"/>
                  </a:lnTo>
                  <a:close/>
                </a:path>
              </a:pathLst>
            </a:custGeom>
            <a:solidFill>
              <a:srgbClr val="34495E"/>
            </a:solidFill>
          </p:spPr>
        </p:sp>
      </p:grpSp>
      <p:sp>
        <p:nvSpPr>
          <p:cNvPr name="TextBox 8" id="8"/>
          <p:cNvSpPr txBox="true"/>
          <p:nvPr/>
        </p:nvSpPr>
        <p:spPr>
          <a:xfrm rot="0">
            <a:off x="2586943" y="9891903"/>
            <a:ext cx="6249352" cy="314325"/>
          </a:xfrm>
          <a:prstGeom prst="rect">
            <a:avLst/>
          </a:prstGeom>
        </p:spPr>
        <p:txBody>
          <a:bodyPr anchor="t" rtlCol="false" tIns="0" lIns="0" bIns="0" rIns="0">
            <a:spAutoFit/>
          </a:bodyPr>
          <a:lstStyle/>
          <a:p>
            <a:pPr algn="l">
              <a:lnSpc>
                <a:spcPts val="2429"/>
              </a:lnSpc>
            </a:pPr>
            <a:r>
              <a:rPr lang="en-US" sz="2399" spc="7">
                <a:solidFill>
                  <a:srgbClr val="FFFFFF"/>
                </a:solidFill>
                <a:latin typeface="TT Rounds Condensed"/>
                <a:ea typeface="TT Rounds Condensed"/>
                <a:cs typeface="TT Rounds Condensed"/>
                <a:sym typeface="TT Rounds Condensed"/>
              </a:rPr>
              <a:t>Department of Computer Science and Engineering</a:t>
            </a:r>
          </a:p>
        </p:txBody>
      </p:sp>
      <p:sp>
        <p:nvSpPr>
          <p:cNvPr name="TextBox 9" id="9"/>
          <p:cNvSpPr txBox="true"/>
          <p:nvPr/>
        </p:nvSpPr>
        <p:spPr>
          <a:xfrm rot="0">
            <a:off x="9999204" y="9892638"/>
            <a:ext cx="4024312" cy="314325"/>
          </a:xfrm>
          <a:prstGeom prst="rect">
            <a:avLst/>
          </a:prstGeom>
        </p:spPr>
        <p:txBody>
          <a:bodyPr anchor="t" rtlCol="false" tIns="0" lIns="0" bIns="0" rIns="0">
            <a:spAutoFit/>
          </a:bodyPr>
          <a:lstStyle/>
          <a:p>
            <a:pPr algn="l">
              <a:lnSpc>
                <a:spcPts val="2429"/>
              </a:lnSpc>
            </a:pPr>
            <a:r>
              <a:rPr lang="en-US" sz="2399" spc="22">
                <a:solidFill>
                  <a:srgbClr val="FFFFFF"/>
                </a:solidFill>
                <a:latin typeface="TT Rounds Condensed"/>
                <a:ea typeface="TT Rounds Condensed"/>
                <a:cs typeface="TT Rounds Condensed"/>
                <a:sym typeface="TT Rounds Condensed"/>
              </a:rPr>
              <a:t>Rajalakshmi Engineering College</a:t>
            </a:r>
          </a:p>
        </p:txBody>
      </p:sp>
      <p:sp>
        <p:nvSpPr>
          <p:cNvPr name="TextBox 10" id="10"/>
          <p:cNvSpPr txBox="true"/>
          <p:nvPr/>
        </p:nvSpPr>
        <p:spPr>
          <a:xfrm rot="0">
            <a:off x="14799804" y="9892638"/>
            <a:ext cx="346710" cy="336649"/>
          </a:xfrm>
          <a:prstGeom prst="rect">
            <a:avLst/>
          </a:prstGeom>
        </p:spPr>
        <p:txBody>
          <a:bodyPr anchor="t" rtlCol="false" tIns="0" lIns="0" bIns="0" rIns="0">
            <a:spAutoFit/>
          </a:bodyPr>
          <a:lstStyle/>
          <a:p>
            <a:pPr algn="l">
              <a:lnSpc>
                <a:spcPts val="2429"/>
              </a:lnSpc>
            </a:pPr>
            <a:r>
              <a:rPr lang="en-US" sz="2399" spc="-15">
                <a:solidFill>
                  <a:srgbClr val="FFFFFF"/>
                </a:solidFill>
                <a:latin typeface="TT Rounds Condensed"/>
                <a:ea typeface="TT Rounds Condensed"/>
                <a:cs typeface="TT Rounds Condensed"/>
                <a:sym typeface="TT Rounds Condensed"/>
              </a:rPr>
              <a:t>14</a:t>
            </a:r>
          </a:p>
        </p:txBody>
      </p:sp>
      <p:sp>
        <p:nvSpPr>
          <p:cNvPr name="TextBox 11" id="11"/>
          <p:cNvSpPr txBox="true"/>
          <p:nvPr/>
        </p:nvSpPr>
        <p:spPr>
          <a:xfrm rot="0">
            <a:off x="5773305" y="4034719"/>
            <a:ext cx="7277541" cy="1811015"/>
          </a:xfrm>
          <a:prstGeom prst="rect">
            <a:avLst/>
          </a:prstGeom>
        </p:spPr>
        <p:txBody>
          <a:bodyPr anchor="t" rtlCol="false" tIns="0" lIns="0" bIns="0" rIns="0">
            <a:spAutoFit/>
          </a:bodyPr>
          <a:lstStyle/>
          <a:p>
            <a:pPr algn="ctr">
              <a:lnSpc>
                <a:spcPts val="13757"/>
              </a:lnSpc>
              <a:spcBef>
                <a:spcPct val="0"/>
              </a:spcBef>
            </a:pPr>
            <a:r>
              <a:rPr lang="en-US" sz="13587" spc="42">
                <a:solidFill>
                  <a:srgbClr val="000000"/>
                </a:solidFill>
                <a:latin typeface="TT Rounds Condensed"/>
                <a:ea typeface="TT Rounds Condensed"/>
                <a:cs typeface="TT Rounds Condensed"/>
                <a:sym typeface="TT Rounds Condensed"/>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286000" y="9679710"/>
            <a:ext cx="6974610" cy="607288"/>
          </a:xfrm>
          <a:custGeom>
            <a:avLst/>
            <a:gdLst/>
            <a:ahLst/>
            <a:cxnLst/>
            <a:rect r="r" b="b" t="t" l="l"/>
            <a:pathLst>
              <a:path h="607288" w="6974610">
                <a:moveTo>
                  <a:pt x="0" y="0"/>
                </a:moveTo>
                <a:lnTo>
                  <a:pt x="6974610" y="0"/>
                </a:lnTo>
                <a:lnTo>
                  <a:pt x="6974610" y="607288"/>
                </a:lnTo>
                <a:lnTo>
                  <a:pt x="0" y="607288"/>
                </a:lnTo>
                <a:lnTo>
                  <a:pt x="0" y="0"/>
                </a:lnTo>
                <a:close/>
              </a:path>
            </a:pathLst>
          </a:custGeom>
          <a:blipFill>
            <a:blip r:embed="rId2"/>
            <a:stretch>
              <a:fillRect l="0" t="-159" r="0" b="-159"/>
            </a:stretch>
          </a:blipFill>
        </p:spPr>
      </p:sp>
      <p:grpSp>
        <p:nvGrpSpPr>
          <p:cNvPr name="Group 3" id="3"/>
          <p:cNvGrpSpPr/>
          <p:nvPr/>
        </p:nvGrpSpPr>
        <p:grpSpPr>
          <a:xfrm rot="0">
            <a:off x="2286000" y="9715498"/>
            <a:ext cx="6858000" cy="571500"/>
            <a:chOff x="0" y="0"/>
            <a:chExt cx="6502400" cy="541867"/>
          </a:xfrm>
        </p:grpSpPr>
        <p:sp>
          <p:nvSpPr>
            <p:cNvPr name="Freeform 4" id="4"/>
            <p:cNvSpPr/>
            <p:nvPr/>
          </p:nvSpPr>
          <p:spPr>
            <a:xfrm flipH="false" flipV="false" rot="0">
              <a:off x="0" y="0"/>
              <a:ext cx="6502400" cy="541909"/>
            </a:xfrm>
            <a:custGeom>
              <a:avLst/>
              <a:gdLst/>
              <a:ahLst/>
              <a:cxnLst/>
              <a:rect r="r" b="b" t="t" l="l"/>
              <a:pathLst>
                <a:path h="541909" w="6502400">
                  <a:moveTo>
                    <a:pt x="6502400" y="541909"/>
                  </a:moveTo>
                  <a:lnTo>
                    <a:pt x="0" y="541909"/>
                  </a:lnTo>
                  <a:lnTo>
                    <a:pt x="0" y="0"/>
                  </a:lnTo>
                  <a:lnTo>
                    <a:pt x="6502400" y="0"/>
                  </a:lnTo>
                  <a:lnTo>
                    <a:pt x="6502400" y="541909"/>
                  </a:lnTo>
                  <a:close/>
                </a:path>
              </a:pathLst>
            </a:custGeom>
            <a:solidFill>
              <a:srgbClr val="34495E"/>
            </a:solidFill>
          </p:spPr>
        </p:sp>
      </p:grpSp>
      <p:sp>
        <p:nvSpPr>
          <p:cNvPr name="Freeform 5" id="5"/>
          <p:cNvSpPr/>
          <p:nvPr/>
        </p:nvSpPr>
        <p:spPr>
          <a:xfrm flipH="false" flipV="false" rot="0">
            <a:off x="9108210" y="9680445"/>
            <a:ext cx="6893788" cy="606554"/>
          </a:xfrm>
          <a:custGeom>
            <a:avLst/>
            <a:gdLst/>
            <a:ahLst/>
            <a:cxnLst/>
            <a:rect r="r" b="b" t="t" l="l"/>
            <a:pathLst>
              <a:path h="606554" w="6893788">
                <a:moveTo>
                  <a:pt x="0" y="0"/>
                </a:moveTo>
                <a:lnTo>
                  <a:pt x="6893789" y="0"/>
                </a:lnTo>
                <a:lnTo>
                  <a:pt x="6893789" y="606553"/>
                </a:lnTo>
                <a:lnTo>
                  <a:pt x="0" y="606553"/>
                </a:lnTo>
                <a:lnTo>
                  <a:pt x="0" y="0"/>
                </a:lnTo>
                <a:close/>
              </a:path>
            </a:pathLst>
          </a:custGeom>
          <a:blipFill>
            <a:blip r:embed="rId3"/>
            <a:stretch>
              <a:fillRect l="0" t="-294" r="0" b="-294"/>
            </a:stretch>
          </a:blipFill>
        </p:spPr>
      </p:sp>
      <p:grpSp>
        <p:nvGrpSpPr>
          <p:cNvPr name="Group 6" id="6"/>
          <p:cNvGrpSpPr/>
          <p:nvPr/>
        </p:nvGrpSpPr>
        <p:grpSpPr>
          <a:xfrm rot="0">
            <a:off x="9144000" y="9716233"/>
            <a:ext cx="6858000" cy="571500"/>
            <a:chOff x="0" y="0"/>
            <a:chExt cx="6502400" cy="541867"/>
          </a:xfrm>
        </p:grpSpPr>
        <p:sp>
          <p:nvSpPr>
            <p:cNvPr name="Freeform 7" id="7"/>
            <p:cNvSpPr/>
            <p:nvPr/>
          </p:nvSpPr>
          <p:spPr>
            <a:xfrm flipH="false" flipV="false" rot="0">
              <a:off x="0" y="0"/>
              <a:ext cx="6502400" cy="541909"/>
            </a:xfrm>
            <a:custGeom>
              <a:avLst/>
              <a:gdLst/>
              <a:ahLst/>
              <a:cxnLst/>
              <a:rect r="r" b="b" t="t" l="l"/>
              <a:pathLst>
                <a:path h="541909" w="6502400">
                  <a:moveTo>
                    <a:pt x="6502400" y="541909"/>
                  </a:moveTo>
                  <a:lnTo>
                    <a:pt x="0" y="541909"/>
                  </a:lnTo>
                  <a:lnTo>
                    <a:pt x="0" y="0"/>
                  </a:lnTo>
                  <a:lnTo>
                    <a:pt x="6502400" y="0"/>
                  </a:lnTo>
                  <a:lnTo>
                    <a:pt x="6502400" y="541909"/>
                  </a:lnTo>
                  <a:close/>
                </a:path>
              </a:pathLst>
            </a:custGeom>
            <a:solidFill>
              <a:srgbClr val="34495E"/>
            </a:solidFill>
          </p:spPr>
        </p:sp>
      </p:grpSp>
      <p:sp>
        <p:nvSpPr>
          <p:cNvPr name="TextBox 8" id="8"/>
          <p:cNvSpPr txBox="true"/>
          <p:nvPr/>
        </p:nvSpPr>
        <p:spPr>
          <a:xfrm rot="0">
            <a:off x="1810945" y="948035"/>
            <a:ext cx="3541309" cy="1014115"/>
          </a:xfrm>
          <a:prstGeom prst="rect">
            <a:avLst/>
          </a:prstGeom>
        </p:spPr>
        <p:txBody>
          <a:bodyPr anchor="t" rtlCol="false" tIns="0" lIns="0" bIns="0" rIns="0">
            <a:spAutoFit/>
          </a:bodyPr>
          <a:lstStyle/>
          <a:p>
            <a:pPr algn="l">
              <a:lnSpc>
                <a:spcPts val="7919"/>
              </a:lnSpc>
            </a:pPr>
            <a:r>
              <a:rPr lang="en-US" sz="6599" spc="46">
                <a:solidFill>
                  <a:srgbClr val="000000"/>
                </a:solidFill>
                <a:latin typeface="TT Rounds Condensed"/>
                <a:ea typeface="TT Rounds Condensed"/>
                <a:cs typeface="TT Rounds Condensed"/>
                <a:sym typeface="TT Rounds Condensed"/>
              </a:rPr>
              <a:t>Abstract</a:t>
            </a:r>
          </a:p>
        </p:txBody>
      </p:sp>
      <p:sp>
        <p:nvSpPr>
          <p:cNvPr name="TextBox 9" id="9"/>
          <p:cNvSpPr txBox="true"/>
          <p:nvPr/>
        </p:nvSpPr>
        <p:spPr>
          <a:xfrm rot="0">
            <a:off x="2586943" y="9891903"/>
            <a:ext cx="6249352" cy="314325"/>
          </a:xfrm>
          <a:prstGeom prst="rect">
            <a:avLst/>
          </a:prstGeom>
        </p:spPr>
        <p:txBody>
          <a:bodyPr anchor="t" rtlCol="false" tIns="0" lIns="0" bIns="0" rIns="0">
            <a:spAutoFit/>
          </a:bodyPr>
          <a:lstStyle/>
          <a:p>
            <a:pPr algn="l">
              <a:lnSpc>
                <a:spcPts val="2429"/>
              </a:lnSpc>
            </a:pPr>
            <a:r>
              <a:rPr lang="en-US" sz="2399" spc="7">
                <a:solidFill>
                  <a:srgbClr val="FFFFFF"/>
                </a:solidFill>
                <a:latin typeface="TT Rounds Condensed"/>
                <a:ea typeface="TT Rounds Condensed"/>
                <a:cs typeface="TT Rounds Condensed"/>
                <a:sym typeface="TT Rounds Condensed"/>
              </a:rPr>
              <a:t>Department of Computer Science and Engineering</a:t>
            </a:r>
          </a:p>
        </p:txBody>
      </p:sp>
      <p:sp>
        <p:nvSpPr>
          <p:cNvPr name="TextBox 10" id="10"/>
          <p:cNvSpPr txBox="true"/>
          <p:nvPr/>
        </p:nvSpPr>
        <p:spPr>
          <a:xfrm rot="0">
            <a:off x="9999204" y="9892638"/>
            <a:ext cx="4024312" cy="314325"/>
          </a:xfrm>
          <a:prstGeom prst="rect">
            <a:avLst/>
          </a:prstGeom>
        </p:spPr>
        <p:txBody>
          <a:bodyPr anchor="t" rtlCol="false" tIns="0" lIns="0" bIns="0" rIns="0">
            <a:spAutoFit/>
          </a:bodyPr>
          <a:lstStyle/>
          <a:p>
            <a:pPr algn="l">
              <a:lnSpc>
                <a:spcPts val="2429"/>
              </a:lnSpc>
            </a:pPr>
            <a:r>
              <a:rPr lang="en-US" sz="2399" spc="22">
                <a:solidFill>
                  <a:srgbClr val="FFFFFF"/>
                </a:solidFill>
                <a:latin typeface="TT Rounds Condensed"/>
                <a:ea typeface="TT Rounds Condensed"/>
                <a:cs typeface="TT Rounds Condensed"/>
                <a:sym typeface="TT Rounds Condensed"/>
              </a:rPr>
              <a:t>Rajalakshmi Engineering College</a:t>
            </a:r>
          </a:p>
        </p:txBody>
      </p:sp>
      <p:sp>
        <p:nvSpPr>
          <p:cNvPr name="TextBox 11" id="11"/>
          <p:cNvSpPr txBox="true"/>
          <p:nvPr/>
        </p:nvSpPr>
        <p:spPr>
          <a:xfrm rot="0">
            <a:off x="14799804" y="9892638"/>
            <a:ext cx="346710" cy="314325"/>
          </a:xfrm>
          <a:prstGeom prst="rect">
            <a:avLst/>
          </a:prstGeom>
        </p:spPr>
        <p:txBody>
          <a:bodyPr anchor="t" rtlCol="false" tIns="0" lIns="0" bIns="0" rIns="0">
            <a:spAutoFit/>
          </a:bodyPr>
          <a:lstStyle/>
          <a:p>
            <a:pPr algn="l">
              <a:lnSpc>
                <a:spcPts val="2429"/>
              </a:lnSpc>
            </a:pPr>
            <a:r>
              <a:rPr lang="en-US" sz="2399" spc="-15">
                <a:solidFill>
                  <a:srgbClr val="FFFFFF"/>
                </a:solidFill>
                <a:latin typeface="TT Rounds Condensed"/>
                <a:ea typeface="TT Rounds Condensed"/>
                <a:cs typeface="TT Rounds Condensed"/>
                <a:sym typeface="TT Rounds Condensed"/>
              </a:rPr>
              <a:t>2</a:t>
            </a:r>
          </a:p>
        </p:txBody>
      </p:sp>
      <p:sp>
        <p:nvSpPr>
          <p:cNvPr name="TextBox 12" id="12"/>
          <p:cNvSpPr txBox="true"/>
          <p:nvPr/>
        </p:nvSpPr>
        <p:spPr>
          <a:xfrm rot="0">
            <a:off x="2028481" y="2145764"/>
            <a:ext cx="14982940" cy="7718299"/>
          </a:xfrm>
          <a:prstGeom prst="rect">
            <a:avLst/>
          </a:prstGeom>
        </p:spPr>
        <p:txBody>
          <a:bodyPr anchor="t" rtlCol="false" tIns="0" lIns="0" bIns="0" rIns="0">
            <a:spAutoFit/>
          </a:bodyPr>
          <a:lstStyle/>
          <a:p>
            <a:pPr algn="l">
              <a:lnSpc>
                <a:spcPts val="5585"/>
              </a:lnSpc>
            </a:pPr>
            <a:r>
              <a:rPr lang="en-US" sz="3799" spc="11">
                <a:solidFill>
                  <a:srgbClr val="000000"/>
                </a:solidFill>
                <a:latin typeface="TT Rounds Condensed"/>
                <a:ea typeface="TT Rounds Condensed"/>
                <a:cs typeface="TT Rounds Condensed"/>
                <a:sym typeface="TT Rounds Condensed"/>
              </a:rPr>
              <a:t>The Subscription Tracking Bot, developed using UiPath Studio, automates subscription management and data processing. It checks renewal dates from an Excel sheet, sends email reminders for approaching due dates, and performs web scraping to extract daily product insights. By automating tasks like report generation and error handling, this bot enhances operational efficiency, reduces errors, and provides valuable data analytics. It offers scalability, adaptability, and serves as a robust solution for businesses to streamline subscription processes and improve decision-making. This project highlights the transformative potential of robotic process automation in optimizing business workflows.</a:t>
            </a:r>
          </a:p>
          <a:p>
            <a:pPr algn="l">
              <a:lnSpc>
                <a:spcPts val="5585"/>
              </a:lnSpc>
            </a:pPr>
            <a:r>
              <a:rPr lang="en-US" sz="3799" spc="11">
                <a:solidFill>
                  <a:srgbClr val="000000"/>
                </a:solidFill>
                <a:latin typeface="TT Rounds Condensed"/>
                <a:ea typeface="TT Rounds Condensed"/>
                <a:cs typeface="TT Rounds Condensed"/>
                <a:sym typeface="TT Rounds Condensed"/>
              </a:rPr>
              <a:t>4o</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286000" y="9679710"/>
            <a:ext cx="6974610" cy="607288"/>
          </a:xfrm>
          <a:custGeom>
            <a:avLst/>
            <a:gdLst/>
            <a:ahLst/>
            <a:cxnLst/>
            <a:rect r="r" b="b" t="t" l="l"/>
            <a:pathLst>
              <a:path h="607288" w="6974610">
                <a:moveTo>
                  <a:pt x="0" y="0"/>
                </a:moveTo>
                <a:lnTo>
                  <a:pt x="6974610" y="0"/>
                </a:lnTo>
                <a:lnTo>
                  <a:pt x="6974610" y="607288"/>
                </a:lnTo>
                <a:lnTo>
                  <a:pt x="0" y="607288"/>
                </a:lnTo>
                <a:lnTo>
                  <a:pt x="0" y="0"/>
                </a:lnTo>
                <a:close/>
              </a:path>
            </a:pathLst>
          </a:custGeom>
          <a:blipFill>
            <a:blip r:embed="rId2"/>
            <a:stretch>
              <a:fillRect l="0" t="-159" r="0" b="-159"/>
            </a:stretch>
          </a:blipFill>
        </p:spPr>
      </p:sp>
      <p:grpSp>
        <p:nvGrpSpPr>
          <p:cNvPr name="Group 3" id="3"/>
          <p:cNvGrpSpPr/>
          <p:nvPr/>
        </p:nvGrpSpPr>
        <p:grpSpPr>
          <a:xfrm rot="0">
            <a:off x="2286000" y="9715498"/>
            <a:ext cx="6858000" cy="571500"/>
            <a:chOff x="0" y="0"/>
            <a:chExt cx="6502400" cy="541867"/>
          </a:xfrm>
        </p:grpSpPr>
        <p:sp>
          <p:nvSpPr>
            <p:cNvPr name="Freeform 4" id="4"/>
            <p:cNvSpPr/>
            <p:nvPr/>
          </p:nvSpPr>
          <p:spPr>
            <a:xfrm flipH="false" flipV="false" rot="0">
              <a:off x="0" y="0"/>
              <a:ext cx="6502400" cy="541909"/>
            </a:xfrm>
            <a:custGeom>
              <a:avLst/>
              <a:gdLst/>
              <a:ahLst/>
              <a:cxnLst/>
              <a:rect r="r" b="b" t="t" l="l"/>
              <a:pathLst>
                <a:path h="541909" w="6502400">
                  <a:moveTo>
                    <a:pt x="6502400" y="541909"/>
                  </a:moveTo>
                  <a:lnTo>
                    <a:pt x="0" y="541909"/>
                  </a:lnTo>
                  <a:lnTo>
                    <a:pt x="0" y="0"/>
                  </a:lnTo>
                  <a:lnTo>
                    <a:pt x="6502400" y="0"/>
                  </a:lnTo>
                  <a:lnTo>
                    <a:pt x="6502400" y="541909"/>
                  </a:lnTo>
                  <a:close/>
                </a:path>
              </a:pathLst>
            </a:custGeom>
            <a:solidFill>
              <a:srgbClr val="34495E"/>
            </a:solidFill>
          </p:spPr>
        </p:sp>
      </p:grpSp>
      <p:sp>
        <p:nvSpPr>
          <p:cNvPr name="Freeform 5" id="5"/>
          <p:cNvSpPr/>
          <p:nvPr/>
        </p:nvSpPr>
        <p:spPr>
          <a:xfrm flipH="false" flipV="false" rot="0">
            <a:off x="9108210" y="9680445"/>
            <a:ext cx="6893788" cy="606554"/>
          </a:xfrm>
          <a:custGeom>
            <a:avLst/>
            <a:gdLst/>
            <a:ahLst/>
            <a:cxnLst/>
            <a:rect r="r" b="b" t="t" l="l"/>
            <a:pathLst>
              <a:path h="606554" w="6893788">
                <a:moveTo>
                  <a:pt x="0" y="0"/>
                </a:moveTo>
                <a:lnTo>
                  <a:pt x="6893789" y="0"/>
                </a:lnTo>
                <a:lnTo>
                  <a:pt x="6893789" y="606553"/>
                </a:lnTo>
                <a:lnTo>
                  <a:pt x="0" y="606553"/>
                </a:lnTo>
                <a:lnTo>
                  <a:pt x="0" y="0"/>
                </a:lnTo>
                <a:close/>
              </a:path>
            </a:pathLst>
          </a:custGeom>
          <a:blipFill>
            <a:blip r:embed="rId3"/>
            <a:stretch>
              <a:fillRect l="0" t="-294" r="0" b="-294"/>
            </a:stretch>
          </a:blipFill>
        </p:spPr>
      </p:sp>
      <p:grpSp>
        <p:nvGrpSpPr>
          <p:cNvPr name="Group 6" id="6"/>
          <p:cNvGrpSpPr/>
          <p:nvPr/>
        </p:nvGrpSpPr>
        <p:grpSpPr>
          <a:xfrm rot="0">
            <a:off x="9144000" y="9716233"/>
            <a:ext cx="6858000" cy="571500"/>
            <a:chOff x="0" y="0"/>
            <a:chExt cx="6502400" cy="541867"/>
          </a:xfrm>
        </p:grpSpPr>
        <p:sp>
          <p:nvSpPr>
            <p:cNvPr name="Freeform 7" id="7"/>
            <p:cNvSpPr/>
            <p:nvPr/>
          </p:nvSpPr>
          <p:spPr>
            <a:xfrm flipH="false" flipV="false" rot="0">
              <a:off x="0" y="0"/>
              <a:ext cx="6502400" cy="541909"/>
            </a:xfrm>
            <a:custGeom>
              <a:avLst/>
              <a:gdLst/>
              <a:ahLst/>
              <a:cxnLst/>
              <a:rect r="r" b="b" t="t" l="l"/>
              <a:pathLst>
                <a:path h="541909" w="6502400">
                  <a:moveTo>
                    <a:pt x="6502400" y="541909"/>
                  </a:moveTo>
                  <a:lnTo>
                    <a:pt x="0" y="541909"/>
                  </a:lnTo>
                  <a:lnTo>
                    <a:pt x="0" y="0"/>
                  </a:lnTo>
                  <a:lnTo>
                    <a:pt x="6502400" y="0"/>
                  </a:lnTo>
                  <a:lnTo>
                    <a:pt x="6502400" y="541909"/>
                  </a:lnTo>
                  <a:close/>
                </a:path>
              </a:pathLst>
            </a:custGeom>
            <a:solidFill>
              <a:srgbClr val="34495E"/>
            </a:solidFill>
          </p:spPr>
        </p:sp>
      </p:grpSp>
      <p:sp>
        <p:nvSpPr>
          <p:cNvPr name="TextBox 8" id="8"/>
          <p:cNvSpPr txBox="true"/>
          <p:nvPr/>
        </p:nvSpPr>
        <p:spPr>
          <a:xfrm rot="0">
            <a:off x="1379583" y="836641"/>
            <a:ext cx="12285345" cy="1035606"/>
          </a:xfrm>
          <a:prstGeom prst="rect">
            <a:avLst/>
          </a:prstGeom>
        </p:spPr>
        <p:txBody>
          <a:bodyPr anchor="t" rtlCol="false" tIns="0" lIns="0" bIns="0" rIns="0">
            <a:spAutoFit/>
          </a:bodyPr>
          <a:lstStyle/>
          <a:p>
            <a:pPr algn="l">
              <a:lnSpc>
                <a:spcPts val="7919"/>
              </a:lnSpc>
            </a:pPr>
            <a:r>
              <a:rPr lang="en-US" sz="6599" spc="61">
                <a:solidFill>
                  <a:srgbClr val="000000"/>
                </a:solidFill>
                <a:latin typeface="TT Rounds Condensed"/>
                <a:ea typeface="TT Rounds Condensed"/>
                <a:cs typeface="TT Rounds Condensed"/>
                <a:sym typeface="TT Rounds Condensed"/>
              </a:rPr>
              <a:t>Need for the Proposed System</a:t>
            </a:r>
          </a:p>
        </p:txBody>
      </p:sp>
      <p:sp>
        <p:nvSpPr>
          <p:cNvPr name="TextBox 9" id="9"/>
          <p:cNvSpPr txBox="true"/>
          <p:nvPr/>
        </p:nvSpPr>
        <p:spPr>
          <a:xfrm rot="0">
            <a:off x="2586943" y="9891903"/>
            <a:ext cx="6249352" cy="314325"/>
          </a:xfrm>
          <a:prstGeom prst="rect">
            <a:avLst/>
          </a:prstGeom>
        </p:spPr>
        <p:txBody>
          <a:bodyPr anchor="t" rtlCol="false" tIns="0" lIns="0" bIns="0" rIns="0">
            <a:spAutoFit/>
          </a:bodyPr>
          <a:lstStyle/>
          <a:p>
            <a:pPr algn="l">
              <a:lnSpc>
                <a:spcPts val="2429"/>
              </a:lnSpc>
            </a:pPr>
            <a:r>
              <a:rPr lang="en-US" sz="2399" spc="7">
                <a:solidFill>
                  <a:srgbClr val="FFFFFF"/>
                </a:solidFill>
                <a:latin typeface="TT Rounds Condensed"/>
                <a:ea typeface="TT Rounds Condensed"/>
                <a:cs typeface="TT Rounds Condensed"/>
                <a:sym typeface="TT Rounds Condensed"/>
              </a:rPr>
              <a:t>Department of Computer Science and Engineering</a:t>
            </a:r>
          </a:p>
        </p:txBody>
      </p:sp>
      <p:sp>
        <p:nvSpPr>
          <p:cNvPr name="TextBox 10" id="10"/>
          <p:cNvSpPr txBox="true"/>
          <p:nvPr/>
        </p:nvSpPr>
        <p:spPr>
          <a:xfrm rot="0">
            <a:off x="9999204" y="9892638"/>
            <a:ext cx="4024312" cy="314325"/>
          </a:xfrm>
          <a:prstGeom prst="rect">
            <a:avLst/>
          </a:prstGeom>
        </p:spPr>
        <p:txBody>
          <a:bodyPr anchor="t" rtlCol="false" tIns="0" lIns="0" bIns="0" rIns="0">
            <a:spAutoFit/>
          </a:bodyPr>
          <a:lstStyle/>
          <a:p>
            <a:pPr algn="l">
              <a:lnSpc>
                <a:spcPts val="2429"/>
              </a:lnSpc>
            </a:pPr>
            <a:r>
              <a:rPr lang="en-US" sz="2399" spc="22">
                <a:solidFill>
                  <a:srgbClr val="FFFFFF"/>
                </a:solidFill>
                <a:latin typeface="TT Rounds Condensed"/>
                <a:ea typeface="TT Rounds Condensed"/>
                <a:cs typeface="TT Rounds Condensed"/>
                <a:sym typeface="TT Rounds Condensed"/>
              </a:rPr>
              <a:t>Rajalakshmi Engineering College</a:t>
            </a:r>
          </a:p>
        </p:txBody>
      </p:sp>
      <p:sp>
        <p:nvSpPr>
          <p:cNvPr name="TextBox 11" id="11"/>
          <p:cNvSpPr txBox="true"/>
          <p:nvPr/>
        </p:nvSpPr>
        <p:spPr>
          <a:xfrm rot="0">
            <a:off x="14799804" y="9892638"/>
            <a:ext cx="346710" cy="314325"/>
          </a:xfrm>
          <a:prstGeom prst="rect">
            <a:avLst/>
          </a:prstGeom>
        </p:spPr>
        <p:txBody>
          <a:bodyPr anchor="t" rtlCol="false" tIns="0" lIns="0" bIns="0" rIns="0">
            <a:spAutoFit/>
          </a:bodyPr>
          <a:lstStyle/>
          <a:p>
            <a:pPr algn="l">
              <a:lnSpc>
                <a:spcPts val="2429"/>
              </a:lnSpc>
            </a:pPr>
            <a:r>
              <a:rPr lang="en-US" sz="2399" spc="-15">
                <a:solidFill>
                  <a:srgbClr val="FFFFFF"/>
                </a:solidFill>
                <a:latin typeface="TT Rounds Condensed"/>
                <a:ea typeface="TT Rounds Condensed"/>
                <a:cs typeface="TT Rounds Condensed"/>
                <a:sym typeface="TT Rounds Condensed"/>
              </a:rPr>
              <a:t>3</a:t>
            </a:r>
          </a:p>
        </p:txBody>
      </p:sp>
      <p:sp>
        <p:nvSpPr>
          <p:cNvPr name="TextBox 12" id="12"/>
          <p:cNvSpPr txBox="true"/>
          <p:nvPr/>
        </p:nvSpPr>
        <p:spPr>
          <a:xfrm rot="0">
            <a:off x="2618839" y="2501494"/>
            <a:ext cx="13383161" cy="5674996"/>
          </a:xfrm>
          <a:prstGeom prst="rect">
            <a:avLst/>
          </a:prstGeom>
        </p:spPr>
        <p:txBody>
          <a:bodyPr anchor="t" rtlCol="false" tIns="0" lIns="0" bIns="0" rIns="0">
            <a:spAutoFit/>
          </a:bodyPr>
          <a:lstStyle/>
          <a:p>
            <a:pPr algn="l" marL="820412" indent="-410206" lvl="1">
              <a:lnSpc>
                <a:spcPts val="5699"/>
              </a:lnSpc>
              <a:buFont typeface="Arial"/>
              <a:buChar char="•"/>
            </a:pPr>
            <a:r>
              <a:rPr lang="en-US" sz="3799" spc="11">
                <a:solidFill>
                  <a:srgbClr val="000000"/>
                </a:solidFill>
                <a:latin typeface="TT Rounds Condensed"/>
                <a:ea typeface="TT Rounds Condensed"/>
                <a:cs typeface="TT Rounds Condensed"/>
                <a:sym typeface="TT Rounds Condensed"/>
              </a:rPr>
              <a:t>Automates subscription tracking and reminders.</a:t>
            </a:r>
          </a:p>
          <a:p>
            <a:pPr algn="l" marL="820412" indent="-410206" lvl="1">
              <a:lnSpc>
                <a:spcPts val="5699"/>
              </a:lnSpc>
              <a:buFont typeface="Arial"/>
              <a:buChar char="•"/>
            </a:pPr>
            <a:r>
              <a:rPr lang="en-US" sz="3799" spc="11">
                <a:solidFill>
                  <a:srgbClr val="000000"/>
                </a:solidFill>
                <a:latin typeface="TT Rounds Condensed"/>
                <a:ea typeface="TT Rounds Condensed"/>
                <a:cs typeface="TT Rounds Condensed"/>
                <a:sym typeface="TT Rounds Condensed"/>
              </a:rPr>
              <a:t>Reduces manual errors in data handling.</a:t>
            </a:r>
          </a:p>
          <a:p>
            <a:pPr algn="l" marL="820412" indent="-410206" lvl="1">
              <a:lnSpc>
                <a:spcPts val="5699"/>
              </a:lnSpc>
              <a:buFont typeface="Arial"/>
              <a:buChar char="•"/>
            </a:pPr>
            <a:r>
              <a:rPr lang="en-US" sz="3799" spc="11">
                <a:solidFill>
                  <a:srgbClr val="000000"/>
                </a:solidFill>
                <a:latin typeface="TT Rounds Condensed"/>
                <a:ea typeface="TT Rounds Condensed"/>
                <a:cs typeface="TT Rounds Condensed"/>
                <a:sym typeface="TT Rounds Condensed"/>
              </a:rPr>
              <a:t>Saves time by automating repetitive tasks.</a:t>
            </a:r>
          </a:p>
          <a:p>
            <a:pPr algn="l" marL="820412" indent="-410206" lvl="1">
              <a:lnSpc>
                <a:spcPts val="5699"/>
              </a:lnSpc>
              <a:buFont typeface="Arial"/>
              <a:buChar char="•"/>
            </a:pPr>
            <a:r>
              <a:rPr lang="en-US" sz="3799" spc="11">
                <a:solidFill>
                  <a:srgbClr val="000000"/>
                </a:solidFill>
                <a:latin typeface="TT Rounds Condensed"/>
                <a:ea typeface="TT Rounds Condensed"/>
                <a:cs typeface="TT Rounds Condensed"/>
                <a:sym typeface="TT Rounds Condensed"/>
              </a:rPr>
              <a:t>Enhances customer engagement with timely updates.</a:t>
            </a:r>
          </a:p>
          <a:p>
            <a:pPr algn="l" marL="820412" indent="-410206" lvl="1">
              <a:lnSpc>
                <a:spcPts val="5699"/>
              </a:lnSpc>
              <a:buFont typeface="Arial"/>
              <a:buChar char="•"/>
            </a:pPr>
            <a:r>
              <a:rPr lang="en-US" sz="3799" spc="11">
                <a:solidFill>
                  <a:srgbClr val="000000"/>
                </a:solidFill>
                <a:latin typeface="TT Rounds Condensed"/>
                <a:ea typeface="TT Rounds Condensed"/>
                <a:cs typeface="TT Rounds Condensed"/>
                <a:sym typeface="TT Rounds Condensed"/>
              </a:rPr>
              <a:t>Extracts and organizes data efficiently.</a:t>
            </a:r>
          </a:p>
          <a:p>
            <a:pPr algn="l" marL="820412" indent="-410206" lvl="1">
              <a:lnSpc>
                <a:spcPts val="5699"/>
              </a:lnSpc>
              <a:buFont typeface="Arial"/>
              <a:buChar char="•"/>
            </a:pPr>
            <a:r>
              <a:rPr lang="en-US" sz="3799" spc="11">
                <a:solidFill>
                  <a:srgbClr val="000000"/>
                </a:solidFill>
                <a:latin typeface="TT Rounds Condensed"/>
                <a:ea typeface="TT Rounds Condensed"/>
                <a:cs typeface="TT Rounds Condensed"/>
                <a:sym typeface="TT Rounds Condensed"/>
              </a:rPr>
              <a:t>Scalable for different business needs.</a:t>
            </a:r>
          </a:p>
          <a:p>
            <a:pPr algn="l" marL="820412" indent="-410206" lvl="1">
              <a:lnSpc>
                <a:spcPts val="5699"/>
              </a:lnSpc>
              <a:buFont typeface="Arial"/>
              <a:buChar char="•"/>
            </a:pPr>
            <a:r>
              <a:rPr lang="en-US" sz="3799" spc="11">
                <a:solidFill>
                  <a:srgbClr val="000000"/>
                </a:solidFill>
                <a:latin typeface="TT Rounds Condensed"/>
                <a:ea typeface="TT Rounds Condensed"/>
                <a:cs typeface="TT Rounds Condensed"/>
                <a:sym typeface="TT Rounds Condensed"/>
              </a:rPr>
              <a:t>Provides actionable insights for better decisions.</a:t>
            </a:r>
          </a:p>
          <a:p>
            <a:pPr algn="l">
              <a:lnSpc>
                <a:spcPts val="5699"/>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286000" y="9679710"/>
            <a:ext cx="6974610" cy="607288"/>
          </a:xfrm>
          <a:custGeom>
            <a:avLst/>
            <a:gdLst/>
            <a:ahLst/>
            <a:cxnLst/>
            <a:rect r="r" b="b" t="t" l="l"/>
            <a:pathLst>
              <a:path h="607288" w="6974610">
                <a:moveTo>
                  <a:pt x="0" y="0"/>
                </a:moveTo>
                <a:lnTo>
                  <a:pt x="6974610" y="0"/>
                </a:lnTo>
                <a:lnTo>
                  <a:pt x="6974610" y="607288"/>
                </a:lnTo>
                <a:lnTo>
                  <a:pt x="0" y="607288"/>
                </a:lnTo>
                <a:lnTo>
                  <a:pt x="0" y="0"/>
                </a:lnTo>
                <a:close/>
              </a:path>
            </a:pathLst>
          </a:custGeom>
          <a:blipFill>
            <a:blip r:embed="rId2"/>
            <a:stretch>
              <a:fillRect l="0" t="-159" r="0" b="-159"/>
            </a:stretch>
          </a:blipFill>
        </p:spPr>
      </p:sp>
      <p:grpSp>
        <p:nvGrpSpPr>
          <p:cNvPr name="Group 3" id="3"/>
          <p:cNvGrpSpPr/>
          <p:nvPr/>
        </p:nvGrpSpPr>
        <p:grpSpPr>
          <a:xfrm rot="0">
            <a:off x="2286000" y="9715498"/>
            <a:ext cx="6858000" cy="571500"/>
            <a:chOff x="0" y="0"/>
            <a:chExt cx="6502400" cy="541867"/>
          </a:xfrm>
        </p:grpSpPr>
        <p:sp>
          <p:nvSpPr>
            <p:cNvPr name="Freeform 4" id="4"/>
            <p:cNvSpPr/>
            <p:nvPr/>
          </p:nvSpPr>
          <p:spPr>
            <a:xfrm flipH="false" flipV="false" rot="0">
              <a:off x="0" y="0"/>
              <a:ext cx="6502400" cy="541909"/>
            </a:xfrm>
            <a:custGeom>
              <a:avLst/>
              <a:gdLst/>
              <a:ahLst/>
              <a:cxnLst/>
              <a:rect r="r" b="b" t="t" l="l"/>
              <a:pathLst>
                <a:path h="541909" w="6502400">
                  <a:moveTo>
                    <a:pt x="6502400" y="541909"/>
                  </a:moveTo>
                  <a:lnTo>
                    <a:pt x="0" y="541909"/>
                  </a:lnTo>
                  <a:lnTo>
                    <a:pt x="0" y="0"/>
                  </a:lnTo>
                  <a:lnTo>
                    <a:pt x="6502400" y="0"/>
                  </a:lnTo>
                  <a:lnTo>
                    <a:pt x="6502400" y="541909"/>
                  </a:lnTo>
                  <a:close/>
                </a:path>
              </a:pathLst>
            </a:custGeom>
            <a:solidFill>
              <a:srgbClr val="34495E"/>
            </a:solidFill>
          </p:spPr>
        </p:sp>
      </p:grpSp>
      <p:sp>
        <p:nvSpPr>
          <p:cNvPr name="Freeform 5" id="5"/>
          <p:cNvSpPr/>
          <p:nvPr/>
        </p:nvSpPr>
        <p:spPr>
          <a:xfrm flipH="false" flipV="false" rot="0">
            <a:off x="9108210" y="9680445"/>
            <a:ext cx="6893788" cy="606554"/>
          </a:xfrm>
          <a:custGeom>
            <a:avLst/>
            <a:gdLst/>
            <a:ahLst/>
            <a:cxnLst/>
            <a:rect r="r" b="b" t="t" l="l"/>
            <a:pathLst>
              <a:path h="606554" w="6893788">
                <a:moveTo>
                  <a:pt x="0" y="0"/>
                </a:moveTo>
                <a:lnTo>
                  <a:pt x="6893789" y="0"/>
                </a:lnTo>
                <a:lnTo>
                  <a:pt x="6893789" y="606553"/>
                </a:lnTo>
                <a:lnTo>
                  <a:pt x="0" y="606553"/>
                </a:lnTo>
                <a:lnTo>
                  <a:pt x="0" y="0"/>
                </a:lnTo>
                <a:close/>
              </a:path>
            </a:pathLst>
          </a:custGeom>
          <a:blipFill>
            <a:blip r:embed="rId3"/>
            <a:stretch>
              <a:fillRect l="0" t="-294" r="0" b="-294"/>
            </a:stretch>
          </a:blipFill>
        </p:spPr>
      </p:sp>
      <p:grpSp>
        <p:nvGrpSpPr>
          <p:cNvPr name="Group 6" id="6"/>
          <p:cNvGrpSpPr/>
          <p:nvPr/>
        </p:nvGrpSpPr>
        <p:grpSpPr>
          <a:xfrm rot="0">
            <a:off x="9144000" y="9716233"/>
            <a:ext cx="6858000" cy="571500"/>
            <a:chOff x="0" y="0"/>
            <a:chExt cx="6502400" cy="541867"/>
          </a:xfrm>
        </p:grpSpPr>
        <p:sp>
          <p:nvSpPr>
            <p:cNvPr name="Freeform 7" id="7"/>
            <p:cNvSpPr/>
            <p:nvPr/>
          </p:nvSpPr>
          <p:spPr>
            <a:xfrm flipH="false" flipV="false" rot="0">
              <a:off x="0" y="0"/>
              <a:ext cx="6502400" cy="541909"/>
            </a:xfrm>
            <a:custGeom>
              <a:avLst/>
              <a:gdLst/>
              <a:ahLst/>
              <a:cxnLst/>
              <a:rect r="r" b="b" t="t" l="l"/>
              <a:pathLst>
                <a:path h="541909" w="6502400">
                  <a:moveTo>
                    <a:pt x="6502400" y="541909"/>
                  </a:moveTo>
                  <a:lnTo>
                    <a:pt x="0" y="541909"/>
                  </a:lnTo>
                  <a:lnTo>
                    <a:pt x="0" y="0"/>
                  </a:lnTo>
                  <a:lnTo>
                    <a:pt x="6502400" y="0"/>
                  </a:lnTo>
                  <a:lnTo>
                    <a:pt x="6502400" y="541909"/>
                  </a:lnTo>
                  <a:close/>
                </a:path>
              </a:pathLst>
            </a:custGeom>
            <a:solidFill>
              <a:srgbClr val="34495E"/>
            </a:solidFill>
          </p:spPr>
        </p:sp>
      </p:grpSp>
      <p:sp>
        <p:nvSpPr>
          <p:cNvPr name="TextBox 8" id="8"/>
          <p:cNvSpPr txBox="true"/>
          <p:nvPr/>
        </p:nvSpPr>
        <p:spPr>
          <a:xfrm rot="0">
            <a:off x="1269955" y="1198431"/>
            <a:ext cx="12285345" cy="1014115"/>
          </a:xfrm>
          <a:prstGeom prst="rect">
            <a:avLst/>
          </a:prstGeom>
        </p:spPr>
        <p:txBody>
          <a:bodyPr anchor="t" rtlCol="false" tIns="0" lIns="0" bIns="0" rIns="0">
            <a:spAutoFit/>
          </a:bodyPr>
          <a:lstStyle/>
          <a:p>
            <a:pPr algn="l">
              <a:lnSpc>
                <a:spcPts val="7919"/>
              </a:lnSpc>
            </a:pPr>
            <a:r>
              <a:rPr lang="en-US" sz="6599" spc="46">
                <a:solidFill>
                  <a:srgbClr val="000000"/>
                </a:solidFill>
                <a:latin typeface="TT Rounds Condensed"/>
                <a:ea typeface="TT Rounds Condensed"/>
                <a:cs typeface="TT Rounds Condensed"/>
                <a:sym typeface="TT Rounds Condensed"/>
              </a:rPr>
              <a:t>Main Objective</a:t>
            </a:r>
          </a:p>
        </p:txBody>
      </p:sp>
      <p:sp>
        <p:nvSpPr>
          <p:cNvPr name="TextBox 9" id="9"/>
          <p:cNvSpPr txBox="true"/>
          <p:nvPr/>
        </p:nvSpPr>
        <p:spPr>
          <a:xfrm rot="0">
            <a:off x="2586943" y="9891903"/>
            <a:ext cx="6249352" cy="314325"/>
          </a:xfrm>
          <a:prstGeom prst="rect">
            <a:avLst/>
          </a:prstGeom>
        </p:spPr>
        <p:txBody>
          <a:bodyPr anchor="t" rtlCol="false" tIns="0" lIns="0" bIns="0" rIns="0">
            <a:spAutoFit/>
          </a:bodyPr>
          <a:lstStyle/>
          <a:p>
            <a:pPr algn="l">
              <a:lnSpc>
                <a:spcPts val="2429"/>
              </a:lnSpc>
            </a:pPr>
            <a:r>
              <a:rPr lang="en-US" sz="2399" spc="7">
                <a:solidFill>
                  <a:srgbClr val="FFFFFF"/>
                </a:solidFill>
                <a:latin typeface="TT Rounds Condensed"/>
                <a:ea typeface="TT Rounds Condensed"/>
                <a:cs typeface="TT Rounds Condensed"/>
                <a:sym typeface="TT Rounds Condensed"/>
              </a:rPr>
              <a:t>Department of Computer Science and Engineering</a:t>
            </a:r>
          </a:p>
        </p:txBody>
      </p:sp>
      <p:sp>
        <p:nvSpPr>
          <p:cNvPr name="TextBox 10" id="10"/>
          <p:cNvSpPr txBox="true"/>
          <p:nvPr/>
        </p:nvSpPr>
        <p:spPr>
          <a:xfrm rot="0">
            <a:off x="9999204" y="9892638"/>
            <a:ext cx="4024312" cy="314325"/>
          </a:xfrm>
          <a:prstGeom prst="rect">
            <a:avLst/>
          </a:prstGeom>
        </p:spPr>
        <p:txBody>
          <a:bodyPr anchor="t" rtlCol="false" tIns="0" lIns="0" bIns="0" rIns="0">
            <a:spAutoFit/>
          </a:bodyPr>
          <a:lstStyle/>
          <a:p>
            <a:pPr algn="l">
              <a:lnSpc>
                <a:spcPts val="2429"/>
              </a:lnSpc>
            </a:pPr>
            <a:r>
              <a:rPr lang="en-US" sz="2399" spc="22">
                <a:solidFill>
                  <a:srgbClr val="FFFFFF"/>
                </a:solidFill>
                <a:latin typeface="TT Rounds Condensed"/>
                <a:ea typeface="TT Rounds Condensed"/>
                <a:cs typeface="TT Rounds Condensed"/>
                <a:sym typeface="TT Rounds Condensed"/>
              </a:rPr>
              <a:t>Rajalakshmi Engineering College</a:t>
            </a:r>
          </a:p>
        </p:txBody>
      </p:sp>
      <p:sp>
        <p:nvSpPr>
          <p:cNvPr name="TextBox 11" id="11"/>
          <p:cNvSpPr txBox="true"/>
          <p:nvPr/>
        </p:nvSpPr>
        <p:spPr>
          <a:xfrm rot="0">
            <a:off x="14799804" y="9892638"/>
            <a:ext cx="346710" cy="336649"/>
          </a:xfrm>
          <a:prstGeom prst="rect">
            <a:avLst/>
          </a:prstGeom>
        </p:spPr>
        <p:txBody>
          <a:bodyPr anchor="t" rtlCol="false" tIns="0" lIns="0" bIns="0" rIns="0">
            <a:spAutoFit/>
          </a:bodyPr>
          <a:lstStyle/>
          <a:p>
            <a:pPr algn="l">
              <a:lnSpc>
                <a:spcPts val="2429"/>
              </a:lnSpc>
            </a:pPr>
            <a:r>
              <a:rPr lang="en-US" sz="2399" spc="-15">
                <a:solidFill>
                  <a:srgbClr val="FFFFFF"/>
                </a:solidFill>
                <a:latin typeface="TT Rounds Condensed"/>
                <a:ea typeface="TT Rounds Condensed"/>
                <a:cs typeface="TT Rounds Condensed"/>
                <a:sym typeface="TT Rounds Condensed"/>
              </a:rPr>
              <a:t>4</a:t>
            </a:r>
          </a:p>
        </p:txBody>
      </p:sp>
      <p:sp>
        <p:nvSpPr>
          <p:cNvPr name="TextBox 12" id="12"/>
          <p:cNvSpPr txBox="true"/>
          <p:nvPr/>
        </p:nvSpPr>
        <p:spPr>
          <a:xfrm rot="0">
            <a:off x="1997383" y="2803368"/>
            <a:ext cx="14821210" cy="7484366"/>
          </a:xfrm>
          <a:prstGeom prst="rect">
            <a:avLst/>
          </a:prstGeom>
        </p:spPr>
        <p:txBody>
          <a:bodyPr anchor="t" rtlCol="false" tIns="0" lIns="0" bIns="0" rIns="0">
            <a:spAutoFit/>
          </a:bodyPr>
          <a:lstStyle/>
          <a:p>
            <a:pPr algn="l" marL="820412" indent="-410206" lvl="1">
              <a:lnSpc>
                <a:spcPts val="5927"/>
              </a:lnSpc>
              <a:buFont typeface="Arial"/>
              <a:buChar char="•"/>
            </a:pPr>
            <a:r>
              <a:rPr lang="en-US" sz="3799" spc="11">
                <a:solidFill>
                  <a:srgbClr val="000000"/>
                </a:solidFill>
                <a:latin typeface="TT Rounds Condensed"/>
                <a:ea typeface="TT Rounds Condensed"/>
                <a:cs typeface="TT Rounds Condensed"/>
                <a:sym typeface="TT Rounds Condensed"/>
              </a:rPr>
              <a:t>Automate subscription tracking and renewal notifications.</a:t>
            </a:r>
          </a:p>
          <a:p>
            <a:pPr algn="l" marL="820412" indent="-410206" lvl="1">
              <a:lnSpc>
                <a:spcPts val="5927"/>
              </a:lnSpc>
              <a:buFont typeface="Arial"/>
              <a:buChar char="•"/>
            </a:pPr>
            <a:r>
              <a:rPr lang="en-US" sz="3799" spc="11">
                <a:solidFill>
                  <a:srgbClr val="000000"/>
                </a:solidFill>
                <a:latin typeface="TT Rounds Condensed"/>
                <a:ea typeface="TT Rounds Condensed"/>
                <a:cs typeface="TT Rounds Condensed"/>
                <a:sym typeface="TT Rounds Condensed"/>
              </a:rPr>
              <a:t>Extract product-related data through web scraping.</a:t>
            </a:r>
          </a:p>
          <a:p>
            <a:pPr algn="l" marL="820412" indent="-410206" lvl="1">
              <a:lnSpc>
                <a:spcPts val="5927"/>
              </a:lnSpc>
              <a:buFont typeface="Arial"/>
              <a:buChar char="•"/>
            </a:pPr>
            <a:r>
              <a:rPr lang="en-US" sz="3799" spc="11">
                <a:solidFill>
                  <a:srgbClr val="000000"/>
                </a:solidFill>
                <a:latin typeface="TT Rounds Condensed"/>
                <a:ea typeface="TT Rounds Condensed"/>
                <a:cs typeface="TT Rounds Condensed"/>
                <a:sym typeface="TT Rounds Condensed"/>
              </a:rPr>
              <a:t>Generate automated reports for analysis and insights.</a:t>
            </a:r>
          </a:p>
          <a:p>
            <a:pPr algn="l" marL="820412" indent="-410206" lvl="1">
              <a:lnSpc>
                <a:spcPts val="5927"/>
              </a:lnSpc>
              <a:buFont typeface="Arial"/>
              <a:buChar char="•"/>
            </a:pPr>
            <a:r>
              <a:rPr lang="en-US" sz="3799" spc="11">
                <a:solidFill>
                  <a:srgbClr val="000000"/>
                </a:solidFill>
                <a:latin typeface="TT Rounds Condensed"/>
                <a:ea typeface="TT Rounds Condensed"/>
                <a:cs typeface="TT Rounds Condensed"/>
                <a:sym typeface="TT Rounds Condensed"/>
              </a:rPr>
              <a:t>Minimize manual errors in subscription management.</a:t>
            </a:r>
          </a:p>
          <a:p>
            <a:pPr algn="l" marL="820412" indent="-410206" lvl="1">
              <a:lnSpc>
                <a:spcPts val="5927"/>
              </a:lnSpc>
              <a:buFont typeface="Arial"/>
              <a:buChar char="•"/>
            </a:pPr>
            <a:r>
              <a:rPr lang="en-US" sz="3799" spc="11">
                <a:solidFill>
                  <a:srgbClr val="000000"/>
                </a:solidFill>
                <a:latin typeface="TT Rounds Condensed"/>
                <a:ea typeface="TT Rounds Condensed"/>
                <a:cs typeface="TT Rounds Condensed"/>
                <a:sym typeface="TT Rounds Condensed"/>
              </a:rPr>
              <a:t>Save time by streamlining repetitive tasks.</a:t>
            </a:r>
          </a:p>
          <a:p>
            <a:pPr algn="l" marL="820412" indent="-410206" lvl="1">
              <a:lnSpc>
                <a:spcPts val="5927"/>
              </a:lnSpc>
              <a:buFont typeface="Arial"/>
              <a:buChar char="•"/>
            </a:pPr>
            <a:r>
              <a:rPr lang="en-US" sz="3799" spc="11">
                <a:solidFill>
                  <a:srgbClr val="000000"/>
                </a:solidFill>
                <a:latin typeface="TT Rounds Condensed"/>
                <a:ea typeface="TT Rounds Condensed"/>
                <a:cs typeface="TT Rounds Condensed"/>
                <a:sym typeface="TT Rounds Condensed"/>
              </a:rPr>
              <a:t>Provide a scalable solution adaptable to various business needs.</a:t>
            </a:r>
          </a:p>
          <a:p>
            <a:pPr algn="l" marL="820412" indent="-410206" lvl="1">
              <a:lnSpc>
                <a:spcPts val="5927"/>
              </a:lnSpc>
              <a:buFont typeface="Arial"/>
              <a:buChar char="•"/>
            </a:pPr>
            <a:r>
              <a:rPr lang="en-US" sz="3799" spc="11">
                <a:solidFill>
                  <a:srgbClr val="000000"/>
                </a:solidFill>
                <a:latin typeface="TT Rounds Condensed"/>
                <a:ea typeface="TT Rounds Condensed"/>
                <a:cs typeface="TT Rounds Condensed"/>
                <a:sym typeface="TT Rounds Condensed"/>
              </a:rPr>
              <a:t>Enhance customer satisfaction through timely communication.</a:t>
            </a:r>
          </a:p>
          <a:p>
            <a:pPr algn="l" marL="820412" indent="-410206" lvl="1">
              <a:lnSpc>
                <a:spcPts val="5927"/>
              </a:lnSpc>
              <a:buFont typeface="Arial"/>
              <a:buChar char="•"/>
            </a:pPr>
            <a:r>
              <a:rPr lang="en-US" sz="3799" spc="11">
                <a:solidFill>
                  <a:srgbClr val="000000"/>
                </a:solidFill>
                <a:latin typeface="TT Rounds Condensed"/>
                <a:ea typeface="TT Rounds Condensed"/>
                <a:cs typeface="TT Rounds Condensed"/>
                <a:sym typeface="TT Rounds Condensed"/>
              </a:rPr>
              <a:t>Integrate seamlessly with existing business systems and workflows.</a:t>
            </a:r>
          </a:p>
          <a:p>
            <a:pPr algn="l">
              <a:lnSpc>
                <a:spcPts val="5927"/>
              </a:lnSpc>
            </a:pPr>
          </a:p>
          <a:p>
            <a:pPr algn="l">
              <a:lnSpc>
                <a:spcPts val="5927"/>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286000" y="9679710"/>
            <a:ext cx="6974610" cy="607288"/>
          </a:xfrm>
          <a:custGeom>
            <a:avLst/>
            <a:gdLst/>
            <a:ahLst/>
            <a:cxnLst/>
            <a:rect r="r" b="b" t="t" l="l"/>
            <a:pathLst>
              <a:path h="607288" w="6974610">
                <a:moveTo>
                  <a:pt x="0" y="0"/>
                </a:moveTo>
                <a:lnTo>
                  <a:pt x="6974610" y="0"/>
                </a:lnTo>
                <a:lnTo>
                  <a:pt x="6974610" y="607288"/>
                </a:lnTo>
                <a:lnTo>
                  <a:pt x="0" y="607288"/>
                </a:lnTo>
                <a:lnTo>
                  <a:pt x="0" y="0"/>
                </a:lnTo>
                <a:close/>
              </a:path>
            </a:pathLst>
          </a:custGeom>
          <a:blipFill>
            <a:blip r:embed="rId2"/>
            <a:stretch>
              <a:fillRect l="0" t="-159" r="0" b="-159"/>
            </a:stretch>
          </a:blipFill>
        </p:spPr>
      </p:sp>
      <p:grpSp>
        <p:nvGrpSpPr>
          <p:cNvPr name="Group 3" id="3"/>
          <p:cNvGrpSpPr/>
          <p:nvPr/>
        </p:nvGrpSpPr>
        <p:grpSpPr>
          <a:xfrm rot="0">
            <a:off x="2286000" y="9715498"/>
            <a:ext cx="6858000" cy="571500"/>
            <a:chOff x="0" y="0"/>
            <a:chExt cx="6502400" cy="541867"/>
          </a:xfrm>
        </p:grpSpPr>
        <p:sp>
          <p:nvSpPr>
            <p:cNvPr name="Freeform 4" id="4"/>
            <p:cNvSpPr/>
            <p:nvPr/>
          </p:nvSpPr>
          <p:spPr>
            <a:xfrm flipH="false" flipV="false" rot="0">
              <a:off x="0" y="0"/>
              <a:ext cx="6502400" cy="541909"/>
            </a:xfrm>
            <a:custGeom>
              <a:avLst/>
              <a:gdLst/>
              <a:ahLst/>
              <a:cxnLst/>
              <a:rect r="r" b="b" t="t" l="l"/>
              <a:pathLst>
                <a:path h="541909" w="6502400">
                  <a:moveTo>
                    <a:pt x="6502400" y="541909"/>
                  </a:moveTo>
                  <a:lnTo>
                    <a:pt x="0" y="541909"/>
                  </a:lnTo>
                  <a:lnTo>
                    <a:pt x="0" y="0"/>
                  </a:lnTo>
                  <a:lnTo>
                    <a:pt x="6502400" y="0"/>
                  </a:lnTo>
                  <a:lnTo>
                    <a:pt x="6502400" y="541909"/>
                  </a:lnTo>
                  <a:close/>
                </a:path>
              </a:pathLst>
            </a:custGeom>
            <a:solidFill>
              <a:srgbClr val="34495E"/>
            </a:solidFill>
          </p:spPr>
        </p:sp>
      </p:grpSp>
      <p:sp>
        <p:nvSpPr>
          <p:cNvPr name="Freeform 5" id="5"/>
          <p:cNvSpPr/>
          <p:nvPr/>
        </p:nvSpPr>
        <p:spPr>
          <a:xfrm flipH="false" flipV="false" rot="0">
            <a:off x="9108210" y="9680445"/>
            <a:ext cx="6893788" cy="606554"/>
          </a:xfrm>
          <a:custGeom>
            <a:avLst/>
            <a:gdLst/>
            <a:ahLst/>
            <a:cxnLst/>
            <a:rect r="r" b="b" t="t" l="l"/>
            <a:pathLst>
              <a:path h="606554" w="6893788">
                <a:moveTo>
                  <a:pt x="0" y="0"/>
                </a:moveTo>
                <a:lnTo>
                  <a:pt x="6893789" y="0"/>
                </a:lnTo>
                <a:lnTo>
                  <a:pt x="6893789" y="606553"/>
                </a:lnTo>
                <a:lnTo>
                  <a:pt x="0" y="606553"/>
                </a:lnTo>
                <a:lnTo>
                  <a:pt x="0" y="0"/>
                </a:lnTo>
                <a:close/>
              </a:path>
            </a:pathLst>
          </a:custGeom>
          <a:blipFill>
            <a:blip r:embed="rId3"/>
            <a:stretch>
              <a:fillRect l="0" t="-294" r="0" b="-294"/>
            </a:stretch>
          </a:blipFill>
        </p:spPr>
      </p:sp>
      <p:grpSp>
        <p:nvGrpSpPr>
          <p:cNvPr name="Group 6" id="6"/>
          <p:cNvGrpSpPr/>
          <p:nvPr/>
        </p:nvGrpSpPr>
        <p:grpSpPr>
          <a:xfrm rot="0">
            <a:off x="9144000" y="9716233"/>
            <a:ext cx="6858000" cy="571500"/>
            <a:chOff x="0" y="0"/>
            <a:chExt cx="6502400" cy="541867"/>
          </a:xfrm>
        </p:grpSpPr>
        <p:sp>
          <p:nvSpPr>
            <p:cNvPr name="Freeform 7" id="7"/>
            <p:cNvSpPr/>
            <p:nvPr/>
          </p:nvSpPr>
          <p:spPr>
            <a:xfrm flipH="false" flipV="false" rot="0">
              <a:off x="0" y="0"/>
              <a:ext cx="6502400" cy="541909"/>
            </a:xfrm>
            <a:custGeom>
              <a:avLst/>
              <a:gdLst/>
              <a:ahLst/>
              <a:cxnLst/>
              <a:rect r="r" b="b" t="t" l="l"/>
              <a:pathLst>
                <a:path h="541909" w="6502400">
                  <a:moveTo>
                    <a:pt x="6502400" y="541909"/>
                  </a:moveTo>
                  <a:lnTo>
                    <a:pt x="0" y="541909"/>
                  </a:lnTo>
                  <a:lnTo>
                    <a:pt x="0" y="0"/>
                  </a:lnTo>
                  <a:lnTo>
                    <a:pt x="6502400" y="0"/>
                  </a:lnTo>
                  <a:lnTo>
                    <a:pt x="6502400" y="541909"/>
                  </a:lnTo>
                  <a:close/>
                </a:path>
              </a:pathLst>
            </a:custGeom>
            <a:solidFill>
              <a:srgbClr val="34495E"/>
            </a:solidFill>
          </p:spPr>
        </p:sp>
      </p:grpSp>
      <p:sp>
        <p:nvSpPr>
          <p:cNvPr name="TextBox 8" id="8"/>
          <p:cNvSpPr txBox="true"/>
          <p:nvPr/>
        </p:nvSpPr>
        <p:spPr>
          <a:xfrm rot="0">
            <a:off x="1854994" y="1459850"/>
            <a:ext cx="14578012" cy="1014115"/>
          </a:xfrm>
          <a:prstGeom prst="rect">
            <a:avLst/>
          </a:prstGeom>
        </p:spPr>
        <p:txBody>
          <a:bodyPr anchor="t" rtlCol="false" tIns="0" lIns="0" bIns="0" rIns="0">
            <a:spAutoFit/>
          </a:bodyPr>
          <a:lstStyle/>
          <a:p>
            <a:pPr algn="l">
              <a:lnSpc>
                <a:spcPts val="7919"/>
              </a:lnSpc>
            </a:pPr>
            <a:r>
              <a:rPr lang="en-US" sz="6599" spc="46">
                <a:solidFill>
                  <a:srgbClr val="000000"/>
                </a:solidFill>
                <a:latin typeface="TT Rounds Condensed"/>
                <a:ea typeface="TT Rounds Condensed"/>
                <a:cs typeface="TT Rounds Condensed"/>
                <a:sym typeface="TT Rounds Condensed"/>
              </a:rPr>
              <a:t>Advantages of the Proposed System</a:t>
            </a:r>
          </a:p>
        </p:txBody>
      </p:sp>
      <p:sp>
        <p:nvSpPr>
          <p:cNvPr name="TextBox 9" id="9"/>
          <p:cNvSpPr txBox="true"/>
          <p:nvPr/>
        </p:nvSpPr>
        <p:spPr>
          <a:xfrm rot="0">
            <a:off x="2586943" y="9891903"/>
            <a:ext cx="6249352" cy="314325"/>
          </a:xfrm>
          <a:prstGeom prst="rect">
            <a:avLst/>
          </a:prstGeom>
        </p:spPr>
        <p:txBody>
          <a:bodyPr anchor="t" rtlCol="false" tIns="0" lIns="0" bIns="0" rIns="0">
            <a:spAutoFit/>
          </a:bodyPr>
          <a:lstStyle/>
          <a:p>
            <a:pPr algn="l">
              <a:lnSpc>
                <a:spcPts val="2429"/>
              </a:lnSpc>
            </a:pPr>
            <a:r>
              <a:rPr lang="en-US" sz="2399" spc="7">
                <a:solidFill>
                  <a:srgbClr val="FFFFFF"/>
                </a:solidFill>
                <a:latin typeface="TT Rounds Condensed"/>
                <a:ea typeface="TT Rounds Condensed"/>
                <a:cs typeface="TT Rounds Condensed"/>
                <a:sym typeface="TT Rounds Condensed"/>
              </a:rPr>
              <a:t>Department of Computer Science and Engineering</a:t>
            </a:r>
          </a:p>
        </p:txBody>
      </p:sp>
      <p:sp>
        <p:nvSpPr>
          <p:cNvPr name="TextBox 10" id="10"/>
          <p:cNvSpPr txBox="true"/>
          <p:nvPr/>
        </p:nvSpPr>
        <p:spPr>
          <a:xfrm rot="0">
            <a:off x="9999204" y="9892638"/>
            <a:ext cx="4024312" cy="314325"/>
          </a:xfrm>
          <a:prstGeom prst="rect">
            <a:avLst/>
          </a:prstGeom>
        </p:spPr>
        <p:txBody>
          <a:bodyPr anchor="t" rtlCol="false" tIns="0" lIns="0" bIns="0" rIns="0">
            <a:spAutoFit/>
          </a:bodyPr>
          <a:lstStyle/>
          <a:p>
            <a:pPr algn="l">
              <a:lnSpc>
                <a:spcPts val="2429"/>
              </a:lnSpc>
            </a:pPr>
            <a:r>
              <a:rPr lang="en-US" sz="2399" spc="22">
                <a:solidFill>
                  <a:srgbClr val="FFFFFF"/>
                </a:solidFill>
                <a:latin typeface="TT Rounds Condensed"/>
                <a:ea typeface="TT Rounds Condensed"/>
                <a:cs typeface="TT Rounds Condensed"/>
                <a:sym typeface="TT Rounds Condensed"/>
              </a:rPr>
              <a:t>Rajalakshmi Engineering College</a:t>
            </a:r>
          </a:p>
        </p:txBody>
      </p:sp>
      <p:sp>
        <p:nvSpPr>
          <p:cNvPr name="TextBox 11" id="11"/>
          <p:cNvSpPr txBox="true"/>
          <p:nvPr/>
        </p:nvSpPr>
        <p:spPr>
          <a:xfrm rot="0">
            <a:off x="14799804" y="9892638"/>
            <a:ext cx="346710" cy="336649"/>
          </a:xfrm>
          <a:prstGeom prst="rect">
            <a:avLst/>
          </a:prstGeom>
        </p:spPr>
        <p:txBody>
          <a:bodyPr anchor="t" rtlCol="false" tIns="0" lIns="0" bIns="0" rIns="0">
            <a:spAutoFit/>
          </a:bodyPr>
          <a:lstStyle/>
          <a:p>
            <a:pPr algn="l">
              <a:lnSpc>
                <a:spcPts val="2429"/>
              </a:lnSpc>
            </a:pPr>
            <a:r>
              <a:rPr lang="en-US" sz="2399" spc="-15">
                <a:solidFill>
                  <a:srgbClr val="FFFFFF"/>
                </a:solidFill>
                <a:latin typeface="TT Rounds Condensed"/>
                <a:ea typeface="TT Rounds Condensed"/>
                <a:cs typeface="TT Rounds Condensed"/>
                <a:sym typeface="TT Rounds Condensed"/>
              </a:rPr>
              <a:t>5</a:t>
            </a:r>
          </a:p>
        </p:txBody>
      </p:sp>
      <p:sp>
        <p:nvSpPr>
          <p:cNvPr name="TextBox 12" id="12"/>
          <p:cNvSpPr txBox="true"/>
          <p:nvPr/>
        </p:nvSpPr>
        <p:spPr>
          <a:xfrm rot="0">
            <a:off x="3652230" y="2895715"/>
            <a:ext cx="11216760" cy="5226941"/>
          </a:xfrm>
          <a:prstGeom prst="rect">
            <a:avLst/>
          </a:prstGeom>
        </p:spPr>
        <p:txBody>
          <a:bodyPr anchor="t" rtlCol="false" tIns="0" lIns="0" bIns="0" rIns="0">
            <a:spAutoFit/>
          </a:bodyPr>
          <a:lstStyle/>
          <a:p>
            <a:pPr algn="l" marL="820412" indent="-410206" lvl="1">
              <a:lnSpc>
                <a:spcPts val="5927"/>
              </a:lnSpc>
              <a:buFont typeface="Arial"/>
              <a:buChar char="•"/>
            </a:pPr>
            <a:r>
              <a:rPr lang="en-US" sz="3799" spc="11">
                <a:solidFill>
                  <a:srgbClr val="000000"/>
                </a:solidFill>
                <a:latin typeface="TT Rounds Condensed"/>
                <a:ea typeface="TT Rounds Condensed"/>
                <a:cs typeface="TT Rounds Condensed"/>
                <a:sym typeface="TT Rounds Condensed"/>
              </a:rPr>
              <a:t>Automates subscription tracking and reminders.</a:t>
            </a:r>
          </a:p>
          <a:p>
            <a:pPr algn="l" marL="820412" indent="-410206" lvl="1">
              <a:lnSpc>
                <a:spcPts val="5927"/>
              </a:lnSpc>
              <a:buFont typeface="Arial"/>
              <a:buChar char="•"/>
            </a:pPr>
            <a:r>
              <a:rPr lang="en-US" sz="3799" spc="11">
                <a:solidFill>
                  <a:srgbClr val="000000"/>
                </a:solidFill>
                <a:latin typeface="TT Rounds Condensed"/>
                <a:ea typeface="TT Rounds Condensed"/>
                <a:cs typeface="TT Rounds Condensed"/>
                <a:sym typeface="TT Rounds Condensed"/>
              </a:rPr>
              <a:t>Reduces human errors in data management.</a:t>
            </a:r>
          </a:p>
          <a:p>
            <a:pPr algn="l" marL="820412" indent="-410206" lvl="1">
              <a:lnSpc>
                <a:spcPts val="5927"/>
              </a:lnSpc>
              <a:buFont typeface="Arial"/>
              <a:buChar char="•"/>
            </a:pPr>
            <a:r>
              <a:rPr lang="en-US" sz="3799" spc="11">
                <a:solidFill>
                  <a:srgbClr val="000000"/>
                </a:solidFill>
                <a:latin typeface="TT Rounds Condensed"/>
                <a:ea typeface="TT Rounds Condensed"/>
                <a:cs typeface="TT Rounds Condensed"/>
                <a:sym typeface="TT Rounds Condensed"/>
              </a:rPr>
              <a:t>Saves time and effort in repetitive tasks.</a:t>
            </a:r>
          </a:p>
          <a:p>
            <a:pPr algn="l" marL="820412" indent="-410206" lvl="1">
              <a:lnSpc>
                <a:spcPts val="5927"/>
              </a:lnSpc>
              <a:buFont typeface="Arial"/>
              <a:buChar char="•"/>
            </a:pPr>
            <a:r>
              <a:rPr lang="en-US" sz="3799" spc="11">
                <a:solidFill>
                  <a:srgbClr val="000000"/>
                </a:solidFill>
                <a:latin typeface="TT Rounds Condensed"/>
                <a:ea typeface="TT Rounds Condensed"/>
                <a:cs typeface="TT Rounds Condensed"/>
                <a:sym typeface="TT Rounds Condensed"/>
              </a:rPr>
              <a:t>Enhances customer satisfaction with timely updates.</a:t>
            </a:r>
          </a:p>
          <a:p>
            <a:pPr algn="l" marL="820412" indent="-410206" lvl="1">
              <a:lnSpc>
                <a:spcPts val="5927"/>
              </a:lnSpc>
              <a:buFont typeface="Arial"/>
              <a:buChar char="•"/>
            </a:pPr>
            <a:r>
              <a:rPr lang="en-US" sz="3799" spc="11">
                <a:solidFill>
                  <a:srgbClr val="000000"/>
                </a:solidFill>
                <a:latin typeface="TT Rounds Condensed"/>
                <a:ea typeface="TT Rounds Condensed"/>
                <a:cs typeface="TT Rounds Condensed"/>
                <a:sym typeface="TT Rounds Condensed"/>
              </a:rPr>
              <a:t>Generates automated daily reports.</a:t>
            </a:r>
          </a:p>
          <a:p>
            <a:pPr algn="l" marL="820412" indent="-410206" lvl="1">
              <a:lnSpc>
                <a:spcPts val="5927"/>
              </a:lnSpc>
              <a:buFont typeface="Arial"/>
              <a:buChar char="•"/>
            </a:pPr>
            <a:r>
              <a:rPr lang="en-US" sz="3799" spc="11">
                <a:solidFill>
                  <a:srgbClr val="000000"/>
                </a:solidFill>
                <a:latin typeface="TT Rounds Condensed"/>
                <a:ea typeface="TT Rounds Condensed"/>
                <a:cs typeface="TT Rounds Condensed"/>
                <a:sym typeface="TT Rounds Condensed"/>
              </a:rPr>
              <a:t>Provides valuable business insights.</a:t>
            </a:r>
          </a:p>
          <a:p>
            <a:pPr algn="l" marL="820412" indent="-410206" lvl="1">
              <a:lnSpc>
                <a:spcPts val="5927"/>
              </a:lnSpc>
              <a:buFont typeface="Arial"/>
              <a:buChar char="•"/>
            </a:pPr>
            <a:r>
              <a:rPr lang="en-US" sz="3799" spc="11">
                <a:solidFill>
                  <a:srgbClr val="000000"/>
                </a:solidFill>
                <a:latin typeface="TT Rounds Condensed"/>
                <a:ea typeface="TT Rounds Condensed"/>
                <a:cs typeface="TT Rounds Condensed"/>
                <a:sym typeface="TT Rounds Condensed"/>
              </a:rPr>
              <a:t>Scalable for various business sizes.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286000" y="9679710"/>
            <a:ext cx="6974610" cy="607288"/>
          </a:xfrm>
          <a:custGeom>
            <a:avLst/>
            <a:gdLst/>
            <a:ahLst/>
            <a:cxnLst/>
            <a:rect r="r" b="b" t="t" l="l"/>
            <a:pathLst>
              <a:path h="607288" w="6974610">
                <a:moveTo>
                  <a:pt x="0" y="0"/>
                </a:moveTo>
                <a:lnTo>
                  <a:pt x="6974610" y="0"/>
                </a:lnTo>
                <a:lnTo>
                  <a:pt x="6974610" y="607288"/>
                </a:lnTo>
                <a:lnTo>
                  <a:pt x="0" y="607288"/>
                </a:lnTo>
                <a:lnTo>
                  <a:pt x="0" y="0"/>
                </a:lnTo>
                <a:close/>
              </a:path>
            </a:pathLst>
          </a:custGeom>
          <a:blipFill>
            <a:blip r:embed="rId2"/>
            <a:stretch>
              <a:fillRect l="0" t="-159" r="0" b="-159"/>
            </a:stretch>
          </a:blipFill>
        </p:spPr>
      </p:sp>
      <p:grpSp>
        <p:nvGrpSpPr>
          <p:cNvPr name="Group 3" id="3"/>
          <p:cNvGrpSpPr/>
          <p:nvPr/>
        </p:nvGrpSpPr>
        <p:grpSpPr>
          <a:xfrm rot="0">
            <a:off x="2286000" y="9715498"/>
            <a:ext cx="6858000" cy="571500"/>
            <a:chOff x="0" y="0"/>
            <a:chExt cx="6502400" cy="541867"/>
          </a:xfrm>
        </p:grpSpPr>
        <p:sp>
          <p:nvSpPr>
            <p:cNvPr name="Freeform 4" id="4"/>
            <p:cNvSpPr/>
            <p:nvPr/>
          </p:nvSpPr>
          <p:spPr>
            <a:xfrm flipH="false" flipV="false" rot="0">
              <a:off x="0" y="0"/>
              <a:ext cx="6502400" cy="541909"/>
            </a:xfrm>
            <a:custGeom>
              <a:avLst/>
              <a:gdLst/>
              <a:ahLst/>
              <a:cxnLst/>
              <a:rect r="r" b="b" t="t" l="l"/>
              <a:pathLst>
                <a:path h="541909" w="6502400">
                  <a:moveTo>
                    <a:pt x="6502400" y="541909"/>
                  </a:moveTo>
                  <a:lnTo>
                    <a:pt x="0" y="541909"/>
                  </a:lnTo>
                  <a:lnTo>
                    <a:pt x="0" y="0"/>
                  </a:lnTo>
                  <a:lnTo>
                    <a:pt x="6502400" y="0"/>
                  </a:lnTo>
                  <a:lnTo>
                    <a:pt x="6502400" y="541909"/>
                  </a:lnTo>
                  <a:close/>
                </a:path>
              </a:pathLst>
            </a:custGeom>
            <a:solidFill>
              <a:srgbClr val="34495E"/>
            </a:solidFill>
          </p:spPr>
        </p:sp>
      </p:grpSp>
      <p:sp>
        <p:nvSpPr>
          <p:cNvPr name="Freeform 5" id="5"/>
          <p:cNvSpPr/>
          <p:nvPr/>
        </p:nvSpPr>
        <p:spPr>
          <a:xfrm flipH="false" flipV="false" rot="0">
            <a:off x="9108210" y="9680445"/>
            <a:ext cx="6893788" cy="606554"/>
          </a:xfrm>
          <a:custGeom>
            <a:avLst/>
            <a:gdLst/>
            <a:ahLst/>
            <a:cxnLst/>
            <a:rect r="r" b="b" t="t" l="l"/>
            <a:pathLst>
              <a:path h="606554" w="6893788">
                <a:moveTo>
                  <a:pt x="0" y="0"/>
                </a:moveTo>
                <a:lnTo>
                  <a:pt x="6893789" y="0"/>
                </a:lnTo>
                <a:lnTo>
                  <a:pt x="6893789" y="606553"/>
                </a:lnTo>
                <a:lnTo>
                  <a:pt x="0" y="606553"/>
                </a:lnTo>
                <a:lnTo>
                  <a:pt x="0" y="0"/>
                </a:lnTo>
                <a:close/>
              </a:path>
            </a:pathLst>
          </a:custGeom>
          <a:blipFill>
            <a:blip r:embed="rId3"/>
            <a:stretch>
              <a:fillRect l="0" t="-294" r="0" b="-294"/>
            </a:stretch>
          </a:blipFill>
        </p:spPr>
      </p:sp>
      <p:grpSp>
        <p:nvGrpSpPr>
          <p:cNvPr name="Group 6" id="6"/>
          <p:cNvGrpSpPr/>
          <p:nvPr/>
        </p:nvGrpSpPr>
        <p:grpSpPr>
          <a:xfrm rot="0">
            <a:off x="9144000" y="9716233"/>
            <a:ext cx="6858000" cy="571500"/>
            <a:chOff x="0" y="0"/>
            <a:chExt cx="6502400" cy="541867"/>
          </a:xfrm>
        </p:grpSpPr>
        <p:sp>
          <p:nvSpPr>
            <p:cNvPr name="Freeform 7" id="7"/>
            <p:cNvSpPr/>
            <p:nvPr/>
          </p:nvSpPr>
          <p:spPr>
            <a:xfrm flipH="false" flipV="false" rot="0">
              <a:off x="0" y="0"/>
              <a:ext cx="6502400" cy="541909"/>
            </a:xfrm>
            <a:custGeom>
              <a:avLst/>
              <a:gdLst/>
              <a:ahLst/>
              <a:cxnLst/>
              <a:rect r="r" b="b" t="t" l="l"/>
              <a:pathLst>
                <a:path h="541909" w="6502400">
                  <a:moveTo>
                    <a:pt x="6502400" y="541909"/>
                  </a:moveTo>
                  <a:lnTo>
                    <a:pt x="0" y="541909"/>
                  </a:lnTo>
                  <a:lnTo>
                    <a:pt x="0" y="0"/>
                  </a:lnTo>
                  <a:lnTo>
                    <a:pt x="6502400" y="0"/>
                  </a:lnTo>
                  <a:lnTo>
                    <a:pt x="6502400" y="541909"/>
                  </a:lnTo>
                  <a:close/>
                </a:path>
              </a:pathLst>
            </a:custGeom>
            <a:solidFill>
              <a:srgbClr val="34495E"/>
            </a:solidFill>
          </p:spPr>
        </p:sp>
      </p:grpSp>
      <p:sp>
        <p:nvSpPr>
          <p:cNvPr name="TextBox 8" id="8"/>
          <p:cNvSpPr txBox="true"/>
          <p:nvPr/>
        </p:nvSpPr>
        <p:spPr>
          <a:xfrm rot="0">
            <a:off x="1028700" y="786588"/>
            <a:ext cx="12285345" cy="1035606"/>
          </a:xfrm>
          <a:prstGeom prst="rect">
            <a:avLst/>
          </a:prstGeom>
        </p:spPr>
        <p:txBody>
          <a:bodyPr anchor="t" rtlCol="false" tIns="0" lIns="0" bIns="0" rIns="0">
            <a:spAutoFit/>
          </a:bodyPr>
          <a:lstStyle/>
          <a:p>
            <a:pPr algn="l">
              <a:lnSpc>
                <a:spcPts val="7919"/>
              </a:lnSpc>
            </a:pPr>
            <a:r>
              <a:rPr lang="en-US" sz="6599" spc="61">
                <a:solidFill>
                  <a:srgbClr val="000000"/>
                </a:solidFill>
                <a:latin typeface="TT Rounds Condensed"/>
                <a:ea typeface="TT Rounds Condensed"/>
                <a:cs typeface="TT Rounds Condensed"/>
                <a:sym typeface="TT Rounds Condensed"/>
              </a:rPr>
              <a:t>Literature Survey</a:t>
            </a:r>
          </a:p>
        </p:txBody>
      </p:sp>
      <p:sp>
        <p:nvSpPr>
          <p:cNvPr name="TextBox 9" id="9"/>
          <p:cNvSpPr txBox="true"/>
          <p:nvPr/>
        </p:nvSpPr>
        <p:spPr>
          <a:xfrm rot="0">
            <a:off x="2586943" y="9891903"/>
            <a:ext cx="6249352" cy="314325"/>
          </a:xfrm>
          <a:prstGeom prst="rect">
            <a:avLst/>
          </a:prstGeom>
        </p:spPr>
        <p:txBody>
          <a:bodyPr anchor="t" rtlCol="false" tIns="0" lIns="0" bIns="0" rIns="0">
            <a:spAutoFit/>
          </a:bodyPr>
          <a:lstStyle/>
          <a:p>
            <a:pPr algn="l">
              <a:lnSpc>
                <a:spcPts val="2429"/>
              </a:lnSpc>
            </a:pPr>
            <a:r>
              <a:rPr lang="en-US" sz="2399" spc="7">
                <a:solidFill>
                  <a:srgbClr val="FFFFFF"/>
                </a:solidFill>
                <a:latin typeface="TT Rounds Condensed"/>
                <a:ea typeface="TT Rounds Condensed"/>
                <a:cs typeface="TT Rounds Condensed"/>
                <a:sym typeface="TT Rounds Condensed"/>
              </a:rPr>
              <a:t>Department of Computer Science and Engineering</a:t>
            </a:r>
          </a:p>
        </p:txBody>
      </p:sp>
      <p:sp>
        <p:nvSpPr>
          <p:cNvPr name="TextBox 10" id="10"/>
          <p:cNvSpPr txBox="true"/>
          <p:nvPr/>
        </p:nvSpPr>
        <p:spPr>
          <a:xfrm rot="0">
            <a:off x="9999204" y="9892638"/>
            <a:ext cx="4024312" cy="314325"/>
          </a:xfrm>
          <a:prstGeom prst="rect">
            <a:avLst/>
          </a:prstGeom>
        </p:spPr>
        <p:txBody>
          <a:bodyPr anchor="t" rtlCol="false" tIns="0" lIns="0" bIns="0" rIns="0">
            <a:spAutoFit/>
          </a:bodyPr>
          <a:lstStyle/>
          <a:p>
            <a:pPr algn="l">
              <a:lnSpc>
                <a:spcPts val="2429"/>
              </a:lnSpc>
            </a:pPr>
            <a:r>
              <a:rPr lang="en-US" sz="2399" spc="22">
                <a:solidFill>
                  <a:srgbClr val="FFFFFF"/>
                </a:solidFill>
                <a:latin typeface="TT Rounds Condensed"/>
                <a:ea typeface="TT Rounds Condensed"/>
                <a:cs typeface="TT Rounds Condensed"/>
                <a:sym typeface="TT Rounds Condensed"/>
              </a:rPr>
              <a:t>Rajalakshmi Engineering College</a:t>
            </a:r>
          </a:p>
        </p:txBody>
      </p:sp>
      <p:sp>
        <p:nvSpPr>
          <p:cNvPr name="TextBox 11" id="11"/>
          <p:cNvSpPr txBox="true"/>
          <p:nvPr/>
        </p:nvSpPr>
        <p:spPr>
          <a:xfrm rot="0">
            <a:off x="14799804" y="9892638"/>
            <a:ext cx="346710" cy="336649"/>
          </a:xfrm>
          <a:prstGeom prst="rect">
            <a:avLst/>
          </a:prstGeom>
        </p:spPr>
        <p:txBody>
          <a:bodyPr anchor="t" rtlCol="false" tIns="0" lIns="0" bIns="0" rIns="0">
            <a:spAutoFit/>
          </a:bodyPr>
          <a:lstStyle/>
          <a:p>
            <a:pPr algn="l">
              <a:lnSpc>
                <a:spcPts val="2429"/>
              </a:lnSpc>
            </a:pPr>
            <a:r>
              <a:rPr lang="en-US" sz="2399" spc="-15">
                <a:solidFill>
                  <a:srgbClr val="FFFFFF"/>
                </a:solidFill>
                <a:latin typeface="TT Rounds Condensed"/>
                <a:ea typeface="TT Rounds Condensed"/>
                <a:cs typeface="TT Rounds Condensed"/>
                <a:sym typeface="TT Rounds Condensed"/>
              </a:rPr>
              <a:t>6</a:t>
            </a:r>
          </a:p>
        </p:txBody>
      </p:sp>
      <p:sp>
        <p:nvSpPr>
          <p:cNvPr name="TextBox 12" id="12"/>
          <p:cNvSpPr txBox="true"/>
          <p:nvPr/>
        </p:nvSpPr>
        <p:spPr>
          <a:xfrm rot="0">
            <a:off x="440675" y="2365893"/>
            <a:ext cx="17607708" cy="6646293"/>
          </a:xfrm>
          <a:prstGeom prst="rect">
            <a:avLst/>
          </a:prstGeom>
        </p:spPr>
        <p:txBody>
          <a:bodyPr anchor="t" rtlCol="false" tIns="0" lIns="0" bIns="0" rIns="0">
            <a:spAutoFit/>
          </a:bodyPr>
          <a:lstStyle/>
          <a:p>
            <a:pPr algn="l" marL="820412" indent="-410206" lvl="1">
              <a:lnSpc>
                <a:spcPts val="5851"/>
              </a:lnSpc>
              <a:buFont typeface="Arial"/>
              <a:buChar char="•"/>
            </a:pPr>
            <a:r>
              <a:rPr lang="en-US" sz="3799" spc="11">
                <a:solidFill>
                  <a:srgbClr val="000000"/>
                </a:solidFill>
                <a:latin typeface="TT Rounds Condensed"/>
                <a:ea typeface="TT Rounds Condensed"/>
                <a:cs typeface="TT Rounds Condensed"/>
                <a:sym typeface="TT Rounds Condensed"/>
              </a:rPr>
              <a:t>Automation in Subscription Management: UiPath improves efficiency by automating renewals and reminders, reducing manual errors.</a:t>
            </a:r>
          </a:p>
          <a:p>
            <a:pPr algn="l" marL="820412" indent="-410206" lvl="1">
              <a:lnSpc>
                <a:spcPts val="5851"/>
              </a:lnSpc>
              <a:buFont typeface="Arial"/>
              <a:buChar char="•"/>
            </a:pPr>
            <a:r>
              <a:rPr lang="en-US" sz="3799" spc="11">
                <a:solidFill>
                  <a:srgbClr val="000000"/>
                </a:solidFill>
                <a:latin typeface="TT Rounds Condensed"/>
                <a:ea typeface="TT Rounds Condensed"/>
                <a:cs typeface="TT Rounds Condensed"/>
                <a:sym typeface="TT Rounds Condensed"/>
              </a:rPr>
              <a:t>Web Scraping: Extracts and analyzes product data for insights on trends and reviews.</a:t>
            </a:r>
          </a:p>
          <a:p>
            <a:pPr algn="l" marL="820412" indent="-410206" lvl="1">
              <a:lnSpc>
                <a:spcPts val="5851"/>
              </a:lnSpc>
              <a:buFont typeface="Arial"/>
              <a:buChar char="•"/>
            </a:pPr>
            <a:r>
              <a:rPr lang="en-US" sz="3799" spc="11">
                <a:solidFill>
                  <a:srgbClr val="000000"/>
                </a:solidFill>
                <a:latin typeface="TT Rounds Condensed"/>
                <a:ea typeface="TT Rounds Condensed"/>
                <a:cs typeface="TT Rounds Condensed"/>
                <a:sym typeface="TT Rounds Condensed"/>
              </a:rPr>
              <a:t>RPA in Business: Streamlines repetitive tasks, enhances accuracy, and reduces costs.</a:t>
            </a:r>
          </a:p>
          <a:p>
            <a:pPr algn="l" marL="820412" indent="-410206" lvl="1">
              <a:lnSpc>
                <a:spcPts val="5851"/>
              </a:lnSpc>
              <a:buFont typeface="Arial"/>
              <a:buChar char="•"/>
            </a:pPr>
            <a:r>
              <a:rPr lang="en-US" sz="3799" spc="11">
                <a:solidFill>
                  <a:srgbClr val="000000"/>
                </a:solidFill>
                <a:latin typeface="TT Rounds Condensed"/>
                <a:ea typeface="TT Rounds Condensed"/>
                <a:cs typeface="TT Rounds Condensed"/>
                <a:sym typeface="TT Rounds Condensed"/>
              </a:rPr>
              <a:t>Email Notifications: Automates timely reminders, improving subscription renewals.</a:t>
            </a:r>
          </a:p>
          <a:p>
            <a:pPr algn="l" marL="820412" indent="-410206" lvl="1">
              <a:lnSpc>
                <a:spcPts val="5851"/>
              </a:lnSpc>
              <a:buFont typeface="Arial"/>
              <a:buChar char="•"/>
            </a:pPr>
            <a:r>
              <a:rPr lang="en-US" sz="3799" spc="11">
                <a:solidFill>
                  <a:srgbClr val="000000"/>
                </a:solidFill>
                <a:latin typeface="TT Rounds Condensed"/>
                <a:ea typeface="TT Rounds Condensed"/>
                <a:cs typeface="TT Rounds Condensed"/>
                <a:sym typeface="TT Rounds Condensed"/>
              </a:rPr>
              <a:t>Data-Driven Decisions: Automated reports aid in better business strategies.</a:t>
            </a:r>
          </a:p>
          <a:p>
            <a:pPr algn="l" marL="820412" indent="-410206" lvl="1">
              <a:lnSpc>
                <a:spcPts val="5851"/>
              </a:lnSpc>
              <a:buFont typeface="Arial"/>
              <a:buChar char="•"/>
            </a:pPr>
            <a:r>
              <a:rPr lang="en-US" sz="3799" spc="11">
                <a:solidFill>
                  <a:srgbClr val="000000"/>
                </a:solidFill>
                <a:latin typeface="TT Rounds Condensed"/>
                <a:ea typeface="TT Rounds Condensed"/>
                <a:cs typeface="TT Rounds Condensed"/>
                <a:sym typeface="TT Rounds Condensed"/>
              </a:rPr>
              <a:t>Error Reduction: Minimizes manual errors in data handling and reporting.</a:t>
            </a:r>
          </a:p>
          <a:p>
            <a:pPr algn="l" marL="820412" indent="-410206" lvl="1">
              <a:lnSpc>
                <a:spcPts val="5851"/>
              </a:lnSpc>
              <a:buFont typeface="Arial"/>
              <a:buChar char="•"/>
            </a:pPr>
            <a:r>
              <a:rPr lang="en-US" sz="3799" spc="11">
                <a:solidFill>
                  <a:srgbClr val="000000"/>
                </a:solidFill>
                <a:latin typeface="TT Rounds Condensed"/>
                <a:ea typeface="TT Rounds Condensed"/>
                <a:cs typeface="TT Rounds Condensed"/>
                <a:sym typeface="TT Rounds Condensed"/>
              </a:rPr>
              <a:t>Scalability: RPA systems adapt to varying business sizes and handle increasing data volumes.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286000" y="9679710"/>
            <a:ext cx="6974610" cy="607288"/>
          </a:xfrm>
          <a:custGeom>
            <a:avLst/>
            <a:gdLst/>
            <a:ahLst/>
            <a:cxnLst/>
            <a:rect r="r" b="b" t="t" l="l"/>
            <a:pathLst>
              <a:path h="607288" w="6974610">
                <a:moveTo>
                  <a:pt x="0" y="0"/>
                </a:moveTo>
                <a:lnTo>
                  <a:pt x="6974610" y="0"/>
                </a:lnTo>
                <a:lnTo>
                  <a:pt x="6974610" y="607288"/>
                </a:lnTo>
                <a:lnTo>
                  <a:pt x="0" y="607288"/>
                </a:lnTo>
                <a:lnTo>
                  <a:pt x="0" y="0"/>
                </a:lnTo>
                <a:close/>
              </a:path>
            </a:pathLst>
          </a:custGeom>
          <a:blipFill>
            <a:blip r:embed="rId2"/>
            <a:stretch>
              <a:fillRect l="0" t="-159" r="0" b="-159"/>
            </a:stretch>
          </a:blipFill>
        </p:spPr>
      </p:sp>
      <p:grpSp>
        <p:nvGrpSpPr>
          <p:cNvPr name="Group 3" id="3"/>
          <p:cNvGrpSpPr/>
          <p:nvPr/>
        </p:nvGrpSpPr>
        <p:grpSpPr>
          <a:xfrm rot="0">
            <a:off x="2286000" y="9715498"/>
            <a:ext cx="6858000" cy="571500"/>
            <a:chOff x="0" y="0"/>
            <a:chExt cx="6502400" cy="541867"/>
          </a:xfrm>
        </p:grpSpPr>
        <p:sp>
          <p:nvSpPr>
            <p:cNvPr name="Freeform 4" id="4"/>
            <p:cNvSpPr/>
            <p:nvPr/>
          </p:nvSpPr>
          <p:spPr>
            <a:xfrm flipH="false" flipV="false" rot="0">
              <a:off x="0" y="0"/>
              <a:ext cx="6502400" cy="541909"/>
            </a:xfrm>
            <a:custGeom>
              <a:avLst/>
              <a:gdLst/>
              <a:ahLst/>
              <a:cxnLst/>
              <a:rect r="r" b="b" t="t" l="l"/>
              <a:pathLst>
                <a:path h="541909" w="6502400">
                  <a:moveTo>
                    <a:pt x="6502400" y="541909"/>
                  </a:moveTo>
                  <a:lnTo>
                    <a:pt x="0" y="541909"/>
                  </a:lnTo>
                  <a:lnTo>
                    <a:pt x="0" y="0"/>
                  </a:lnTo>
                  <a:lnTo>
                    <a:pt x="6502400" y="0"/>
                  </a:lnTo>
                  <a:lnTo>
                    <a:pt x="6502400" y="541909"/>
                  </a:lnTo>
                  <a:close/>
                </a:path>
              </a:pathLst>
            </a:custGeom>
            <a:solidFill>
              <a:srgbClr val="34495E"/>
            </a:solidFill>
          </p:spPr>
        </p:sp>
      </p:grpSp>
      <p:sp>
        <p:nvSpPr>
          <p:cNvPr name="Freeform 5" id="5"/>
          <p:cNvSpPr/>
          <p:nvPr/>
        </p:nvSpPr>
        <p:spPr>
          <a:xfrm flipH="false" flipV="false" rot="0">
            <a:off x="9108210" y="9680445"/>
            <a:ext cx="6893788" cy="606554"/>
          </a:xfrm>
          <a:custGeom>
            <a:avLst/>
            <a:gdLst/>
            <a:ahLst/>
            <a:cxnLst/>
            <a:rect r="r" b="b" t="t" l="l"/>
            <a:pathLst>
              <a:path h="606554" w="6893788">
                <a:moveTo>
                  <a:pt x="0" y="0"/>
                </a:moveTo>
                <a:lnTo>
                  <a:pt x="6893789" y="0"/>
                </a:lnTo>
                <a:lnTo>
                  <a:pt x="6893789" y="606553"/>
                </a:lnTo>
                <a:lnTo>
                  <a:pt x="0" y="606553"/>
                </a:lnTo>
                <a:lnTo>
                  <a:pt x="0" y="0"/>
                </a:lnTo>
                <a:close/>
              </a:path>
            </a:pathLst>
          </a:custGeom>
          <a:blipFill>
            <a:blip r:embed="rId3"/>
            <a:stretch>
              <a:fillRect l="0" t="-294" r="0" b="-294"/>
            </a:stretch>
          </a:blipFill>
        </p:spPr>
      </p:sp>
      <p:grpSp>
        <p:nvGrpSpPr>
          <p:cNvPr name="Group 6" id="6"/>
          <p:cNvGrpSpPr/>
          <p:nvPr/>
        </p:nvGrpSpPr>
        <p:grpSpPr>
          <a:xfrm rot="0">
            <a:off x="9144000" y="9716233"/>
            <a:ext cx="6858000" cy="571500"/>
            <a:chOff x="0" y="0"/>
            <a:chExt cx="6502400" cy="541867"/>
          </a:xfrm>
        </p:grpSpPr>
        <p:sp>
          <p:nvSpPr>
            <p:cNvPr name="Freeform 7" id="7"/>
            <p:cNvSpPr/>
            <p:nvPr/>
          </p:nvSpPr>
          <p:spPr>
            <a:xfrm flipH="false" flipV="false" rot="0">
              <a:off x="0" y="0"/>
              <a:ext cx="6502400" cy="541909"/>
            </a:xfrm>
            <a:custGeom>
              <a:avLst/>
              <a:gdLst/>
              <a:ahLst/>
              <a:cxnLst/>
              <a:rect r="r" b="b" t="t" l="l"/>
              <a:pathLst>
                <a:path h="541909" w="6502400">
                  <a:moveTo>
                    <a:pt x="6502400" y="541909"/>
                  </a:moveTo>
                  <a:lnTo>
                    <a:pt x="0" y="541909"/>
                  </a:lnTo>
                  <a:lnTo>
                    <a:pt x="0" y="0"/>
                  </a:lnTo>
                  <a:lnTo>
                    <a:pt x="6502400" y="0"/>
                  </a:lnTo>
                  <a:lnTo>
                    <a:pt x="6502400" y="541909"/>
                  </a:lnTo>
                  <a:close/>
                </a:path>
              </a:pathLst>
            </a:custGeom>
            <a:solidFill>
              <a:srgbClr val="34495E"/>
            </a:solidFill>
          </p:spPr>
        </p:sp>
      </p:grpSp>
      <p:sp>
        <p:nvSpPr>
          <p:cNvPr name="Freeform 8" id="8"/>
          <p:cNvSpPr/>
          <p:nvPr/>
        </p:nvSpPr>
        <p:spPr>
          <a:xfrm flipH="false" flipV="false" rot="0">
            <a:off x="6599382" y="1611380"/>
            <a:ext cx="5089235" cy="7710963"/>
          </a:xfrm>
          <a:custGeom>
            <a:avLst/>
            <a:gdLst/>
            <a:ahLst/>
            <a:cxnLst/>
            <a:rect r="r" b="b" t="t" l="l"/>
            <a:pathLst>
              <a:path h="7710963" w="5089235">
                <a:moveTo>
                  <a:pt x="0" y="0"/>
                </a:moveTo>
                <a:lnTo>
                  <a:pt x="5089236" y="0"/>
                </a:lnTo>
                <a:lnTo>
                  <a:pt x="5089236" y="7710963"/>
                </a:lnTo>
                <a:lnTo>
                  <a:pt x="0" y="7710963"/>
                </a:lnTo>
                <a:lnTo>
                  <a:pt x="0" y="0"/>
                </a:lnTo>
                <a:close/>
              </a:path>
            </a:pathLst>
          </a:custGeom>
          <a:blipFill>
            <a:blip r:embed="rId4"/>
            <a:stretch>
              <a:fillRect l="0" t="0" r="0" b="0"/>
            </a:stretch>
          </a:blipFill>
        </p:spPr>
      </p:sp>
      <p:sp>
        <p:nvSpPr>
          <p:cNvPr name="TextBox 9" id="9"/>
          <p:cNvSpPr txBox="true"/>
          <p:nvPr/>
        </p:nvSpPr>
        <p:spPr>
          <a:xfrm rot="0">
            <a:off x="1217588" y="519113"/>
            <a:ext cx="4843154" cy="1009650"/>
          </a:xfrm>
          <a:prstGeom prst="rect">
            <a:avLst/>
          </a:prstGeom>
        </p:spPr>
        <p:txBody>
          <a:bodyPr anchor="t" rtlCol="false" tIns="0" lIns="0" bIns="0" rIns="0">
            <a:spAutoFit/>
          </a:bodyPr>
          <a:lstStyle/>
          <a:p>
            <a:pPr algn="l">
              <a:lnSpc>
                <a:spcPts val="7920"/>
              </a:lnSpc>
            </a:pPr>
            <a:r>
              <a:rPr lang="en-US" b="true" sz="6600" spc="46">
                <a:solidFill>
                  <a:srgbClr val="000000"/>
                </a:solidFill>
                <a:latin typeface="TT Rounds Condensed Bold"/>
                <a:ea typeface="TT Rounds Condensed Bold"/>
                <a:cs typeface="TT Rounds Condensed Bold"/>
                <a:sym typeface="TT Rounds Condensed Bold"/>
              </a:rPr>
              <a:t>Architecture</a:t>
            </a:r>
          </a:p>
        </p:txBody>
      </p:sp>
      <p:sp>
        <p:nvSpPr>
          <p:cNvPr name="TextBox 10" id="10"/>
          <p:cNvSpPr txBox="true"/>
          <p:nvPr/>
        </p:nvSpPr>
        <p:spPr>
          <a:xfrm rot="0">
            <a:off x="2586943" y="9891903"/>
            <a:ext cx="6249352" cy="314325"/>
          </a:xfrm>
          <a:prstGeom prst="rect">
            <a:avLst/>
          </a:prstGeom>
        </p:spPr>
        <p:txBody>
          <a:bodyPr anchor="t" rtlCol="false" tIns="0" lIns="0" bIns="0" rIns="0">
            <a:spAutoFit/>
          </a:bodyPr>
          <a:lstStyle/>
          <a:p>
            <a:pPr algn="l">
              <a:lnSpc>
                <a:spcPts val="2429"/>
              </a:lnSpc>
            </a:pPr>
            <a:r>
              <a:rPr lang="en-US" sz="2399" spc="7">
                <a:solidFill>
                  <a:srgbClr val="FFFFFF"/>
                </a:solidFill>
                <a:latin typeface="TT Rounds Condensed"/>
                <a:ea typeface="TT Rounds Condensed"/>
                <a:cs typeface="TT Rounds Condensed"/>
                <a:sym typeface="TT Rounds Condensed"/>
              </a:rPr>
              <a:t>Department of Computer Science and Engineering</a:t>
            </a:r>
          </a:p>
        </p:txBody>
      </p:sp>
      <p:sp>
        <p:nvSpPr>
          <p:cNvPr name="TextBox 11" id="11"/>
          <p:cNvSpPr txBox="true"/>
          <p:nvPr/>
        </p:nvSpPr>
        <p:spPr>
          <a:xfrm rot="0">
            <a:off x="9999204" y="9892638"/>
            <a:ext cx="4024312" cy="314325"/>
          </a:xfrm>
          <a:prstGeom prst="rect">
            <a:avLst/>
          </a:prstGeom>
        </p:spPr>
        <p:txBody>
          <a:bodyPr anchor="t" rtlCol="false" tIns="0" lIns="0" bIns="0" rIns="0">
            <a:spAutoFit/>
          </a:bodyPr>
          <a:lstStyle/>
          <a:p>
            <a:pPr algn="l">
              <a:lnSpc>
                <a:spcPts val="2429"/>
              </a:lnSpc>
            </a:pPr>
            <a:r>
              <a:rPr lang="en-US" sz="2399" spc="22">
                <a:solidFill>
                  <a:srgbClr val="FFFFFF"/>
                </a:solidFill>
                <a:latin typeface="TT Rounds Condensed"/>
                <a:ea typeface="TT Rounds Condensed"/>
                <a:cs typeface="TT Rounds Condensed"/>
                <a:sym typeface="TT Rounds Condensed"/>
              </a:rPr>
              <a:t>Rajalakshmi Engineering College</a:t>
            </a:r>
          </a:p>
        </p:txBody>
      </p:sp>
      <p:sp>
        <p:nvSpPr>
          <p:cNvPr name="TextBox 12" id="12"/>
          <p:cNvSpPr txBox="true"/>
          <p:nvPr/>
        </p:nvSpPr>
        <p:spPr>
          <a:xfrm rot="0">
            <a:off x="14799804" y="9892638"/>
            <a:ext cx="346710" cy="336649"/>
          </a:xfrm>
          <a:prstGeom prst="rect">
            <a:avLst/>
          </a:prstGeom>
        </p:spPr>
        <p:txBody>
          <a:bodyPr anchor="t" rtlCol="false" tIns="0" lIns="0" bIns="0" rIns="0">
            <a:spAutoFit/>
          </a:bodyPr>
          <a:lstStyle/>
          <a:p>
            <a:pPr algn="l">
              <a:lnSpc>
                <a:spcPts val="2429"/>
              </a:lnSpc>
            </a:pPr>
            <a:r>
              <a:rPr lang="en-US" sz="2399" spc="-15">
                <a:solidFill>
                  <a:srgbClr val="FFFFFF"/>
                </a:solidFill>
                <a:latin typeface="TT Rounds Condensed"/>
                <a:ea typeface="TT Rounds Condensed"/>
                <a:cs typeface="TT Rounds Condensed"/>
                <a:sym typeface="TT Rounds Condensed"/>
              </a:rPr>
              <a:t>7</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286000" y="9679710"/>
            <a:ext cx="6974610" cy="607288"/>
          </a:xfrm>
          <a:custGeom>
            <a:avLst/>
            <a:gdLst/>
            <a:ahLst/>
            <a:cxnLst/>
            <a:rect r="r" b="b" t="t" l="l"/>
            <a:pathLst>
              <a:path h="607288" w="6974610">
                <a:moveTo>
                  <a:pt x="0" y="0"/>
                </a:moveTo>
                <a:lnTo>
                  <a:pt x="6974610" y="0"/>
                </a:lnTo>
                <a:lnTo>
                  <a:pt x="6974610" y="607288"/>
                </a:lnTo>
                <a:lnTo>
                  <a:pt x="0" y="607288"/>
                </a:lnTo>
                <a:lnTo>
                  <a:pt x="0" y="0"/>
                </a:lnTo>
                <a:close/>
              </a:path>
            </a:pathLst>
          </a:custGeom>
          <a:blipFill>
            <a:blip r:embed="rId2"/>
            <a:stretch>
              <a:fillRect l="0" t="-159" r="0" b="-159"/>
            </a:stretch>
          </a:blipFill>
        </p:spPr>
      </p:sp>
      <p:grpSp>
        <p:nvGrpSpPr>
          <p:cNvPr name="Group 3" id="3"/>
          <p:cNvGrpSpPr/>
          <p:nvPr/>
        </p:nvGrpSpPr>
        <p:grpSpPr>
          <a:xfrm rot="0">
            <a:off x="2286000" y="9715498"/>
            <a:ext cx="6858000" cy="571500"/>
            <a:chOff x="0" y="0"/>
            <a:chExt cx="6502400" cy="541867"/>
          </a:xfrm>
        </p:grpSpPr>
        <p:sp>
          <p:nvSpPr>
            <p:cNvPr name="Freeform 4" id="4"/>
            <p:cNvSpPr/>
            <p:nvPr/>
          </p:nvSpPr>
          <p:spPr>
            <a:xfrm flipH="false" flipV="false" rot="0">
              <a:off x="0" y="0"/>
              <a:ext cx="6502400" cy="541909"/>
            </a:xfrm>
            <a:custGeom>
              <a:avLst/>
              <a:gdLst/>
              <a:ahLst/>
              <a:cxnLst/>
              <a:rect r="r" b="b" t="t" l="l"/>
              <a:pathLst>
                <a:path h="541909" w="6502400">
                  <a:moveTo>
                    <a:pt x="6502400" y="541909"/>
                  </a:moveTo>
                  <a:lnTo>
                    <a:pt x="0" y="541909"/>
                  </a:lnTo>
                  <a:lnTo>
                    <a:pt x="0" y="0"/>
                  </a:lnTo>
                  <a:lnTo>
                    <a:pt x="6502400" y="0"/>
                  </a:lnTo>
                  <a:lnTo>
                    <a:pt x="6502400" y="541909"/>
                  </a:lnTo>
                  <a:close/>
                </a:path>
              </a:pathLst>
            </a:custGeom>
            <a:solidFill>
              <a:srgbClr val="34495E"/>
            </a:solidFill>
          </p:spPr>
        </p:sp>
      </p:grpSp>
      <p:sp>
        <p:nvSpPr>
          <p:cNvPr name="Freeform 5" id="5"/>
          <p:cNvSpPr/>
          <p:nvPr/>
        </p:nvSpPr>
        <p:spPr>
          <a:xfrm flipH="false" flipV="false" rot="0">
            <a:off x="9108210" y="9680445"/>
            <a:ext cx="6893788" cy="606554"/>
          </a:xfrm>
          <a:custGeom>
            <a:avLst/>
            <a:gdLst/>
            <a:ahLst/>
            <a:cxnLst/>
            <a:rect r="r" b="b" t="t" l="l"/>
            <a:pathLst>
              <a:path h="606554" w="6893788">
                <a:moveTo>
                  <a:pt x="0" y="0"/>
                </a:moveTo>
                <a:lnTo>
                  <a:pt x="6893789" y="0"/>
                </a:lnTo>
                <a:lnTo>
                  <a:pt x="6893789" y="606553"/>
                </a:lnTo>
                <a:lnTo>
                  <a:pt x="0" y="606553"/>
                </a:lnTo>
                <a:lnTo>
                  <a:pt x="0" y="0"/>
                </a:lnTo>
                <a:close/>
              </a:path>
            </a:pathLst>
          </a:custGeom>
          <a:blipFill>
            <a:blip r:embed="rId3"/>
            <a:stretch>
              <a:fillRect l="0" t="-294" r="0" b="-294"/>
            </a:stretch>
          </a:blipFill>
        </p:spPr>
      </p:sp>
      <p:grpSp>
        <p:nvGrpSpPr>
          <p:cNvPr name="Group 6" id="6"/>
          <p:cNvGrpSpPr/>
          <p:nvPr/>
        </p:nvGrpSpPr>
        <p:grpSpPr>
          <a:xfrm rot="0">
            <a:off x="9144000" y="9716233"/>
            <a:ext cx="6858000" cy="571500"/>
            <a:chOff x="0" y="0"/>
            <a:chExt cx="6502400" cy="541867"/>
          </a:xfrm>
        </p:grpSpPr>
        <p:sp>
          <p:nvSpPr>
            <p:cNvPr name="Freeform 7" id="7"/>
            <p:cNvSpPr/>
            <p:nvPr/>
          </p:nvSpPr>
          <p:spPr>
            <a:xfrm flipH="false" flipV="false" rot="0">
              <a:off x="0" y="0"/>
              <a:ext cx="6502400" cy="541909"/>
            </a:xfrm>
            <a:custGeom>
              <a:avLst/>
              <a:gdLst/>
              <a:ahLst/>
              <a:cxnLst/>
              <a:rect r="r" b="b" t="t" l="l"/>
              <a:pathLst>
                <a:path h="541909" w="6502400">
                  <a:moveTo>
                    <a:pt x="6502400" y="541909"/>
                  </a:moveTo>
                  <a:lnTo>
                    <a:pt x="0" y="541909"/>
                  </a:lnTo>
                  <a:lnTo>
                    <a:pt x="0" y="0"/>
                  </a:lnTo>
                  <a:lnTo>
                    <a:pt x="6502400" y="0"/>
                  </a:lnTo>
                  <a:lnTo>
                    <a:pt x="6502400" y="541909"/>
                  </a:lnTo>
                  <a:close/>
                </a:path>
              </a:pathLst>
            </a:custGeom>
            <a:solidFill>
              <a:srgbClr val="34495E"/>
            </a:solidFill>
          </p:spPr>
        </p:sp>
      </p:grpSp>
      <p:sp>
        <p:nvSpPr>
          <p:cNvPr name="Freeform 8" id="8"/>
          <p:cNvSpPr/>
          <p:nvPr/>
        </p:nvSpPr>
        <p:spPr>
          <a:xfrm flipH="false" flipV="false" rot="0">
            <a:off x="5539496" y="1611380"/>
            <a:ext cx="7556743" cy="7710963"/>
          </a:xfrm>
          <a:custGeom>
            <a:avLst/>
            <a:gdLst/>
            <a:ahLst/>
            <a:cxnLst/>
            <a:rect r="r" b="b" t="t" l="l"/>
            <a:pathLst>
              <a:path h="7710963" w="7556743">
                <a:moveTo>
                  <a:pt x="0" y="0"/>
                </a:moveTo>
                <a:lnTo>
                  <a:pt x="7556744" y="0"/>
                </a:lnTo>
                <a:lnTo>
                  <a:pt x="7556744" y="7710963"/>
                </a:lnTo>
                <a:lnTo>
                  <a:pt x="0" y="7710963"/>
                </a:lnTo>
                <a:lnTo>
                  <a:pt x="0" y="0"/>
                </a:lnTo>
                <a:close/>
              </a:path>
            </a:pathLst>
          </a:custGeom>
          <a:blipFill>
            <a:blip r:embed="rId4"/>
            <a:stretch>
              <a:fillRect l="0" t="0" r="0" b="0"/>
            </a:stretch>
          </a:blipFill>
        </p:spPr>
      </p:sp>
      <p:sp>
        <p:nvSpPr>
          <p:cNvPr name="TextBox 9" id="9"/>
          <p:cNvSpPr txBox="true"/>
          <p:nvPr/>
        </p:nvSpPr>
        <p:spPr>
          <a:xfrm rot="0">
            <a:off x="2586943" y="9891903"/>
            <a:ext cx="6249352" cy="314325"/>
          </a:xfrm>
          <a:prstGeom prst="rect">
            <a:avLst/>
          </a:prstGeom>
        </p:spPr>
        <p:txBody>
          <a:bodyPr anchor="t" rtlCol="false" tIns="0" lIns="0" bIns="0" rIns="0">
            <a:spAutoFit/>
          </a:bodyPr>
          <a:lstStyle/>
          <a:p>
            <a:pPr algn="l">
              <a:lnSpc>
                <a:spcPts val="2429"/>
              </a:lnSpc>
            </a:pPr>
            <a:r>
              <a:rPr lang="en-US" sz="2399" spc="7">
                <a:solidFill>
                  <a:srgbClr val="FFFFFF"/>
                </a:solidFill>
                <a:latin typeface="TT Rounds Condensed"/>
                <a:ea typeface="TT Rounds Condensed"/>
                <a:cs typeface="TT Rounds Condensed"/>
                <a:sym typeface="TT Rounds Condensed"/>
              </a:rPr>
              <a:t>Department of Computer Science and Engineering</a:t>
            </a:r>
          </a:p>
        </p:txBody>
      </p:sp>
      <p:sp>
        <p:nvSpPr>
          <p:cNvPr name="TextBox 10" id="10"/>
          <p:cNvSpPr txBox="true"/>
          <p:nvPr/>
        </p:nvSpPr>
        <p:spPr>
          <a:xfrm rot="0">
            <a:off x="9999204" y="9892638"/>
            <a:ext cx="4024312" cy="314325"/>
          </a:xfrm>
          <a:prstGeom prst="rect">
            <a:avLst/>
          </a:prstGeom>
        </p:spPr>
        <p:txBody>
          <a:bodyPr anchor="t" rtlCol="false" tIns="0" lIns="0" bIns="0" rIns="0">
            <a:spAutoFit/>
          </a:bodyPr>
          <a:lstStyle/>
          <a:p>
            <a:pPr algn="l">
              <a:lnSpc>
                <a:spcPts val="2429"/>
              </a:lnSpc>
            </a:pPr>
            <a:r>
              <a:rPr lang="en-US" sz="2399" spc="22">
                <a:solidFill>
                  <a:srgbClr val="FFFFFF"/>
                </a:solidFill>
                <a:latin typeface="TT Rounds Condensed"/>
                <a:ea typeface="TT Rounds Condensed"/>
                <a:cs typeface="TT Rounds Condensed"/>
                <a:sym typeface="TT Rounds Condensed"/>
              </a:rPr>
              <a:t>Rajalakshmi Engineering College</a:t>
            </a:r>
          </a:p>
        </p:txBody>
      </p:sp>
      <p:sp>
        <p:nvSpPr>
          <p:cNvPr name="TextBox 11" id="11"/>
          <p:cNvSpPr txBox="true"/>
          <p:nvPr/>
        </p:nvSpPr>
        <p:spPr>
          <a:xfrm rot="0">
            <a:off x="14799804" y="9892638"/>
            <a:ext cx="346710" cy="336649"/>
          </a:xfrm>
          <a:prstGeom prst="rect">
            <a:avLst/>
          </a:prstGeom>
        </p:spPr>
        <p:txBody>
          <a:bodyPr anchor="t" rtlCol="false" tIns="0" lIns="0" bIns="0" rIns="0">
            <a:spAutoFit/>
          </a:bodyPr>
          <a:lstStyle/>
          <a:p>
            <a:pPr algn="l">
              <a:lnSpc>
                <a:spcPts val="2429"/>
              </a:lnSpc>
            </a:pPr>
            <a:r>
              <a:rPr lang="en-US" sz="2399" spc="-15">
                <a:solidFill>
                  <a:srgbClr val="FFFFFF"/>
                </a:solidFill>
                <a:latin typeface="TT Rounds Condensed"/>
                <a:ea typeface="TT Rounds Condensed"/>
                <a:cs typeface="TT Rounds Condensed"/>
                <a:sym typeface="TT Rounds Condensed"/>
              </a:rPr>
              <a:t>8</a:t>
            </a:r>
          </a:p>
        </p:txBody>
      </p:sp>
      <p:sp>
        <p:nvSpPr>
          <p:cNvPr name="TextBox 12" id="12"/>
          <p:cNvSpPr txBox="true"/>
          <p:nvPr/>
        </p:nvSpPr>
        <p:spPr>
          <a:xfrm rot="0">
            <a:off x="1028700" y="696006"/>
            <a:ext cx="6726922" cy="2996040"/>
          </a:xfrm>
          <a:prstGeom prst="rect">
            <a:avLst/>
          </a:prstGeom>
        </p:spPr>
        <p:txBody>
          <a:bodyPr anchor="t" rtlCol="false" tIns="0" lIns="0" bIns="0" rIns="0">
            <a:spAutoFit/>
          </a:bodyPr>
          <a:lstStyle/>
          <a:p>
            <a:pPr algn="l" marL="845846" indent="-422923" lvl="1">
              <a:lnSpc>
                <a:spcPts val="7887"/>
              </a:lnSpc>
              <a:buFont typeface="Arial"/>
              <a:buChar char="•"/>
            </a:pPr>
            <a:r>
              <a:rPr lang="en-US" b="true" sz="6572" spc="61">
                <a:solidFill>
                  <a:srgbClr val="000000"/>
                </a:solidFill>
                <a:latin typeface="TT Rounds Condensed Bold"/>
                <a:ea typeface="TT Rounds Condensed Bold"/>
                <a:cs typeface="TT Rounds Condensed Bold"/>
                <a:sym typeface="TT Rounds Condensed Bold"/>
              </a:rPr>
              <a:t>Activity Diagram</a:t>
            </a:r>
          </a:p>
          <a:p>
            <a:pPr algn="l" marL="845846" indent="-422923" lvl="1">
              <a:lnSpc>
                <a:spcPts val="7887"/>
              </a:lnSpc>
            </a:pPr>
          </a:p>
          <a:p>
            <a:pPr algn="l" marL="845846" indent="-422923" lvl="1">
              <a:lnSpc>
                <a:spcPts val="7887"/>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286000" y="9679710"/>
            <a:ext cx="6974610" cy="607288"/>
          </a:xfrm>
          <a:custGeom>
            <a:avLst/>
            <a:gdLst/>
            <a:ahLst/>
            <a:cxnLst/>
            <a:rect r="r" b="b" t="t" l="l"/>
            <a:pathLst>
              <a:path h="607288" w="6974610">
                <a:moveTo>
                  <a:pt x="0" y="0"/>
                </a:moveTo>
                <a:lnTo>
                  <a:pt x="6974610" y="0"/>
                </a:lnTo>
                <a:lnTo>
                  <a:pt x="6974610" y="607288"/>
                </a:lnTo>
                <a:lnTo>
                  <a:pt x="0" y="607288"/>
                </a:lnTo>
                <a:lnTo>
                  <a:pt x="0" y="0"/>
                </a:lnTo>
                <a:close/>
              </a:path>
            </a:pathLst>
          </a:custGeom>
          <a:blipFill>
            <a:blip r:embed="rId2"/>
            <a:stretch>
              <a:fillRect l="0" t="-159" r="0" b="-159"/>
            </a:stretch>
          </a:blipFill>
        </p:spPr>
      </p:sp>
      <p:grpSp>
        <p:nvGrpSpPr>
          <p:cNvPr name="Group 3" id="3"/>
          <p:cNvGrpSpPr/>
          <p:nvPr/>
        </p:nvGrpSpPr>
        <p:grpSpPr>
          <a:xfrm rot="0">
            <a:off x="2286000" y="9715498"/>
            <a:ext cx="6858000" cy="571500"/>
            <a:chOff x="0" y="0"/>
            <a:chExt cx="6502400" cy="541867"/>
          </a:xfrm>
        </p:grpSpPr>
        <p:sp>
          <p:nvSpPr>
            <p:cNvPr name="Freeform 4" id="4"/>
            <p:cNvSpPr/>
            <p:nvPr/>
          </p:nvSpPr>
          <p:spPr>
            <a:xfrm flipH="false" flipV="false" rot="0">
              <a:off x="0" y="0"/>
              <a:ext cx="6502400" cy="541909"/>
            </a:xfrm>
            <a:custGeom>
              <a:avLst/>
              <a:gdLst/>
              <a:ahLst/>
              <a:cxnLst/>
              <a:rect r="r" b="b" t="t" l="l"/>
              <a:pathLst>
                <a:path h="541909" w="6502400">
                  <a:moveTo>
                    <a:pt x="6502400" y="541909"/>
                  </a:moveTo>
                  <a:lnTo>
                    <a:pt x="0" y="541909"/>
                  </a:lnTo>
                  <a:lnTo>
                    <a:pt x="0" y="0"/>
                  </a:lnTo>
                  <a:lnTo>
                    <a:pt x="6502400" y="0"/>
                  </a:lnTo>
                  <a:lnTo>
                    <a:pt x="6502400" y="541909"/>
                  </a:lnTo>
                  <a:close/>
                </a:path>
              </a:pathLst>
            </a:custGeom>
            <a:solidFill>
              <a:srgbClr val="34495E"/>
            </a:solidFill>
          </p:spPr>
        </p:sp>
      </p:grpSp>
      <p:sp>
        <p:nvSpPr>
          <p:cNvPr name="Freeform 5" id="5"/>
          <p:cNvSpPr/>
          <p:nvPr/>
        </p:nvSpPr>
        <p:spPr>
          <a:xfrm flipH="false" flipV="false" rot="0">
            <a:off x="9108210" y="9680445"/>
            <a:ext cx="6893788" cy="606554"/>
          </a:xfrm>
          <a:custGeom>
            <a:avLst/>
            <a:gdLst/>
            <a:ahLst/>
            <a:cxnLst/>
            <a:rect r="r" b="b" t="t" l="l"/>
            <a:pathLst>
              <a:path h="606554" w="6893788">
                <a:moveTo>
                  <a:pt x="0" y="0"/>
                </a:moveTo>
                <a:lnTo>
                  <a:pt x="6893789" y="0"/>
                </a:lnTo>
                <a:lnTo>
                  <a:pt x="6893789" y="606553"/>
                </a:lnTo>
                <a:lnTo>
                  <a:pt x="0" y="606553"/>
                </a:lnTo>
                <a:lnTo>
                  <a:pt x="0" y="0"/>
                </a:lnTo>
                <a:close/>
              </a:path>
            </a:pathLst>
          </a:custGeom>
          <a:blipFill>
            <a:blip r:embed="rId3"/>
            <a:stretch>
              <a:fillRect l="0" t="-294" r="0" b="-294"/>
            </a:stretch>
          </a:blipFill>
        </p:spPr>
      </p:sp>
      <p:grpSp>
        <p:nvGrpSpPr>
          <p:cNvPr name="Group 6" id="6"/>
          <p:cNvGrpSpPr/>
          <p:nvPr/>
        </p:nvGrpSpPr>
        <p:grpSpPr>
          <a:xfrm rot="0">
            <a:off x="9144000" y="9716233"/>
            <a:ext cx="6858000" cy="571500"/>
            <a:chOff x="0" y="0"/>
            <a:chExt cx="6502400" cy="541867"/>
          </a:xfrm>
        </p:grpSpPr>
        <p:sp>
          <p:nvSpPr>
            <p:cNvPr name="Freeform 7" id="7"/>
            <p:cNvSpPr/>
            <p:nvPr/>
          </p:nvSpPr>
          <p:spPr>
            <a:xfrm flipH="false" flipV="false" rot="0">
              <a:off x="0" y="0"/>
              <a:ext cx="6502400" cy="541909"/>
            </a:xfrm>
            <a:custGeom>
              <a:avLst/>
              <a:gdLst/>
              <a:ahLst/>
              <a:cxnLst/>
              <a:rect r="r" b="b" t="t" l="l"/>
              <a:pathLst>
                <a:path h="541909" w="6502400">
                  <a:moveTo>
                    <a:pt x="6502400" y="541909"/>
                  </a:moveTo>
                  <a:lnTo>
                    <a:pt x="0" y="541909"/>
                  </a:lnTo>
                  <a:lnTo>
                    <a:pt x="0" y="0"/>
                  </a:lnTo>
                  <a:lnTo>
                    <a:pt x="6502400" y="0"/>
                  </a:lnTo>
                  <a:lnTo>
                    <a:pt x="6502400" y="541909"/>
                  </a:lnTo>
                  <a:close/>
                </a:path>
              </a:pathLst>
            </a:custGeom>
            <a:solidFill>
              <a:srgbClr val="34495E"/>
            </a:solidFill>
          </p:spPr>
        </p:sp>
      </p:grpSp>
      <p:sp>
        <p:nvSpPr>
          <p:cNvPr name="TextBox 8" id="8"/>
          <p:cNvSpPr txBox="true"/>
          <p:nvPr/>
        </p:nvSpPr>
        <p:spPr>
          <a:xfrm rot="0">
            <a:off x="1211855" y="379832"/>
            <a:ext cx="12285345" cy="1035606"/>
          </a:xfrm>
          <a:prstGeom prst="rect">
            <a:avLst/>
          </a:prstGeom>
        </p:spPr>
        <p:txBody>
          <a:bodyPr anchor="t" rtlCol="false" tIns="0" lIns="0" bIns="0" rIns="0">
            <a:spAutoFit/>
          </a:bodyPr>
          <a:lstStyle/>
          <a:p>
            <a:pPr algn="l">
              <a:lnSpc>
                <a:spcPts val="7919"/>
              </a:lnSpc>
            </a:pPr>
            <a:r>
              <a:rPr lang="en-US" sz="6599" spc="46">
                <a:solidFill>
                  <a:srgbClr val="000000"/>
                </a:solidFill>
                <a:latin typeface="TT Rounds Condensed"/>
                <a:ea typeface="TT Rounds Condensed"/>
                <a:cs typeface="TT Rounds Condensed"/>
                <a:sym typeface="TT Rounds Condensed"/>
              </a:rPr>
              <a:t>Functional Description</a:t>
            </a:r>
          </a:p>
        </p:txBody>
      </p:sp>
      <p:sp>
        <p:nvSpPr>
          <p:cNvPr name="TextBox 9" id="9"/>
          <p:cNvSpPr txBox="true"/>
          <p:nvPr/>
        </p:nvSpPr>
        <p:spPr>
          <a:xfrm rot="0">
            <a:off x="2586943" y="9891903"/>
            <a:ext cx="6249352" cy="314325"/>
          </a:xfrm>
          <a:prstGeom prst="rect">
            <a:avLst/>
          </a:prstGeom>
        </p:spPr>
        <p:txBody>
          <a:bodyPr anchor="t" rtlCol="false" tIns="0" lIns="0" bIns="0" rIns="0">
            <a:spAutoFit/>
          </a:bodyPr>
          <a:lstStyle/>
          <a:p>
            <a:pPr algn="l">
              <a:lnSpc>
                <a:spcPts val="2429"/>
              </a:lnSpc>
            </a:pPr>
            <a:r>
              <a:rPr lang="en-US" sz="2399" spc="7">
                <a:solidFill>
                  <a:srgbClr val="FFFFFF"/>
                </a:solidFill>
                <a:latin typeface="TT Rounds Condensed"/>
                <a:ea typeface="TT Rounds Condensed"/>
                <a:cs typeface="TT Rounds Condensed"/>
                <a:sym typeface="TT Rounds Condensed"/>
              </a:rPr>
              <a:t>Department of Computer Science and Engineering</a:t>
            </a:r>
          </a:p>
        </p:txBody>
      </p:sp>
      <p:sp>
        <p:nvSpPr>
          <p:cNvPr name="TextBox 10" id="10"/>
          <p:cNvSpPr txBox="true"/>
          <p:nvPr/>
        </p:nvSpPr>
        <p:spPr>
          <a:xfrm rot="0">
            <a:off x="9999204" y="9892638"/>
            <a:ext cx="4024312" cy="314325"/>
          </a:xfrm>
          <a:prstGeom prst="rect">
            <a:avLst/>
          </a:prstGeom>
        </p:spPr>
        <p:txBody>
          <a:bodyPr anchor="t" rtlCol="false" tIns="0" lIns="0" bIns="0" rIns="0">
            <a:spAutoFit/>
          </a:bodyPr>
          <a:lstStyle/>
          <a:p>
            <a:pPr algn="l">
              <a:lnSpc>
                <a:spcPts val="2429"/>
              </a:lnSpc>
            </a:pPr>
            <a:r>
              <a:rPr lang="en-US" sz="2399" spc="22">
                <a:solidFill>
                  <a:srgbClr val="FFFFFF"/>
                </a:solidFill>
                <a:latin typeface="TT Rounds Condensed"/>
                <a:ea typeface="TT Rounds Condensed"/>
                <a:cs typeface="TT Rounds Condensed"/>
                <a:sym typeface="TT Rounds Condensed"/>
              </a:rPr>
              <a:t>Rajalakshmi Engineering College</a:t>
            </a:r>
          </a:p>
        </p:txBody>
      </p:sp>
      <p:sp>
        <p:nvSpPr>
          <p:cNvPr name="TextBox 11" id="11"/>
          <p:cNvSpPr txBox="true"/>
          <p:nvPr/>
        </p:nvSpPr>
        <p:spPr>
          <a:xfrm rot="0">
            <a:off x="14799804" y="9892638"/>
            <a:ext cx="346710" cy="336649"/>
          </a:xfrm>
          <a:prstGeom prst="rect">
            <a:avLst/>
          </a:prstGeom>
        </p:spPr>
        <p:txBody>
          <a:bodyPr anchor="t" rtlCol="false" tIns="0" lIns="0" bIns="0" rIns="0">
            <a:spAutoFit/>
          </a:bodyPr>
          <a:lstStyle/>
          <a:p>
            <a:pPr algn="l">
              <a:lnSpc>
                <a:spcPts val="2429"/>
              </a:lnSpc>
            </a:pPr>
            <a:r>
              <a:rPr lang="en-US" sz="2399" spc="-15">
                <a:solidFill>
                  <a:srgbClr val="FFFFFF"/>
                </a:solidFill>
                <a:latin typeface="TT Rounds Condensed"/>
                <a:ea typeface="TT Rounds Condensed"/>
                <a:cs typeface="TT Rounds Condensed"/>
                <a:sym typeface="TT Rounds Condensed"/>
              </a:rPr>
              <a:t>9</a:t>
            </a:r>
          </a:p>
        </p:txBody>
      </p:sp>
      <p:sp>
        <p:nvSpPr>
          <p:cNvPr name="TextBox 12" id="12"/>
          <p:cNvSpPr txBox="true"/>
          <p:nvPr/>
        </p:nvSpPr>
        <p:spPr>
          <a:xfrm rot="0">
            <a:off x="0" y="1517901"/>
            <a:ext cx="18288000" cy="8197597"/>
          </a:xfrm>
          <a:prstGeom prst="rect">
            <a:avLst/>
          </a:prstGeom>
        </p:spPr>
        <p:txBody>
          <a:bodyPr anchor="t" rtlCol="false" tIns="0" lIns="0" bIns="0" rIns="0">
            <a:spAutoFit/>
          </a:bodyPr>
          <a:lstStyle/>
          <a:p>
            <a:pPr algn="l" marL="777234" indent="-388617" lvl="1">
              <a:lnSpc>
                <a:spcPts val="5471"/>
              </a:lnSpc>
              <a:buFont typeface="Arial"/>
              <a:buChar char="•"/>
            </a:pPr>
            <a:r>
              <a:rPr lang="en-US" sz="3599" spc="11">
                <a:solidFill>
                  <a:srgbClr val="000000"/>
                </a:solidFill>
                <a:latin typeface="TT Rounds Condensed"/>
                <a:ea typeface="TT Rounds Condensed"/>
                <a:cs typeface="TT Rounds Condensed"/>
                <a:sym typeface="TT Rounds Condensed"/>
              </a:rPr>
              <a:t>Subscription Tracking:</a:t>
            </a:r>
          </a:p>
          <a:p>
            <a:pPr algn="l" marL="777234" indent="-388617" lvl="1">
              <a:lnSpc>
                <a:spcPts val="5471"/>
              </a:lnSpc>
              <a:buFont typeface="Arial"/>
              <a:buChar char="•"/>
            </a:pPr>
            <a:r>
              <a:rPr lang="en-US" sz="3599" spc="11">
                <a:solidFill>
                  <a:srgbClr val="000000"/>
                </a:solidFill>
                <a:latin typeface="TT Rounds Condensed"/>
                <a:ea typeface="TT Rounds Condensed"/>
                <a:cs typeface="TT Rounds Condensed"/>
                <a:sym typeface="TT Rounds Condensed"/>
              </a:rPr>
              <a:t>The system should read subscription data from an Excel sheet and identify subscriptions nearing renewal.</a:t>
            </a:r>
          </a:p>
          <a:p>
            <a:pPr algn="l" marL="777234" indent="-388617" lvl="1">
              <a:lnSpc>
                <a:spcPts val="5471"/>
              </a:lnSpc>
              <a:buFont typeface="Arial"/>
              <a:buChar char="•"/>
            </a:pPr>
            <a:r>
              <a:rPr lang="en-US" sz="3599" spc="11">
                <a:solidFill>
                  <a:srgbClr val="000000"/>
                </a:solidFill>
                <a:latin typeface="TT Rounds Condensed"/>
                <a:ea typeface="TT Rounds Condensed"/>
                <a:cs typeface="TT Rounds Condensed"/>
                <a:sym typeface="TT Rounds Condensed"/>
              </a:rPr>
              <a:t>Automated Notifications:</a:t>
            </a:r>
          </a:p>
          <a:p>
            <a:pPr algn="l" marL="777234" indent="-388617" lvl="1">
              <a:lnSpc>
                <a:spcPts val="5471"/>
              </a:lnSpc>
              <a:buFont typeface="Arial"/>
              <a:buChar char="•"/>
            </a:pPr>
            <a:r>
              <a:rPr lang="en-US" sz="3599" spc="11">
                <a:solidFill>
                  <a:srgbClr val="000000"/>
                </a:solidFill>
                <a:latin typeface="TT Rounds Condensed"/>
                <a:ea typeface="TT Rounds Condensed"/>
                <a:cs typeface="TT Rounds Condensed"/>
                <a:sym typeface="TT Rounds Condensed"/>
              </a:rPr>
              <a:t>Automatically send email reminders to subscribers when the renewal date is within three days.</a:t>
            </a:r>
          </a:p>
          <a:p>
            <a:pPr algn="l" marL="777234" indent="-388617" lvl="1">
              <a:lnSpc>
                <a:spcPts val="5471"/>
              </a:lnSpc>
              <a:buFont typeface="Arial"/>
              <a:buChar char="•"/>
            </a:pPr>
            <a:r>
              <a:rPr lang="en-US" sz="3599" spc="11">
                <a:solidFill>
                  <a:srgbClr val="000000"/>
                </a:solidFill>
                <a:latin typeface="TT Rounds Condensed"/>
                <a:ea typeface="TT Rounds Condensed"/>
                <a:cs typeface="TT Rounds Condensed"/>
                <a:sym typeface="TT Rounds Condensed"/>
              </a:rPr>
              <a:t>Web Scraping:</a:t>
            </a:r>
          </a:p>
          <a:p>
            <a:pPr algn="l" marL="777234" indent="-388617" lvl="1">
              <a:lnSpc>
                <a:spcPts val="5471"/>
              </a:lnSpc>
              <a:buFont typeface="Arial"/>
              <a:buChar char="•"/>
            </a:pPr>
            <a:r>
              <a:rPr lang="en-US" sz="3599" spc="11">
                <a:solidFill>
                  <a:srgbClr val="000000"/>
                </a:solidFill>
                <a:latin typeface="TT Rounds Condensed"/>
                <a:ea typeface="TT Rounds Condensed"/>
                <a:cs typeface="TT Rounds Condensed"/>
                <a:sym typeface="TT Rounds Condensed"/>
              </a:rPr>
              <a:t>Extract data from websites about product trends, frequently purchased items, and daily reviews.</a:t>
            </a:r>
          </a:p>
          <a:p>
            <a:pPr algn="l" marL="777234" indent="-388617" lvl="1">
              <a:lnSpc>
                <a:spcPts val="5471"/>
              </a:lnSpc>
              <a:buFont typeface="Arial"/>
              <a:buChar char="•"/>
            </a:pPr>
            <a:r>
              <a:rPr lang="en-US" sz="3599" spc="11">
                <a:solidFill>
                  <a:srgbClr val="000000"/>
                </a:solidFill>
                <a:latin typeface="TT Rounds Condensed"/>
                <a:ea typeface="TT Rounds Condensed"/>
                <a:cs typeface="TT Rounds Condensed"/>
                <a:sym typeface="TT Rounds Condensed"/>
              </a:rPr>
              <a:t>Data Storage:</a:t>
            </a:r>
          </a:p>
          <a:p>
            <a:pPr algn="l" marL="777234" indent="-388617" lvl="1">
              <a:lnSpc>
                <a:spcPts val="5471"/>
              </a:lnSpc>
              <a:buFont typeface="Arial"/>
              <a:buChar char="•"/>
            </a:pPr>
            <a:r>
              <a:rPr lang="en-US" sz="3599" spc="11">
                <a:solidFill>
                  <a:srgbClr val="000000"/>
                </a:solidFill>
                <a:latin typeface="TT Rounds Condensed"/>
                <a:ea typeface="TT Rounds Condensed"/>
                <a:cs typeface="TT Rounds Condensed"/>
                <a:sym typeface="TT Rounds Condensed"/>
              </a:rPr>
              <a:t>Save scraped data into an Excel file for further analysis.</a:t>
            </a:r>
          </a:p>
          <a:p>
            <a:pPr algn="l" marL="777234" indent="-388617" lvl="1">
              <a:lnSpc>
                <a:spcPts val="5471"/>
              </a:lnSpc>
              <a:buFont typeface="Arial"/>
              <a:buChar char="•"/>
            </a:pPr>
            <a:r>
              <a:rPr lang="en-US" sz="3599" spc="11">
                <a:solidFill>
                  <a:srgbClr val="000000"/>
                </a:solidFill>
                <a:latin typeface="TT Rounds Condensed"/>
                <a:ea typeface="TT Rounds Condensed"/>
                <a:cs typeface="TT Rounds Condensed"/>
                <a:sym typeface="TT Rounds Condensed"/>
              </a:rPr>
              <a:t>Report Generation:</a:t>
            </a:r>
          </a:p>
          <a:p>
            <a:pPr algn="l" marL="777234" indent="-388617" lvl="1">
              <a:lnSpc>
                <a:spcPts val="5471"/>
              </a:lnSpc>
              <a:buFont typeface="Arial"/>
              <a:buChar char="•"/>
            </a:pPr>
            <a:r>
              <a:rPr lang="en-US" sz="3599" spc="11">
                <a:solidFill>
                  <a:srgbClr val="000000"/>
                </a:solidFill>
                <a:latin typeface="TT Rounds Condensed"/>
                <a:ea typeface="TT Rounds Condensed"/>
                <a:cs typeface="TT Rounds Condensed"/>
                <a:sym typeface="TT Rounds Condensed"/>
              </a:rPr>
              <a:t>Generate daily reports in a document format summarizing the scraped data.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DAGXINBVx80</dc:identifier>
  <dcterms:modified xsi:type="dcterms:W3CDTF">2011-08-01T06:04:30Z</dcterms:modified>
  <cp:revision>1</cp:revision>
  <dc:title>Project Title: Subscription Tracking Bot Prepared by: Shanmuga Priya Raanjani S H Guided by: Department of Computer Science and Engineering Rajalakshmi Engineering College</dc:title>
</cp:coreProperties>
</file>