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60" r:id="rId4"/>
    <p:sldId id="261" r:id="rId5"/>
    <p:sldId id="262" r:id="rId6"/>
    <p:sldId id="263" r:id="rId7"/>
    <p:sldId id="317" r:id="rId8"/>
    <p:sldId id="264" r:id="rId9"/>
    <p:sldId id="266" r:id="rId10"/>
    <p:sldId id="265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318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644" autoAdjust="0"/>
  </p:normalViewPr>
  <p:slideViewPr>
    <p:cSldViewPr>
      <p:cViewPr>
        <p:scale>
          <a:sx n="89" d="100"/>
          <a:sy n="89" d="100"/>
        </p:scale>
        <p:origin x="-846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C7A40-D874-45CD-8887-CCFFC30A6A5B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2FCE1-1A7E-4F62-BC6D-DC6F6AE54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948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http://bootstrapdocs.com/v3.0.3/docs/examples/non-responsive/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75DE6-EB3D-4DFE-9E49-B89AA73D3A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143F-6D85-4DEC-B8A2-4AA1EBCAEA3C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A8BD-A9E8-40C0-A827-32FF708A7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83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143F-6D85-4DEC-B8A2-4AA1EBCAEA3C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A8BD-A9E8-40C0-A827-32FF708A7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54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143F-6D85-4DEC-B8A2-4AA1EBCAEA3C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A8BD-A9E8-40C0-A827-32FF708A7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143F-6D85-4DEC-B8A2-4AA1EBCAEA3C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A8BD-A9E8-40C0-A827-32FF708A7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143F-6D85-4DEC-B8A2-4AA1EBCAEA3C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A8BD-A9E8-40C0-A827-32FF708A7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82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143F-6D85-4DEC-B8A2-4AA1EBCAEA3C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A8BD-A9E8-40C0-A827-32FF708A7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1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143F-6D85-4DEC-B8A2-4AA1EBCAEA3C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A8BD-A9E8-40C0-A827-32FF708A7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02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143F-6D85-4DEC-B8A2-4AA1EBCAEA3C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A8BD-A9E8-40C0-A827-32FF708A7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05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143F-6D85-4DEC-B8A2-4AA1EBCAEA3C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A8BD-A9E8-40C0-A827-32FF708A7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99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143F-6D85-4DEC-B8A2-4AA1EBCAEA3C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A8BD-A9E8-40C0-A827-32FF708A7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40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143F-6D85-4DEC-B8A2-4AA1EBCAEA3C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A8BD-A9E8-40C0-A827-32FF708A7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8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9143F-6D85-4DEC-B8A2-4AA1EBCAEA3C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1A8BD-A9E8-40C0-A827-32FF708A7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36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Tx/>
        <a:buFont typeface="Wingdings" pitchFamily="2" charset="2"/>
        <a:buChar char="Ø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Tx/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ootstrapdocs.com/v3.0.3/docs/examples/non-responsiv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ootstrapdocs.com/v3.0.3/docs/examples/jumbotro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jsdelivr.net/npm/popper.js@1.16.0/dist/umd/popper.min.js" TargetMode="External"/><Relationship Id="rId2" Type="http://schemas.openxmlformats.org/officeDocument/2006/relationships/hyperlink" Target="https://stackpath.bootstrapcdn.com/bootstrap/4.4.1/css/bootstrap.min.cs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path.bootstrapcdn.com/bootstrap/4.4.1/css/bootstrap.min.cs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Bootstrap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65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Container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Container </a:t>
            </a:r>
            <a:r>
              <a:rPr lang="en-US" dirty="0"/>
              <a:t>is used to set the content’s margin. It contains row elements and the row elements are container of columns. This is known as grid system. </a:t>
            </a:r>
          </a:p>
          <a:p>
            <a:r>
              <a:rPr lang="en-US" dirty="0"/>
              <a:t>There are two container classes in bootstrap:</a:t>
            </a:r>
          </a:p>
          <a:p>
            <a:pPr marL="0" indent="0">
              <a:buNone/>
            </a:pPr>
            <a:r>
              <a:rPr lang="en-US" b="1" dirty="0" smtClean="0"/>
              <a:t>	.</a:t>
            </a:r>
            <a:r>
              <a:rPr lang="en-US" b="1" dirty="0"/>
              <a:t>container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	.</a:t>
            </a:r>
            <a:r>
              <a:rPr lang="en-US" b="1" dirty="0"/>
              <a:t>container-fluid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463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Grid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Grid systems enable you to create advanced layouts using rows and columns.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Bootstrap grid system can have up to 12 columns, and you can specify how these columns scale for different viewport sizes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grid won’t be visible with borer like table, but it exists behind the scenes includes order alignment and consistency.</a:t>
            </a:r>
          </a:p>
          <a:p>
            <a:r>
              <a:rPr lang="en-US" dirty="0" smtClean="0"/>
              <a:t>Bootstrap includes a grid system amongst its features.</a:t>
            </a:r>
          </a:p>
          <a:p>
            <a:r>
              <a:rPr lang="en-US" dirty="0" smtClean="0"/>
              <a:t>Every row consists 12 </a:t>
            </a:r>
            <a:r>
              <a:rPr lang="en-US" dirty="0" err="1" smtClean="0"/>
              <a:t>cloumns</a:t>
            </a:r>
            <a:r>
              <a:rPr lang="en-US" dirty="0" smtClean="0"/>
              <a:t>, use row to create horizontal group of columns.</a:t>
            </a:r>
          </a:p>
          <a:p>
            <a:r>
              <a:rPr lang="en-US" dirty="0" smtClean="0"/>
              <a:t>Predefined grid classes like .row and .col-xx-4.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964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Grid Sizes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179490"/>
              </p:ext>
            </p:extLst>
          </p:nvPr>
        </p:nvGraphicFramePr>
        <p:xfrm>
          <a:off x="755576" y="836711"/>
          <a:ext cx="7848876" cy="5683160"/>
        </p:xfrm>
        <a:graphic>
          <a:graphicData uri="http://schemas.openxmlformats.org/drawingml/2006/table">
            <a:tbl>
              <a:tblPr/>
              <a:tblGrid>
                <a:gridCol w="1308146"/>
                <a:gridCol w="1308146"/>
                <a:gridCol w="1308146"/>
                <a:gridCol w="1308146"/>
                <a:gridCol w="1308146"/>
                <a:gridCol w="1308146"/>
              </a:tblGrid>
              <a:tr h="860937">
                <a:tc>
                  <a:txBody>
                    <a:bodyPr/>
                    <a:lstStyle/>
                    <a:p>
                      <a:pPr fontAlgn="t"/>
                      <a:endParaRPr lang="en-IN" sz="1600" dirty="0">
                        <a:effectLst/>
                      </a:endParaRP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Extra small &lt;576px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Small ≥576px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Medium ≥768px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Large ≥992px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Extra large ≥1200px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0937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Grid behavior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Horizontal at all times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Collapsed to start, horizontal above breakpoints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860937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Max container width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None (auto)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540px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720px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960px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1140px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8798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Class prefix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.</a:t>
                      </a:r>
                      <a:r>
                        <a:rPr lang="en-IN" sz="1600" dirty="0" smtClean="0">
                          <a:effectLst/>
                        </a:rPr>
                        <a:t>col-</a:t>
                      </a:r>
                      <a:r>
                        <a:rPr lang="en-IN" sz="1600" dirty="0" err="1" smtClean="0">
                          <a:effectLst/>
                        </a:rPr>
                        <a:t>xs</a:t>
                      </a:r>
                      <a:endParaRPr lang="en-IN" sz="1600" dirty="0">
                        <a:effectLst/>
                      </a:endParaRP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.col-</a:t>
                      </a:r>
                      <a:r>
                        <a:rPr lang="en-IN" sz="1600" dirty="0" err="1">
                          <a:effectLst/>
                        </a:rPr>
                        <a:t>sm</a:t>
                      </a:r>
                      <a:r>
                        <a:rPr lang="en-IN" sz="1600" dirty="0">
                          <a:effectLst/>
                        </a:rPr>
                        <a:t>-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.col-md-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.col-lg-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.col-xl-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60937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Number of columns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12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18798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Gutter width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5"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30px (15px on each side of a column)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83018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Nestable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Yes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18798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Column ordering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5"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Yes</a:t>
                      </a:r>
                    </a:p>
                  </a:txBody>
                  <a:tcPr marL="53625" marR="53625" marT="53625" marB="53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36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Grid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842532" cy="4525963"/>
          </a:xfrm>
        </p:spPr>
        <p:txBody>
          <a:bodyPr>
            <a:normAutofit/>
          </a:bodyPr>
          <a:lstStyle/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3300" b="1" dirty="0">
                <a:cs typeface="Arial" pitchFamily="34" charset="0"/>
              </a:rPr>
              <a:t>.col- </a:t>
            </a:r>
            <a:r>
              <a:rPr lang="en-US" sz="3300" b="1" dirty="0" smtClean="0">
                <a:cs typeface="Arial" pitchFamily="34" charset="0"/>
              </a:rPr>
              <a:t>or .col-</a:t>
            </a:r>
            <a:r>
              <a:rPr lang="en-US" sz="3300" b="1" dirty="0" err="1" smtClean="0">
                <a:cs typeface="Arial" pitchFamily="34" charset="0"/>
              </a:rPr>
              <a:t>xs</a:t>
            </a:r>
            <a:r>
              <a:rPr lang="en-US" sz="3300" b="1" dirty="0" smtClean="0">
                <a:cs typeface="Arial" pitchFamily="34" charset="0"/>
              </a:rPr>
              <a:t>- </a:t>
            </a:r>
            <a:r>
              <a:rPr lang="en-US" sz="3300" dirty="0" smtClean="0">
                <a:cs typeface="Arial" pitchFamily="34" charset="0"/>
              </a:rPr>
              <a:t>extra </a:t>
            </a:r>
            <a:r>
              <a:rPr lang="en-US" sz="3300" dirty="0">
                <a:cs typeface="Arial" pitchFamily="34" charset="0"/>
              </a:rPr>
              <a:t>small devices - screen width </a:t>
            </a:r>
            <a:r>
              <a:rPr lang="en-US" sz="3300" dirty="0" smtClean="0">
                <a:cs typeface="Arial" pitchFamily="34" charset="0"/>
              </a:rPr>
              <a:t>&lt;576px</a:t>
            </a:r>
            <a:endParaRPr lang="en-US" sz="3300" dirty="0">
              <a:cs typeface="Arial" pitchFamily="34" charset="0"/>
            </a:endParaRP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3300" b="1" dirty="0">
                <a:cs typeface="Arial" pitchFamily="34" charset="0"/>
              </a:rPr>
              <a:t>.col-</a:t>
            </a:r>
            <a:r>
              <a:rPr lang="en-US" sz="3300" b="1" dirty="0" err="1">
                <a:cs typeface="Arial" pitchFamily="34" charset="0"/>
              </a:rPr>
              <a:t>sm</a:t>
            </a:r>
            <a:r>
              <a:rPr lang="en-US" sz="3300" b="1" dirty="0">
                <a:cs typeface="Arial" pitchFamily="34" charset="0"/>
              </a:rPr>
              <a:t>-</a:t>
            </a:r>
            <a:r>
              <a:rPr lang="en-US" sz="3300" dirty="0">
                <a:cs typeface="Arial" pitchFamily="34" charset="0"/>
              </a:rPr>
              <a:t> </a:t>
            </a:r>
            <a:r>
              <a:rPr lang="en-US" sz="3300" dirty="0" smtClean="0">
                <a:cs typeface="Arial" pitchFamily="34" charset="0"/>
              </a:rPr>
              <a:t>small </a:t>
            </a:r>
            <a:r>
              <a:rPr lang="en-US" sz="3300" dirty="0">
                <a:cs typeface="Arial" pitchFamily="34" charset="0"/>
              </a:rPr>
              <a:t>devices - screen width </a:t>
            </a:r>
            <a:r>
              <a:rPr lang="en-US" sz="3300" dirty="0" smtClean="0">
                <a:cs typeface="Arial" pitchFamily="34" charset="0"/>
              </a:rPr>
              <a:t>&gt;= 576px</a:t>
            </a:r>
            <a:endParaRPr lang="en-US" sz="3300" dirty="0">
              <a:cs typeface="Arial" pitchFamily="34" charset="0"/>
            </a:endParaRP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3300" b="1" dirty="0">
                <a:cs typeface="Arial" pitchFamily="34" charset="0"/>
              </a:rPr>
              <a:t>.col-md-</a:t>
            </a:r>
            <a:r>
              <a:rPr lang="en-US" sz="3300" dirty="0">
                <a:cs typeface="Arial" pitchFamily="34" charset="0"/>
              </a:rPr>
              <a:t> </a:t>
            </a:r>
            <a:r>
              <a:rPr lang="en-US" sz="3300" dirty="0" smtClean="0">
                <a:cs typeface="Arial" pitchFamily="34" charset="0"/>
              </a:rPr>
              <a:t>medium </a:t>
            </a:r>
            <a:r>
              <a:rPr lang="en-US" sz="3300" dirty="0">
                <a:cs typeface="Arial" pitchFamily="34" charset="0"/>
              </a:rPr>
              <a:t>devices - screen </a:t>
            </a:r>
            <a:r>
              <a:rPr lang="en-US" sz="3300" dirty="0" smtClean="0">
                <a:cs typeface="Arial" pitchFamily="34" charset="0"/>
              </a:rPr>
              <a:t>width&gt;=768px </a:t>
            </a:r>
            <a:endParaRPr lang="en-US" sz="3300" dirty="0">
              <a:cs typeface="Arial" pitchFamily="34" charset="0"/>
            </a:endParaRP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3300" b="1" dirty="0">
                <a:cs typeface="Arial" pitchFamily="34" charset="0"/>
              </a:rPr>
              <a:t>.col-</a:t>
            </a:r>
            <a:r>
              <a:rPr lang="en-US" sz="3300" b="1" dirty="0" err="1">
                <a:cs typeface="Arial" pitchFamily="34" charset="0"/>
              </a:rPr>
              <a:t>lg</a:t>
            </a:r>
            <a:r>
              <a:rPr lang="en-US" sz="3300" b="1" dirty="0">
                <a:cs typeface="Arial" pitchFamily="34" charset="0"/>
              </a:rPr>
              <a:t>- </a:t>
            </a:r>
            <a:r>
              <a:rPr lang="en-US" sz="3300" dirty="0" smtClean="0">
                <a:cs typeface="Arial" pitchFamily="34" charset="0"/>
              </a:rPr>
              <a:t>large </a:t>
            </a:r>
            <a:r>
              <a:rPr lang="en-US" sz="3300" dirty="0">
                <a:cs typeface="Arial" pitchFamily="34" charset="0"/>
              </a:rPr>
              <a:t>devices - screen width </a:t>
            </a:r>
            <a:r>
              <a:rPr lang="en-US" sz="3300" dirty="0" smtClean="0">
                <a:cs typeface="Arial" pitchFamily="34" charset="0"/>
              </a:rPr>
              <a:t>&gt;= 992px</a:t>
            </a:r>
            <a:endParaRPr lang="en-US" sz="3300" dirty="0">
              <a:cs typeface="Arial" pitchFamily="34" charset="0"/>
            </a:endParaRP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3300" b="1" dirty="0">
                <a:cs typeface="Arial" pitchFamily="34" charset="0"/>
              </a:rPr>
              <a:t>.col-xl- </a:t>
            </a:r>
            <a:r>
              <a:rPr lang="en-US" sz="3300" dirty="0" err="1" smtClean="0">
                <a:cs typeface="Arial" pitchFamily="34" charset="0"/>
              </a:rPr>
              <a:t>xlarge</a:t>
            </a:r>
            <a:r>
              <a:rPr lang="en-US" sz="3300" dirty="0" smtClean="0">
                <a:cs typeface="Arial" pitchFamily="34" charset="0"/>
              </a:rPr>
              <a:t> </a:t>
            </a:r>
            <a:r>
              <a:rPr lang="en-US" sz="3300" dirty="0">
                <a:cs typeface="Arial" pitchFamily="34" charset="0"/>
              </a:rPr>
              <a:t>devices - screen </a:t>
            </a:r>
            <a:r>
              <a:rPr lang="en-US" sz="3300" dirty="0" smtClean="0">
                <a:cs typeface="Arial" pitchFamily="34" charset="0"/>
              </a:rPr>
              <a:t>width&gt;=1200px</a:t>
            </a:r>
            <a:endParaRPr lang="en-US" sz="3300" dirty="0">
              <a:cs typeface="Arial" pitchFamily="34" charset="0"/>
            </a:endParaRPr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396993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75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Grid Structure</a:t>
            </a: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006640"/>
            <a:ext cx="9527608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cs typeface="Arial" pitchFamily="34" charset="0"/>
              </a:rPr>
              <a:t>&lt;div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cs typeface="Arial" pitchFamily="34" charset="0"/>
              </a:rPr>
              <a:t>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cs typeface="Arial" pitchFamily="34" charset="0"/>
              </a:rPr>
              <a:t>class=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cs typeface="Arial" pitchFamily="34" charset="0"/>
              </a:rPr>
              <a:t>"container"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cs typeface="Arial" pitchFamily="34" charset="0"/>
              </a:rPr>
              <a:t>&gt;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cs typeface="Arial" pitchFamily="34" charset="0"/>
              </a:rPr>
              <a:t>&lt;div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cs typeface="Arial" pitchFamily="34" charset="0"/>
              </a:rPr>
              <a:t>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cs typeface="Arial" pitchFamily="34" charset="0"/>
              </a:rPr>
              <a:t>class=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cs typeface="Arial" pitchFamily="34" charset="0"/>
              </a:rPr>
              <a:t>"row"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cs typeface="Arial" pitchFamily="34" charset="0"/>
              </a:rPr>
              <a:t>&gt;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cs typeface="Arial" pitchFamily="34" charset="0"/>
              </a:rPr>
              <a:t>&lt;div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cs typeface="Arial" pitchFamily="34" charset="0"/>
              </a:rPr>
              <a:t>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cs typeface="Arial" pitchFamily="34" charset="0"/>
              </a:rPr>
              <a:t>class=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cs typeface="Arial" pitchFamily="34" charset="0"/>
              </a:rPr>
              <a:t>"col-*-*"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cs typeface="Arial" pitchFamily="34" charset="0"/>
              </a:rPr>
              <a:t>&gt;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cs typeface="Arial" pitchFamily="34" charset="0"/>
              </a:rPr>
              <a:t>One of three columns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cs typeface="Arial" pitchFamily="34" charset="0"/>
              </a:rPr>
              <a:t>&lt;/div&gt;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cs typeface="Arial" pitchFamily="34" charset="0"/>
              </a:rPr>
              <a:t>&lt;div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cs typeface="Arial" pitchFamily="34" charset="0"/>
              </a:rPr>
              <a:t>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cs typeface="Arial" pitchFamily="34" charset="0"/>
              </a:rPr>
              <a:t>class=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cs typeface="Arial" pitchFamily="34" charset="0"/>
              </a:rPr>
              <a:t>"col-*-*"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cs typeface="Arial" pitchFamily="34" charset="0"/>
              </a:rPr>
              <a:t>&gt;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cs typeface="Arial" pitchFamily="34" charset="0"/>
              </a:rPr>
              <a:t>One of three columns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cs typeface="Arial" pitchFamily="34" charset="0"/>
              </a:rPr>
              <a:t>&lt;/div&gt;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cs typeface="Arial" pitchFamily="34" charset="0"/>
              </a:rPr>
              <a:t>&lt;div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cs typeface="Arial" pitchFamily="34" charset="0"/>
              </a:rPr>
              <a:t>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4F9FCF"/>
                </a:solidFill>
                <a:effectLst/>
                <a:cs typeface="Arial" pitchFamily="34" charset="0"/>
              </a:rPr>
              <a:t>class=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44950"/>
                </a:solidFill>
                <a:effectLst/>
                <a:cs typeface="Arial" pitchFamily="34" charset="0"/>
              </a:rPr>
              <a:t>"col-*-*"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cs typeface="Arial" pitchFamily="34" charset="0"/>
              </a:rPr>
              <a:t>&gt;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cs typeface="Arial" pitchFamily="34" charset="0"/>
              </a:rPr>
              <a:t>One of three columns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cs typeface="Arial" pitchFamily="34" charset="0"/>
              </a:rPr>
              <a:t>&lt;/div&gt;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cs typeface="Arial" pitchFamily="34" charset="0"/>
              </a:rPr>
              <a:t>&lt;/div&gt;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F6F9F"/>
                </a:solidFill>
                <a:effectLst/>
                <a:cs typeface="Arial" pitchFamily="34" charset="0"/>
              </a:rPr>
              <a:t>&lt;/div&gt;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40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mtClean="0"/>
              <a:t>Grid </a:t>
            </a:r>
            <a:r>
              <a:rPr lang="en-IN" b="1"/>
              <a:t>Column </a:t>
            </a:r>
            <a:r>
              <a:rPr lang="en-IN" b="1" smtClean="0"/>
              <a:t>Offsets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Column Offsets</a:t>
            </a:r>
          </a:p>
          <a:p>
            <a:pPr lvl="1"/>
            <a:r>
              <a:rPr lang="en-US" dirty="0"/>
              <a:t>If you need your content to be placed certain grids off from left, you can do so with .offset-md-* classes.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class will create a left margin of * to your content.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0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Grid </a:t>
            </a:r>
            <a:r>
              <a:rPr lang="en-IN" b="1" dirty="0"/>
              <a:t>Push and </a:t>
            </a:r>
            <a:r>
              <a:rPr lang="en-IN" b="1" dirty="0" smtClean="0"/>
              <a:t>Pull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rearrange the contents with .push-md-* and .pull-md-* classes</a:t>
            </a:r>
            <a:r>
              <a:rPr lang="en-US" dirty="0" smtClean="0"/>
              <a:t>.</a:t>
            </a:r>
          </a:p>
          <a:p>
            <a:r>
              <a:rPr lang="en-US" dirty="0"/>
              <a:t>Easily change the order of our built-in grid columns with .push-md-* and .pull-md-* modifier classes</a:t>
            </a:r>
            <a:r>
              <a:rPr lang="en-US" dirty="0" smtClean="0"/>
              <a:t>.</a:t>
            </a:r>
          </a:p>
          <a:p>
            <a:r>
              <a:rPr lang="en-US" dirty="0"/>
              <a:t>The push class will </a:t>
            </a:r>
            <a:r>
              <a:rPr lang="en-US" b="1" dirty="0"/>
              <a:t>move columns to the right</a:t>
            </a:r>
            <a:r>
              <a:rPr lang="en-US" dirty="0"/>
              <a:t> while the pull class will </a:t>
            </a:r>
            <a:r>
              <a:rPr lang="en-US" b="1" dirty="0"/>
              <a:t>move columns to the left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0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Gird - </a:t>
            </a:r>
            <a:r>
              <a:rPr lang="en-IN" b="1" dirty="0"/>
              <a:t>No Gutters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en-US" dirty="0"/>
              <a:t>The space between two columns is called a gutter.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default size of the gutter is 30px, i.e., 15 pixels each before and after a column.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modify this gutter width or remove it completely. Bootstrap 4 has a class to remove the gutter width.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class .no-gutter can be used to remove the gutter between two columns.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0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6202"/>
            <a:ext cx="8229600" cy="1143000"/>
          </a:xfrm>
        </p:spPr>
        <p:txBody>
          <a:bodyPr/>
          <a:lstStyle/>
          <a:p>
            <a:r>
              <a:rPr lang="en-IN" dirty="0" err="1" smtClean="0"/>
              <a:t>Navs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949280"/>
          </a:xfrm>
        </p:spPr>
        <p:txBody>
          <a:bodyPr>
            <a:normAutofit/>
          </a:bodyPr>
          <a:lstStyle/>
          <a:p>
            <a:r>
              <a:rPr lang="en-US" b="1" dirty="0" err="1"/>
              <a:t>Navs</a:t>
            </a:r>
            <a:endParaRPr lang="en-US" b="1" dirty="0"/>
          </a:p>
          <a:p>
            <a:pPr marL="400050" lvl="1" indent="0">
              <a:buNone/>
            </a:pPr>
            <a:r>
              <a:rPr lang="en-US" dirty="0" smtClean="0"/>
              <a:t>	Bootstrap’s</a:t>
            </a:r>
            <a:r>
              <a:rPr lang="en-US" dirty="0"/>
              <a:t> .</a:t>
            </a:r>
            <a:r>
              <a:rPr lang="en-US" dirty="0" err="1"/>
              <a:t>nav</a:t>
            </a:r>
            <a:r>
              <a:rPr lang="en-US" dirty="0"/>
              <a:t> class allows us to turn a </a:t>
            </a:r>
            <a:r>
              <a:rPr lang="en-US" dirty="0" smtClean="0"/>
              <a:t>list </a:t>
            </a:r>
            <a:r>
              <a:rPr lang="en-US" dirty="0"/>
              <a:t>item into a navigation.</a:t>
            </a:r>
          </a:p>
          <a:p>
            <a:r>
              <a:rPr lang="en-US" b="1" dirty="0"/>
              <a:t>Base </a:t>
            </a:r>
            <a:r>
              <a:rPr lang="en-US" b="1" dirty="0" err="1"/>
              <a:t>Nav</a:t>
            </a:r>
            <a:endParaRPr lang="en-US" b="1" dirty="0"/>
          </a:p>
          <a:p>
            <a:pPr marL="400050" lvl="1" indent="0">
              <a:buNone/>
            </a:pPr>
            <a:r>
              <a:rPr lang="en-US" dirty="0" smtClean="0"/>
              <a:t>	Use </a:t>
            </a:r>
            <a:r>
              <a:rPr lang="en-US" dirty="0"/>
              <a:t>class .</a:t>
            </a:r>
            <a:r>
              <a:rPr lang="en-US" dirty="0" err="1"/>
              <a:t>nav</a:t>
            </a:r>
            <a:r>
              <a:rPr lang="en-US" dirty="0"/>
              <a:t> in an unordered list to </a:t>
            </a:r>
            <a:r>
              <a:rPr lang="en-US" dirty="0" smtClean="0"/>
              <a:t>	create </a:t>
            </a:r>
            <a:r>
              <a:rPr lang="en-US" dirty="0"/>
              <a:t>a navigation. Add a link with an </a:t>
            </a:r>
            <a:r>
              <a:rPr lang="en-US" dirty="0" smtClean="0"/>
              <a:t>	anchor </a:t>
            </a:r>
            <a:r>
              <a:rPr lang="en-US" dirty="0"/>
              <a:t>element with class .</a:t>
            </a:r>
            <a:r>
              <a:rPr lang="en-US" dirty="0" err="1"/>
              <a:t>nav</a:t>
            </a:r>
            <a:r>
              <a:rPr lang="en-US" dirty="0"/>
              <a:t>-link inside </a:t>
            </a:r>
            <a:r>
              <a:rPr lang="en-US" dirty="0" smtClean="0"/>
              <a:t>	a </a:t>
            </a:r>
            <a:r>
              <a:rPr lang="en-US" dirty="0"/>
              <a:t>list item with class .</a:t>
            </a:r>
            <a:r>
              <a:rPr lang="en-US" dirty="0" err="1"/>
              <a:t>nav</a:t>
            </a:r>
            <a:r>
              <a:rPr lang="en-US" dirty="0"/>
              <a:t>-item. This will </a:t>
            </a:r>
            <a:r>
              <a:rPr lang="en-US" dirty="0" smtClean="0"/>
              <a:t>	create </a:t>
            </a:r>
            <a:r>
              <a:rPr lang="en-US" dirty="0"/>
              <a:t>a base nav</a:t>
            </a:r>
            <a:r>
              <a:rPr lang="en-US" dirty="0" smtClean="0"/>
              <a:t>.</a:t>
            </a:r>
          </a:p>
          <a:p>
            <a:r>
              <a:rPr lang="en-IN" b="1" dirty="0"/>
              <a:t>Vertical </a:t>
            </a:r>
            <a:r>
              <a:rPr lang="en-IN" b="1" dirty="0" err="1"/>
              <a:t>Navs</a:t>
            </a:r>
            <a:endParaRPr lang="en-IN" b="1" dirty="0"/>
          </a:p>
          <a:p>
            <a:pPr marL="400050" lvl="1" indent="0">
              <a:buNone/>
            </a:pPr>
            <a:r>
              <a:rPr lang="en-US" dirty="0" smtClean="0"/>
              <a:t>Add </a:t>
            </a:r>
            <a:r>
              <a:rPr lang="en-US" dirty="0"/>
              <a:t>the .flex-column utility class to the .</a:t>
            </a:r>
            <a:r>
              <a:rPr lang="en-US" dirty="0" err="1"/>
              <a:t>nav</a:t>
            </a:r>
            <a:r>
              <a:rPr lang="en-US" dirty="0"/>
              <a:t> element to stack the </a:t>
            </a:r>
            <a:r>
              <a:rPr lang="en-US" dirty="0" err="1"/>
              <a:t>nav</a:t>
            </a:r>
            <a:r>
              <a:rPr lang="en-US" dirty="0"/>
              <a:t> items vertically.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0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Bootstrap 4 </a:t>
            </a:r>
            <a:r>
              <a:rPr lang="en-US" dirty="0" err="1"/>
              <a:t>vs</a:t>
            </a:r>
            <a:r>
              <a:rPr lang="en-US" dirty="0"/>
              <a:t> Bootstrap 3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Bootstrap </a:t>
            </a:r>
            <a:r>
              <a:rPr lang="en-US" dirty="0"/>
              <a:t>3 doesn't use the .</a:t>
            </a:r>
            <a:r>
              <a:rPr lang="en-US" dirty="0" err="1"/>
              <a:t>nav</a:t>
            </a:r>
            <a:r>
              <a:rPr lang="en-US" dirty="0"/>
              <a:t>-item or .</a:t>
            </a:r>
            <a:r>
              <a:rPr lang="en-US" dirty="0" err="1"/>
              <a:t>nav</a:t>
            </a:r>
            <a:r>
              <a:rPr lang="en-US" dirty="0"/>
              <a:t>-link classes.</a:t>
            </a:r>
          </a:p>
          <a:p>
            <a:r>
              <a:rPr lang="en-US" dirty="0"/>
              <a:t>Bootstrap 4 requires .</a:t>
            </a:r>
            <a:r>
              <a:rPr lang="en-US" dirty="0" err="1"/>
              <a:t>nav</a:t>
            </a:r>
            <a:r>
              <a:rPr lang="en-US" dirty="0"/>
              <a:t>-item to be applied to any &lt;li&gt; elements.</a:t>
            </a:r>
          </a:p>
          <a:p>
            <a:r>
              <a:rPr lang="en-US" dirty="0"/>
              <a:t>Bootstrap 4 requires .</a:t>
            </a:r>
            <a:r>
              <a:rPr lang="en-US" dirty="0" err="1"/>
              <a:t>nav</a:t>
            </a:r>
            <a:r>
              <a:rPr lang="en-US" dirty="0"/>
              <a:t>-link to be applied to the &lt;a&gt; element.</a:t>
            </a:r>
          </a:p>
          <a:p>
            <a:r>
              <a:rPr lang="en-US" dirty="0"/>
              <a:t>Bootstrap 3 requires any .active class to be applied to the &lt;li&gt; element.</a:t>
            </a:r>
          </a:p>
          <a:p>
            <a:r>
              <a:rPr lang="en-US" dirty="0"/>
              <a:t>Bootstrap 4 requires any .active class to be applied to the &lt;a&gt; element.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37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pPr>
              <a:buClr>
                <a:schemeClr val="accent1"/>
              </a:buClr>
              <a:buFont typeface="Wingdings" pitchFamily="2" charset="2"/>
              <a:buChar char="Ø"/>
            </a:pPr>
            <a:endParaRPr lang="en-US" dirty="0" smtClean="0"/>
          </a:p>
          <a:p>
            <a:r>
              <a:rPr lang="en-US" dirty="0" smtClean="0"/>
              <a:t>Introduction to Bootstrap</a:t>
            </a:r>
          </a:p>
          <a:p>
            <a:r>
              <a:rPr lang="en-US" dirty="0" smtClean="0"/>
              <a:t>Why Bootstrap?</a:t>
            </a:r>
          </a:p>
          <a:p>
            <a:r>
              <a:rPr lang="en-US" dirty="0" smtClean="0"/>
              <a:t>Bootstrap Advantages</a:t>
            </a:r>
          </a:p>
          <a:p>
            <a:r>
              <a:rPr lang="en-US" dirty="0" smtClean="0"/>
              <a:t>Creating Bootstrap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07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Nav</a:t>
            </a:r>
            <a:r>
              <a:rPr lang="en-IN" dirty="0" smtClean="0"/>
              <a:t> Elements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4482510"/>
              </p:ext>
            </p:extLst>
          </p:nvPr>
        </p:nvGraphicFramePr>
        <p:xfrm>
          <a:off x="317356" y="2019500"/>
          <a:ext cx="3894604" cy="2453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3755"/>
                <a:gridCol w="2130849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HTML Tags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Bootstrap class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IN" sz="2000" dirty="0" err="1">
                          <a:solidFill>
                            <a:schemeClr val="tx1"/>
                          </a:solidFill>
                          <a:effectLst/>
                        </a:rPr>
                        <a:t>nav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navbar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IN" sz="2000" dirty="0" err="1">
                          <a:solidFill>
                            <a:schemeClr val="tx1"/>
                          </a:solidFill>
                          <a:effectLst/>
                        </a:rPr>
                        <a:t>nav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>
                          <a:solidFill>
                            <a:schemeClr val="tx1"/>
                          </a:solidFill>
                          <a:effectLst/>
                        </a:rPr>
                        <a:t>navbar-expand-xl|lg|md|sm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IN" sz="2000" dirty="0" err="1">
                          <a:solidFill>
                            <a:schemeClr val="tx1"/>
                          </a:solidFill>
                          <a:effectLst/>
                        </a:rPr>
                        <a:t>ul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navbar-nav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&lt;li&gt;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nav-item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&lt;a&gt;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>
                          <a:solidFill>
                            <a:schemeClr val="tx1"/>
                          </a:solidFill>
                          <a:effectLst/>
                        </a:rPr>
                        <a:t>nav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-link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434595"/>
              </p:ext>
            </p:extLst>
          </p:nvPr>
        </p:nvGraphicFramePr>
        <p:xfrm>
          <a:off x="4932040" y="2122827"/>
          <a:ext cx="4032448" cy="2453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565"/>
                <a:gridCol w="2663883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HTML Tags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Bootstrap class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&lt;nav&gt;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>
                          <a:solidFill>
                            <a:schemeClr val="tx1"/>
                          </a:solidFill>
                          <a:effectLst/>
                        </a:rPr>
                        <a:t>navbar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-dark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&lt;nav&gt;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navbar-light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&lt;nav&gt;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bg-dark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&lt;nav&gt;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bg-light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&lt;span&gt;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navbar-text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&lt;a&gt;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>
                          <a:solidFill>
                            <a:schemeClr val="tx1"/>
                          </a:solidFill>
                          <a:effectLst/>
                        </a:rPr>
                        <a:t>navbar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-brand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856790"/>
              </p:ext>
            </p:extLst>
          </p:nvPr>
        </p:nvGraphicFramePr>
        <p:xfrm>
          <a:off x="3855538" y="5013176"/>
          <a:ext cx="3687914" cy="1402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8553"/>
                <a:gridCol w="2169361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HTML Tags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Bootstrap class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IN" sz="2000" dirty="0" err="1">
                          <a:solidFill>
                            <a:schemeClr val="tx1"/>
                          </a:solidFill>
                          <a:effectLst/>
                        </a:rPr>
                        <a:t>nav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fixed-top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&lt;nav&gt;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fixed-bottom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&lt;nav&gt;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sticky-top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17356" y="1510100"/>
            <a:ext cx="23749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Basic </a:t>
            </a:r>
            <a:r>
              <a:rPr lang="en-US" sz="3200" b="1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Navbar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83618" y="5373216"/>
            <a:ext cx="1566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Position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99495" y="1510099"/>
            <a:ext cx="20202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Appreance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0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Nav</a:t>
            </a:r>
            <a:r>
              <a:rPr lang="en-IN" dirty="0"/>
              <a:t> Elements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3869681"/>
              </p:ext>
            </p:extLst>
          </p:nvPr>
        </p:nvGraphicFramePr>
        <p:xfrm>
          <a:off x="4788024" y="2636912"/>
          <a:ext cx="3744416" cy="3505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/>
                <a:gridCol w="2304256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HTML Tags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Bootstrap class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&lt;li&gt;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dropdown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 &lt;a&gt;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Dropdown-toggle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data-toggle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dropdown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>
                          <a:solidFill>
                            <a:schemeClr val="tx1"/>
                          </a:solidFill>
                          <a:effectLst/>
                        </a:rPr>
                        <a:t>target_name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&lt;div&gt;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dropdown-menu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&lt;div&gt;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Dropdown-divider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Aria-labelledby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target_name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&lt;a&gt;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Dropdown-item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068542"/>
              </p:ext>
            </p:extLst>
          </p:nvPr>
        </p:nvGraphicFramePr>
        <p:xfrm>
          <a:off x="323528" y="2708920"/>
          <a:ext cx="4042792" cy="2804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208"/>
                <a:gridCol w="2170584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HTML Tags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Bootstrap class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&lt;button&gt;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navbar-toggler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 data-toggle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collapse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data-target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#target_name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&lt;span&gt;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navbar-toggle-icon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&lt;div&gt;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collapse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&lt;div&gt;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navbar-collapse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>
                          <a:solidFill>
                            <a:schemeClr val="tx1"/>
                          </a:solidFill>
                          <a:effectLst/>
                        </a:rPr>
                        <a:t>target_name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67544" y="1916832"/>
            <a:ext cx="16157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Collapse</a:t>
            </a:r>
          </a:p>
        </p:txBody>
      </p:sp>
      <p:sp>
        <p:nvSpPr>
          <p:cNvPr id="7" name="Rectangle 6"/>
          <p:cNvSpPr/>
          <p:nvPr/>
        </p:nvSpPr>
        <p:spPr>
          <a:xfrm>
            <a:off x="4788024" y="1839887"/>
            <a:ext cx="19902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Dropdown</a:t>
            </a:r>
          </a:p>
        </p:txBody>
      </p:sp>
    </p:spTree>
    <p:extLst>
      <p:ext uri="{BB962C8B-B14F-4D97-AF65-F5344CB8AC3E}">
        <p14:creationId xmlns:p14="http://schemas.microsoft.com/office/powerpoint/2010/main" val="19740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/>
              <a:t>Navbars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21744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Navbar</a:t>
            </a:r>
            <a:r>
              <a:rPr lang="en-US" dirty="0"/>
              <a:t> is a wrapper that is used to contain and position navigation element, branding and other elements like a form into a header.</a:t>
            </a:r>
          </a:p>
          <a:p>
            <a:r>
              <a:rPr lang="en-US" dirty="0" err="1"/>
              <a:t>Navbar</a:t>
            </a:r>
            <a:r>
              <a:rPr lang="en-US" dirty="0"/>
              <a:t> is responsive by default. That it collapses on a smaller viewport and aligns horizontally on larger viewports. This behavior can be overridden</a:t>
            </a:r>
          </a:p>
          <a:p>
            <a:r>
              <a:rPr lang="en-US" dirty="0"/>
              <a:t>You can create a </a:t>
            </a:r>
            <a:r>
              <a:rPr lang="en-US" dirty="0" err="1"/>
              <a:t>navbar</a:t>
            </a:r>
            <a:r>
              <a:rPr lang="en-US" dirty="0"/>
              <a:t> using classes .</a:t>
            </a:r>
            <a:r>
              <a:rPr lang="en-US" dirty="0" err="1"/>
              <a:t>navbar</a:t>
            </a:r>
            <a:r>
              <a:rPr lang="en-US" dirty="0"/>
              <a:t> with .</a:t>
            </a:r>
            <a:r>
              <a:rPr lang="en-US" dirty="0" err="1"/>
              <a:t>navbar</a:t>
            </a:r>
            <a:r>
              <a:rPr lang="en-US" dirty="0"/>
              <a:t>-expand-* and the contents wrapped inside it</a:t>
            </a:r>
            <a:r>
              <a:rPr lang="en-US" dirty="0" smtClean="0"/>
              <a:t>.</a:t>
            </a:r>
          </a:p>
          <a:p>
            <a:r>
              <a:rPr lang="en-IN" dirty="0" err="1"/>
              <a:t>Navbars</a:t>
            </a:r>
            <a:r>
              <a:rPr lang="en-IN" dirty="0"/>
              <a:t> require a wrapping .</a:t>
            </a:r>
            <a:r>
              <a:rPr lang="en-IN" dirty="0" err="1"/>
              <a:t>navbar</a:t>
            </a:r>
            <a:r>
              <a:rPr lang="en-IN" dirty="0"/>
              <a:t> with .</a:t>
            </a:r>
            <a:r>
              <a:rPr lang="en-IN" dirty="0" err="1"/>
              <a:t>navbar</a:t>
            </a:r>
            <a:r>
              <a:rPr lang="en-IN" dirty="0"/>
              <a:t>-expand{-</a:t>
            </a:r>
            <a:r>
              <a:rPr lang="en-IN" dirty="0" err="1"/>
              <a:t>sm</a:t>
            </a:r>
            <a:r>
              <a:rPr lang="en-IN" dirty="0"/>
              <a:t>|-md|-</a:t>
            </a:r>
            <a:r>
              <a:rPr lang="en-IN" dirty="0" err="1"/>
              <a:t>lg</a:t>
            </a:r>
            <a:r>
              <a:rPr lang="en-IN" dirty="0"/>
              <a:t>|-xl} for responsive collapsing </a:t>
            </a:r>
            <a:r>
              <a:rPr lang="en-IN" dirty="0" smtClean="0"/>
              <a:t>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0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</a:t>
            </a:r>
            <a:r>
              <a:rPr lang="en-US" b="1" dirty="0" smtClean="0"/>
              <a:t>bootstrap?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Bootstrap</a:t>
            </a:r>
            <a:r>
              <a:rPr lang="en-US" dirty="0"/>
              <a:t> is a free, open-source and is the most popular HTML, CSS, and JavaScript framework developed by twitter for creating responsive web applications.  </a:t>
            </a:r>
            <a:endParaRPr lang="en-US" dirty="0" smtClean="0"/>
          </a:p>
          <a:p>
            <a:r>
              <a:rPr lang="en-US" b="1" dirty="0"/>
              <a:t>Non-responsive </a:t>
            </a:r>
            <a:r>
              <a:rPr lang="en-US" b="1" dirty="0" smtClean="0"/>
              <a:t>Bootstrap</a:t>
            </a:r>
          </a:p>
          <a:p>
            <a:pPr lvl="1">
              <a:buNone/>
            </a:pPr>
            <a:r>
              <a:rPr lang="en-US" dirty="0" smtClean="0">
                <a:hlinkClick r:id="rId3"/>
              </a:rPr>
              <a:t>http://bootstrapdocs.com/v3.0.3/docs/examples/non-responsive/</a:t>
            </a:r>
            <a:endParaRPr lang="en-US" dirty="0" smtClean="0"/>
          </a:p>
          <a:p>
            <a:r>
              <a:rPr lang="en-US" sz="3500" b="1" dirty="0" smtClean="0"/>
              <a:t>Responsive Bootstrap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3000" dirty="0" smtClean="0">
                <a:hlinkClick r:id="rId4"/>
              </a:rPr>
              <a:t>http://bootstrapdocs.com/v3.0.3/docs/examples/jumbotron/</a:t>
            </a:r>
            <a:endParaRPr lang="en-US" sz="3000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67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Advantages of bootstrap</a:t>
            </a:r>
            <a:r>
              <a:rPr lang="en-US" dirty="0" smtClean="0"/>
              <a:t> 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Cross-browser support</a:t>
            </a:r>
          </a:p>
          <a:p>
            <a:r>
              <a:rPr lang="en-US" b="1" dirty="0" smtClean="0"/>
              <a:t>Supports responsive design</a:t>
            </a:r>
          </a:p>
          <a:p>
            <a:r>
              <a:rPr lang="en-US" b="1" dirty="0" smtClean="0"/>
              <a:t>Saves lot of development time</a:t>
            </a:r>
          </a:p>
          <a:p>
            <a:r>
              <a:rPr lang="en-US" b="1" dirty="0" smtClean="0"/>
              <a:t>Consistency </a:t>
            </a:r>
          </a:p>
          <a:p>
            <a:r>
              <a:rPr lang="en-US" b="1" dirty="0" smtClean="0"/>
              <a:t>Easy to Customizable </a:t>
            </a:r>
          </a:p>
          <a:p>
            <a:r>
              <a:rPr lang="en-US" b="1" dirty="0" smtClean="0"/>
              <a:t>Support useful </a:t>
            </a:r>
            <a:r>
              <a:rPr lang="en-US" b="1" dirty="0" err="1" smtClean="0"/>
              <a:t>jQuery</a:t>
            </a:r>
            <a:r>
              <a:rPr lang="en-US" b="1" dirty="0" smtClean="0"/>
              <a:t> </a:t>
            </a:r>
            <a:r>
              <a:rPr lang="en-US" b="1" dirty="0" err="1" smtClean="0"/>
              <a:t>pluging</a:t>
            </a:r>
            <a:endParaRPr lang="en-US" b="1" dirty="0" smtClean="0"/>
          </a:p>
          <a:p>
            <a:r>
              <a:rPr lang="en-US" b="1" dirty="0" smtClean="0"/>
              <a:t>Mobile-first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3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Setting up bootstrap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Installation</a:t>
            </a:r>
            <a:endParaRPr lang="en-US" b="1" dirty="0"/>
          </a:p>
          <a:p>
            <a:r>
              <a:rPr lang="en-US" b="1" dirty="0"/>
              <a:t>Where to </a:t>
            </a:r>
            <a:r>
              <a:rPr lang="en-US" b="1" dirty="0" err="1"/>
              <a:t>begin?</a:t>
            </a:r>
            <a:r>
              <a:rPr lang="en-US" dirty="0" err="1"/>
              <a:t>The</a:t>
            </a:r>
            <a:r>
              <a:rPr lang="en-US" dirty="0"/>
              <a:t> first step is to include Bootstrap files in your HTML file. You can use any one of the following </a:t>
            </a:r>
            <a:r>
              <a:rPr lang="en-US" dirty="0" smtClean="0"/>
              <a:t>methods.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Using CDN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Downloading the files locally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Using package managers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99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767" y="0"/>
            <a:ext cx="8229600" cy="1143000"/>
          </a:xfrm>
        </p:spPr>
        <p:txBody>
          <a:bodyPr/>
          <a:lstStyle/>
          <a:p>
            <a:r>
              <a:rPr lang="en-US" b="1" dirty="0" smtClean="0"/>
              <a:t>Setting up bootstrap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564666" cy="485740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</a:t>
            </a:r>
            <a:r>
              <a:rPr lang="en-US" dirty="0"/>
              <a:t>are using CDN for installing </a:t>
            </a:r>
            <a:r>
              <a:rPr lang="en-US" dirty="0" smtClean="0"/>
              <a:t>bootstrap.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add Bootstrap via CDN , do the following steps:</a:t>
            </a:r>
          </a:p>
          <a:p>
            <a:pPr lvl="1"/>
            <a:r>
              <a:rPr lang="en-US" dirty="0"/>
              <a:t>Copy this </a:t>
            </a:r>
            <a:r>
              <a:rPr lang="en-US" dirty="0" err="1"/>
              <a:t>stylesheet</a:t>
            </a:r>
            <a:r>
              <a:rPr lang="en-US" dirty="0"/>
              <a:t> link to the &lt;head&gt; of your HTML </a:t>
            </a:r>
            <a:r>
              <a:rPr lang="en-US" dirty="0" smtClean="0"/>
              <a:t>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 </a:t>
            </a:r>
            <a:r>
              <a:rPr lang="en-US" dirty="0" smtClean="0"/>
              <a:t>Add in body of the html </a:t>
            </a:r>
            <a:r>
              <a:rPr lang="en-US" dirty="0" err="1" smtClean="0"/>
              <a:t>page,include</a:t>
            </a:r>
            <a:r>
              <a:rPr lang="en-US" dirty="0" smtClean="0"/>
              <a:t> </a:t>
            </a:r>
            <a:r>
              <a:rPr lang="en-US" dirty="0" err="1"/>
              <a:t>jQuery</a:t>
            </a:r>
            <a:r>
              <a:rPr lang="en-US" dirty="0"/>
              <a:t> and popper.js in the following order right before loading the bootstrap JavaScript file for the proper functioning.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97349" y="2752899"/>
            <a:ext cx="891436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&lt;link 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stylesheet</a:t>
            </a:r>
            <a:r>
              <a:rPr lang="en-US" dirty="0" smtClean="0"/>
              <a:t>" </a:t>
            </a:r>
            <a:r>
              <a:rPr lang="en-US" dirty="0" err="1" smtClean="0"/>
              <a:t>href</a:t>
            </a:r>
            <a:r>
              <a:rPr lang="en-US" dirty="0" smtClean="0"/>
              <a:t>=</a:t>
            </a:r>
            <a:r>
              <a:rPr lang="en-US" dirty="0" smtClean="0">
                <a:hlinkClick r:id="rId2"/>
              </a:rPr>
              <a:t>https://stackpath.bootstrapcdn.com/bootstrap/4.4.1/css/bootstrap.min.css</a:t>
            </a:r>
            <a:r>
              <a:rPr lang="en-US" dirty="0" smtClean="0"/>
              <a:t>&gt;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97349" y="5445224"/>
            <a:ext cx="9505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&lt;script </a:t>
            </a:r>
            <a:r>
              <a:rPr lang="en-IN" dirty="0" err="1" smtClean="0"/>
              <a:t>src</a:t>
            </a:r>
            <a:r>
              <a:rPr lang="en-IN" dirty="0" smtClean="0"/>
              <a:t>="https://code.jquery.com/jquery-3.4.1.slim.min.js” &gt;&lt;/script&gt;</a:t>
            </a:r>
          </a:p>
          <a:p>
            <a:r>
              <a:rPr lang="en-IN" dirty="0" smtClean="0"/>
              <a:t>&lt;script </a:t>
            </a:r>
            <a:r>
              <a:rPr lang="en-IN" dirty="0" err="1" smtClean="0"/>
              <a:t>src</a:t>
            </a:r>
            <a:r>
              <a:rPr lang="en-IN" dirty="0" smtClean="0"/>
              <a:t>=</a:t>
            </a:r>
            <a:r>
              <a:rPr lang="en-IN" dirty="0" smtClean="0">
                <a:hlinkClick r:id="rId3"/>
              </a:rPr>
              <a:t>“https://cdn.jsdelivr.net/npm/popper.js@1.16.0/dist/umd/popper.min.js</a:t>
            </a:r>
            <a:r>
              <a:rPr lang="en-IN" dirty="0" smtClean="0"/>
              <a:t>&gt;&lt;/script&gt;</a:t>
            </a:r>
          </a:p>
          <a:p>
            <a:r>
              <a:rPr lang="en-IN" dirty="0" smtClean="0"/>
              <a:t>&lt;script </a:t>
            </a:r>
            <a:r>
              <a:rPr lang="en-IN" dirty="0" err="1" smtClean="0"/>
              <a:t>src</a:t>
            </a:r>
            <a:r>
              <a:rPr lang="en-IN" dirty="0" smtClean="0"/>
              <a:t>="https://stackpath.bootstrapcdn.com/bootstrap/4.4.1/</a:t>
            </a:r>
            <a:r>
              <a:rPr lang="en-IN" dirty="0" err="1" smtClean="0"/>
              <a:t>js</a:t>
            </a:r>
            <a:r>
              <a:rPr lang="en-IN" dirty="0" smtClean="0"/>
              <a:t>/bootstrap.min.js"&gt;&lt;/script&gt;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914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tag setup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Bootstrap 4 is designed to be responsive to mobile devices. Mobile-first styles are part of the core framework.</a:t>
            </a:r>
          </a:p>
          <a:p>
            <a:r>
              <a:rPr lang="en-US" dirty="0"/>
              <a:t>To ensure proper rendering and touch zooming, add the following &lt;meta&gt; tag inside the &lt;head&gt; element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 width=device-width part sets the width of the page to follow the screen-width of the device (which will vary depending on the device).</a:t>
            </a:r>
          </a:p>
          <a:p>
            <a:r>
              <a:rPr lang="en-US" dirty="0" smtClean="0"/>
              <a:t>The</a:t>
            </a:r>
            <a:r>
              <a:rPr lang="en-US" dirty="0"/>
              <a:t> initial-scale=1 part sets the initial zoom level when the page is first loaded by the browser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27584" y="3707191"/>
            <a:ext cx="813690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&lt;meta name="viewport" content="width=device-width, initial-scale=1"&gt;</a:t>
            </a:r>
          </a:p>
        </p:txBody>
      </p:sp>
    </p:spTree>
    <p:extLst>
      <p:ext uri="{BB962C8B-B14F-4D97-AF65-F5344CB8AC3E}">
        <p14:creationId xmlns:p14="http://schemas.microsoft.com/office/powerpoint/2010/main" val="333395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/>
          <a:lstStyle/>
          <a:p>
            <a:r>
              <a:rPr lang="en-IN" dirty="0"/>
              <a:t>our index.html file 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8" y="1022511"/>
            <a:ext cx="864096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&lt;!</a:t>
            </a:r>
            <a:r>
              <a:rPr lang="en-IN" dirty="0" err="1" smtClean="0"/>
              <a:t>doctype</a:t>
            </a:r>
            <a:r>
              <a:rPr lang="en-IN" dirty="0" smtClean="0"/>
              <a:t> html&gt;</a:t>
            </a:r>
          </a:p>
          <a:p>
            <a:r>
              <a:rPr lang="en-IN" dirty="0" smtClean="0"/>
              <a:t>&lt;html </a:t>
            </a:r>
            <a:r>
              <a:rPr lang="en-IN" dirty="0" err="1" smtClean="0"/>
              <a:t>lang</a:t>
            </a:r>
            <a:r>
              <a:rPr lang="en-IN" dirty="0" smtClean="0"/>
              <a:t>="en"&gt;</a:t>
            </a:r>
          </a:p>
          <a:p>
            <a:r>
              <a:rPr lang="en-IN" dirty="0" smtClean="0"/>
              <a:t>    &lt;head&gt;</a:t>
            </a:r>
          </a:p>
          <a:p>
            <a:r>
              <a:rPr lang="en-IN" dirty="0" smtClean="0"/>
              <a:t>    &lt;!-- Required meta tags --&gt;</a:t>
            </a:r>
          </a:p>
          <a:p>
            <a:r>
              <a:rPr lang="en-IN" dirty="0" smtClean="0"/>
              <a:t>    &lt;meta charset="utf-8"&gt;</a:t>
            </a:r>
          </a:p>
          <a:p>
            <a:r>
              <a:rPr lang="en-IN" dirty="0" smtClean="0"/>
              <a:t>    &lt;meta name="viewport" content="width=device-width, initial-scale=1”&gt;</a:t>
            </a:r>
          </a:p>
          <a:p>
            <a:r>
              <a:rPr lang="en-IN" dirty="0" smtClean="0"/>
              <a:t>    &lt;!-- Bootstrap CSS --&gt;</a:t>
            </a:r>
          </a:p>
          <a:p>
            <a:r>
              <a:rPr lang="en-IN" dirty="0" smtClean="0"/>
              <a:t>    &lt;link </a:t>
            </a:r>
            <a:r>
              <a:rPr lang="en-IN" dirty="0" err="1" smtClean="0"/>
              <a:t>rel</a:t>
            </a:r>
            <a:r>
              <a:rPr lang="en-IN" dirty="0" smtClean="0"/>
              <a:t>="</a:t>
            </a:r>
            <a:r>
              <a:rPr lang="en-IN" dirty="0" err="1" smtClean="0"/>
              <a:t>stylesheet</a:t>
            </a:r>
            <a:r>
              <a:rPr lang="en-IN" dirty="0" smtClean="0"/>
              <a:t>"  </a:t>
            </a:r>
            <a:r>
              <a:rPr lang="en-IN" dirty="0" err="1" smtClean="0"/>
              <a:t>href</a:t>
            </a:r>
            <a:r>
              <a:rPr lang="en-IN" dirty="0" smtClean="0"/>
              <a:t>=</a:t>
            </a:r>
            <a:r>
              <a:rPr lang="en-IN" dirty="0" smtClean="0">
                <a:hlinkClick r:id="rId2"/>
              </a:rPr>
              <a:t>https://stackpath.bootstrapcdn.com/bootstrap/4.4.1/css/bootstrap.min.css</a:t>
            </a:r>
            <a:r>
              <a:rPr lang="en-IN" dirty="0" smtClean="0"/>
              <a:t>"&gt;</a:t>
            </a:r>
          </a:p>
          <a:p>
            <a:r>
              <a:rPr lang="en-IN" dirty="0" smtClean="0"/>
              <a:t>    &lt;title&gt;Bootstrap 4 tutorial&lt;/title&gt;</a:t>
            </a:r>
          </a:p>
          <a:p>
            <a:r>
              <a:rPr lang="en-IN" dirty="0" smtClean="0"/>
              <a:t>    &lt;/head&gt;</a:t>
            </a:r>
          </a:p>
          <a:p>
            <a:r>
              <a:rPr lang="en-IN" dirty="0" smtClean="0"/>
              <a:t>    &lt;body&gt;</a:t>
            </a:r>
          </a:p>
          <a:p>
            <a:r>
              <a:rPr lang="en-IN" dirty="0" smtClean="0"/>
              <a:t>        &lt;!-- Optional JavaScript --&gt;</a:t>
            </a:r>
          </a:p>
          <a:p>
            <a:r>
              <a:rPr lang="en-IN" dirty="0" smtClean="0"/>
              <a:t>        &lt;!-- </a:t>
            </a:r>
            <a:r>
              <a:rPr lang="en-IN" dirty="0" err="1" smtClean="0"/>
              <a:t>jQuery</a:t>
            </a:r>
            <a:r>
              <a:rPr lang="en-IN" dirty="0" smtClean="0"/>
              <a:t> first, then Popper.js, then Bootstrap JS --&gt;</a:t>
            </a:r>
          </a:p>
          <a:p>
            <a:r>
              <a:rPr lang="en-IN" dirty="0" smtClean="0"/>
              <a:t>        &lt;script </a:t>
            </a:r>
            <a:r>
              <a:rPr lang="en-IN" dirty="0" err="1" smtClean="0"/>
              <a:t>src</a:t>
            </a:r>
            <a:r>
              <a:rPr lang="en-IN" dirty="0" smtClean="0"/>
              <a:t>="https://code.jquery.com/jquery-3.4.1.slim.min.js"&gt; &lt;/script&gt;</a:t>
            </a:r>
          </a:p>
          <a:p>
            <a:r>
              <a:rPr lang="en-IN" dirty="0" smtClean="0"/>
              <a:t>        &lt;script </a:t>
            </a:r>
            <a:r>
              <a:rPr lang="en-IN" dirty="0" err="1" smtClean="0"/>
              <a:t>src</a:t>
            </a:r>
            <a:r>
              <a:rPr lang="en-IN" dirty="0" smtClean="0"/>
              <a:t>="https://cdn.jsdelivr.net/</a:t>
            </a:r>
            <a:r>
              <a:rPr lang="en-IN" dirty="0" err="1" smtClean="0"/>
              <a:t>npm</a:t>
            </a:r>
            <a:r>
              <a:rPr lang="en-IN" dirty="0" smtClean="0"/>
              <a:t>/popper.js@1.16.0/</a:t>
            </a:r>
            <a:r>
              <a:rPr lang="en-IN" dirty="0" err="1" smtClean="0"/>
              <a:t>dist</a:t>
            </a:r>
            <a:r>
              <a:rPr lang="en-IN" dirty="0" smtClean="0"/>
              <a:t>/</a:t>
            </a:r>
            <a:r>
              <a:rPr lang="en-IN" dirty="0" err="1" smtClean="0"/>
              <a:t>umd</a:t>
            </a:r>
            <a:r>
              <a:rPr lang="en-IN" dirty="0" smtClean="0"/>
              <a:t>/popper.min.js" &gt; &lt;/script&gt;</a:t>
            </a:r>
          </a:p>
          <a:p>
            <a:r>
              <a:rPr lang="en-IN" dirty="0" smtClean="0"/>
              <a:t>        &lt;script </a:t>
            </a:r>
            <a:r>
              <a:rPr lang="en-IN" dirty="0" err="1" smtClean="0"/>
              <a:t>src</a:t>
            </a:r>
            <a:r>
              <a:rPr lang="en-IN" dirty="0" smtClean="0"/>
              <a:t>="https://stackpath.bootstrapcdn.com/bootstrap/4.4.1/</a:t>
            </a:r>
            <a:r>
              <a:rPr lang="en-IN" dirty="0" err="1" smtClean="0"/>
              <a:t>js</a:t>
            </a:r>
            <a:r>
              <a:rPr lang="en-IN" dirty="0" smtClean="0"/>
              <a:t>/bootstrap.min.js"&gt; &lt;/script&gt;</a:t>
            </a:r>
          </a:p>
          <a:p>
            <a:r>
              <a:rPr lang="en-IN" dirty="0" smtClean="0"/>
              <a:t>    &lt;/body&gt;</a:t>
            </a:r>
          </a:p>
          <a:p>
            <a:r>
              <a:rPr lang="en-IN" dirty="0" smtClean="0"/>
              <a:t>&lt;/html&gt;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7973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20888"/>
            <a:ext cx="8229600" cy="1143000"/>
          </a:xfrm>
        </p:spPr>
        <p:txBody>
          <a:bodyPr/>
          <a:lstStyle/>
          <a:p>
            <a:r>
              <a:rPr lang="en-IN" dirty="0" smtClean="0"/>
              <a:t>Basic Components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0023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</TotalTime>
  <Words>931</Words>
  <Application>Microsoft Office PowerPoint</Application>
  <PresentationFormat>On-screen Show (4:3)</PresentationFormat>
  <Paragraphs>228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Bootstrap</vt:lpstr>
      <vt:lpstr>Lesson Objectives</vt:lpstr>
      <vt:lpstr>What is bootstrap?</vt:lpstr>
      <vt:lpstr>Advantages of bootstrap </vt:lpstr>
      <vt:lpstr>Setting up bootstrap</vt:lpstr>
      <vt:lpstr>Setting up bootstrap</vt:lpstr>
      <vt:lpstr>Meta tag setup</vt:lpstr>
      <vt:lpstr>our index.html file </vt:lpstr>
      <vt:lpstr>Basic Components</vt:lpstr>
      <vt:lpstr>Container</vt:lpstr>
      <vt:lpstr>Grid System</vt:lpstr>
      <vt:lpstr>Grid Sizes </vt:lpstr>
      <vt:lpstr>Grid Classes</vt:lpstr>
      <vt:lpstr>Basic Grid Structure</vt:lpstr>
      <vt:lpstr>Grid Column Offsets</vt:lpstr>
      <vt:lpstr>Grid Push and Pull</vt:lpstr>
      <vt:lpstr>Gird - No Gutters </vt:lpstr>
      <vt:lpstr>Navs</vt:lpstr>
      <vt:lpstr>Bootstrap 4 vs Bootstrap 3 </vt:lpstr>
      <vt:lpstr>Nav Elements</vt:lpstr>
      <vt:lpstr>Nav Elements</vt:lpstr>
      <vt:lpstr>Navbars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Shanmugapriya</dc:creator>
  <cp:lastModifiedBy>Shanmugapriya</cp:lastModifiedBy>
  <cp:revision>33</cp:revision>
  <dcterms:created xsi:type="dcterms:W3CDTF">2020-03-31T15:47:21Z</dcterms:created>
  <dcterms:modified xsi:type="dcterms:W3CDTF">2020-04-06T07:10:29Z</dcterms:modified>
</cp:coreProperties>
</file>