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62" r:id="rId6"/>
    <p:sldId id="263" r:id="rId7"/>
    <p:sldId id="317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318" r:id="rId20"/>
    <p:sldId id="275" r:id="rId21"/>
    <p:sldId id="276" r:id="rId22"/>
    <p:sldId id="277" r:id="rId23"/>
    <p:sldId id="319" r:id="rId24"/>
    <p:sldId id="320" r:id="rId25"/>
    <p:sldId id="321" r:id="rId26"/>
    <p:sldId id="322" r:id="rId27"/>
    <p:sldId id="323" r:id="rId28"/>
    <p:sldId id="32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4" autoAdjust="0"/>
  </p:normalViewPr>
  <p:slideViewPr>
    <p:cSldViewPr>
      <p:cViewPr>
        <p:scale>
          <a:sx n="89" d="100"/>
          <a:sy n="89" d="100"/>
        </p:scale>
        <p:origin x="-846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7A40-D874-45CD-8887-CCFFC30A6A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FCE1-1A7E-4F62-BC6D-DC6F6AE5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4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http://bootstrapdocs.com/v3.0.3/docs/examples/non-responsive/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75DE6-EB3D-4DFE-9E49-B89AA73D3A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4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2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5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0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8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docs.com/v3.0.3/docs/examples/non-responsiv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tstrapdocs.com/v3.0.3/docs/examples/jumbotr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jsdelivr.net/npm/popper.js@1.16.0/dist/umd/popper.min.js" TargetMode="External"/><Relationship Id="rId2" Type="http://schemas.openxmlformats.org/officeDocument/2006/relationships/hyperlink" Target="https://stackpath.bootstrapcdn.com/bootstrap/4.4.1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path.bootstrapcdn.com/bootstrap/4.4.1/css/bootstrap.min.c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Bootstrap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Container </a:t>
            </a:r>
            <a:r>
              <a:rPr lang="en-US" dirty="0"/>
              <a:t>is used to set the content’s margin. It contains row elements and the row elements are container of columns. This is known as grid system. </a:t>
            </a:r>
          </a:p>
          <a:p>
            <a:r>
              <a:rPr lang="en-US" dirty="0"/>
              <a:t>There are two container classes in bootstrap:</a:t>
            </a:r>
          </a:p>
          <a:p>
            <a:pPr marL="0" indent="0">
              <a:buNone/>
            </a:pPr>
            <a:r>
              <a:rPr lang="en-US" b="1" dirty="0" smtClean="0"/>
              <a:t>	.</a:t>
            </a:r>
            <a:r>
              <a:rPr lang="en-US" b="1" dirty="0"/>
              <a:t>container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.</a:t>
            </a:r>
            <a:r>
              <a:rPr lang="en-US" b="1" dirty="0"/>
              <a:t>container-fluid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63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Grid systems enable you to create advanced layouts using rows and columns.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Bootstrap grid system can have up to 12 columns, and you can specify how these columns scale for different viewport sizes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grid won’t be visible with borer like table, but it exists behind the scenes includes order alignment and consistency.</a:t>
            </a:r>
          </a:p>
          <a:p>
            <a:r>
              <a:rPr lang="en-US" dirty="0" smtClean="0"/>
              <a:t>Bootstrap includes a grid system amongst its features.</a:t>
            </a:r>
          </a:p>
          <a:p>
            <a:r>
              <a:rPr lang="en-US" dirty="0" smtClean="0"/>
              <a:t>Every row consists 12 </a:t>
            </a:r>
            <a:r>
              <a:rPr lang="en-US" dirty="0" err="1" smtClean="0"/>
              <a:t>cloumns</a:t>
            </a:r>
            <a:r>
              <a:rPr lang="en-US" dirty="0" smtClean="0"/>
              <a:t>, use row to create horizontal group of columns.</a:t>
            </a:r>
          </a:p>
          <a:p>
            <a:r>
              <a:rPr lang="en-US" dirty="0" smtClean="0"/>
              <a:t>Predefined grid classes like .row and .col-xx-4.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6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Grid Sizes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179490"/>
              </p:ext>
            </p:extLst>
          </p:nvPr>
        </p:nvGraphicFramePr>
        <p:xfrm>
          <a:off x="755576" y="836711"/>
          <a:ext cx="7848876" cy="5683160"/>
        </p:xfrm>
        <a:graphic>
          <a:graphicData uri="http://schemas.openxmlformats.org/drawingml/2006/table">
            <a:tbl>
              <a:tblPr/>
              <a:tblGrid>
                <a:gridCol w="1308146"/>
                <a:gridCol w="1308146"/>
                <a:gridCol w="1308146"/>
                <a:gridCol w="1308146"/>
                <a:gridCol w="1308146"/>
                <a:gridCol w="1308146"/>
              </a:tblGrid>
              <a:tr h="860937">
                <a:tc>
                  <a:txBody>
                    <a:bodyPr/>
                    <a:lstStyle/>
                    <a:p>
                      <a:pPr fontAlgn="t"/>
                      <a:endParaRPr lang="en-IN" sz="1600" dirty="0">
                        <a:effectLst/>
                      </a:endParaRP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Extra small &lt;576px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Small ≥576px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Medium ≥768px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Large ≥992px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Extra large ≥1200px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093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Grid behavior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Horizontal at all times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Collapsed to start, horizontal above breakpoints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6093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Max container width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None (auto)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540px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720px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960px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1140px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879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Class prefix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.</a:t>
                      </a:r>
                      <a:r>
                        <a:rPr lang="en-IN" sz="1600" dirty="0" smtClean="0">
                          <a:effectLst/>
                        </a:rPr>
                        <a:t>col-</a:t>
                      </a:r>
                      <a:r>
                        <a:rPr lang="en-IN" sz="1600" dirty="0" err="1" smtClean="0">
                          <a:effectLst/>
                        </a:rPr>
                        <a:t>xs</a:t>
                      </a:r>
                      <a:endParaRPr lang="en-IN" sz="1600" dirty="0">
                        <a:effectLst/>
                      </a:endParaRP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.col-</a:t>
                      </a:r>
                      <a:r>
                        <a:rPr lang="en-IN" sz="1600" dirty="0" err="1">
                          <a:effectLst/>
                        </a:rPr>
                        <a:t>sm</a:t>
                      </a:r>
                      <a:r>
                        <a:rPr lang="en-IN" sz="1600" dirty="0">
                          <a:effectLst/>
                        </a:rPr>
                        <a:t>-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.col-md-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.col-lg-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.col-xl-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60937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Number of columns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12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8798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Gutter width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30px (15px on each side of a column)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301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Nestable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Yes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879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Column ordering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Yes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42532" cy="4525963"/>
          </a:xfrm>
        </p:spPr>
        <p:txBody>
          <a:bodyPr>
            <a:norm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 </a:t>
            </a:r>
            <a:r>
              <a:rPr lang="en-US" sz="3300" b="1" dirty="0" smtClean="0">
                <a:cs typeface="Arial" pitchFamily="34" charset="0"/>
              </a:rPr>
              <a:t>or .col-</a:t>
            </a:r>
            <a:r>
              <a:rPr lang="en-US" sz="3300" b="1" dirty="0" err="1" smtClean="0">
                <a:cs typeface="Arial" pitchFamily="34" charset="0"/>
              </a:rPr>
              <a:t>xs</a:t>
            </a:r>
            <a:r>
              <a:rPr lang="en-US" sz="3300" b="1" dirty="0" smtClean="0">
                <a:cs typeface="Arial" pitchFamily="34" charset="0"/>
              </a:rPr>
              <a:t>- </a:t>
            </a:r>
            <a:r>
              <a:rPr lang="en-US" sz="3300" dirty="0" smtClean="0">
                <a:cs typeface="Arial" pitchFamily="34" charset="0"/>
              </a:rPr>
              <a:t>extra </a:t>
            </a:r>
            <a:r>
              <a:rPr lang="en-US" sz="3300" dirty="0">
                <a:cs typeface="Arial" pitchFamily="34" charset="0"/>
              </a:rPr>
              <a:t>small devices - screen width </a:t>
            </a:r>
            <a:r>
              <a:rPr lang="en-US" sz="3300" dirty="0" smtClean="0">
                <a:cs typeface="Arial" pitchFamily="34" charset="0"/>
              </a:rPr>
              <a:t>&lt;576px</a:t>
            </a:r>
            <a:endParaRPr lang="en-US" sz="3300" dirty="0"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</a:t>
            </a:r>
            <a:r>
              <a:rPr lang="en-US" sz="3300" b="1" dirty="0" err="1">
                <a:cs typeface="Arial" pitchFamily="34" charset="0"/>
              </a:rPr>
              <a:t>sm</a:t>
            </a:r>
            <a:r>
              <a:rPr lang="en-US" sz="3300" b="1" dirty="0">
                <a:cs typeface="Arial" pitchFamily="34" charset="0"/>
              </a:rPr>
              <a:t>-</a:t>
            </a:r>
            <a:r>
              <a:rPr lang="en-US" sz="3300" dirty="0">
                <a:cs typeface="Arial" pitchFamily="34" charset="0"/>
              </a:rPr>
              <a:t> </a:t>
            </a:r>
            <a:r>
              <a:rPr lang="en-US" sz="3300" dirty="0" smtClean="0">
                <a:cs typeface="Arial" pitchFamily="34" charset="0"/>
              </a:rPr>
              <a:t>small </a:t>
            </a:r>
            <a:r>
              <a:rPr lang="en-US" sz="3300" dirty="0">
                <a:cs typeface="Arial" pitchFamily="34" charset="0"/>
              </a:rPr>
              <a:t>devices - screen width </a:t>
            </a:r>
            <a:r>
              <a:rPr lang="en-US" sz="3300" dirty="0" smtClean="0">
                <a:cs typeface="Arial" pitchFamily="34" charset="0"/>
              </a:rPr>
              <a:t>&gt;= 576px</a:t>
            </a:r>
            <a:endParaRPr lang="en-US" sz="3300" dirty="0"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.col-md-</a:t>
            </a:r>
            <a:r>
              <a:rPr lang="en-US" sz="3300" dirty="0">
                <a:cs typeface="Arial" pitchFamily="34" charset="0"/>
              </a:rPr>
              <a:t> </a:t>
            </a:r>
            <a:r>
              <a:rPr lang="en-US" sz="3300" dirty="0" smtClean="0">
                <a:cs typeface="Arial" pitchFamily="34" charset="0"/>
              </a:rPr>
              <a:t>medium </a:t>
            </a:r>
            <a:r>
              <a:rPr lang="en-US" sz="3300" dirty="0">
                <a:cs typeface="Arial" pitchFamily="34" charset="0"/>
              </a:rPr>
              <a:t>devices - screen </a:t>
            </a:r>
            <a:r>
              <a:rPr lang="en-US" sz="3300" dirty="0" smtClean="0">
                <a:cs typeface="Arial" pitchFamily="34" charset="0"/>
              </a:rPr>
              <a:t>width&gt;=768px </a:t>
            </a:r>
            <a:endParaRPr lang="en-US" sz="3300" dirty="0"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</a:t>
            </a:r>
            <a:r>
              <a:rPr lang="en-US" sz="3300" b="1" dirty="0" err="1">
                <a:cs typeface="Arial" pitchFamily="34" charset="0"/>
              </a:rPr>
              <a:t>lg</a:t>
            </a:r>
            <a:r>
              <a:rPr lang="en-US" sz="3300" b="1" dirty="0">
                <a:cs typeface="Arial" pitchFamily="34" charset="0"/>
              </a:rPr>
              <a:t>- </a:t>
            </a:r>
            <a:r>
              <a:rPr lang="en-US" sz="3300" dirty="0" smtClean="0">
                <a:cs typeface="Arial" pitchFamily="34" charset="0"/>
              </a:rPr>
              <a:t>large </a:t>
            </a:r>
            <a:r>
              <a:rPr lang="en-US" sz="3300" dirty="0">
                <a:cs typeface="Arial" pitchFamily="34" charset="0"/>
              </a:rPr>
              <a:t>devices - screen width </a:t>
            </a:r>
            <a:r>
              <a:rPr lang="en-US" sz="3300" dirty="0" smtClean="0">
                <a:cs typeface="Arial" pitchFamily="34" charset="0"/>
              </a:rPr>
              <a:t>&gt;= 992px</a:t>
            </a:r>
            <a:endParaRPr lang="en-US" sz="3300" dirty="0"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.col-xl- </a:t>
            </a:r>
            <a:r>
              <a:rPr lang="en-US" sz="3300" dirty="0" err="1" smtClean="0">
                <a:cs typeface="Arial" pitchFamily="34" charset="0"/>
              </a:rPr>
              <a:t>xlarge</a:t>
            </a:r>
            <a:r>
              <a:rPr lang="en-US" sz="3300" dirty="0" smtClean="0">
                <a:cs typeface="Arial" pitchFamily="34" charset="0"/>
              </a:rPr>
              <a:t> </a:t>
            </a:r>
            <a:r>
              <a:rPr lang="en-US" sz="3300" dirty="0">
                <a:cs typeface="Arial" pitchFamily="34" charset="0"/>
              </a:rPr>
              <a:t>devices - screen </a:t>
            </a:r>
            <a:r>
              <a:rPr lang="en-US" sz="3300" dirty="0" smtClean="0">
                <a:cs typeface="Arial" pitchFamily="34" charset="0"/>
              </a:rPr>
              <a:t>width&gt;=1200px</a:t>
            </a:r>
            <a:endParaRPr lang="en-US" sz="3300" dirty="0"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396993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Grid Structure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06640"/>
            <a:ext cx="952760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"container"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"row"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"col-*-*"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One of three columns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"col-*-*"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One of three columns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"col-*-*"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One of three columns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Grid </a:t>
            </a:r>
            <a:r>
              <a:rPr lang="en-IN" b="1"/>
              <a:t>Column </a:t>
            </a:r>
            <a:r>
              <a:rPr lang="en-IN" b="1" smtClean="0"/>
              <a:t>Offsets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Column Offsets</a:t>
            </a:r>
          </a:p>
          <a:p>
            <a:pPr lvl="1"/>
            <a:r>
              <a:rPr lang="en-US" dirty="0"/>
              <a:t>If you need your content to be placed certain grids off from left, you can do so with .offset-md-* classes.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class will create a left margin of * to your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Grid </a:t>
            </a:r>
            <a:r>
              <a:rPr lang="en-IN" b="1" dirty="0"/>
              <a:t>Push and </a:t>
            </a:r>
            <a:r>
              <a:rPr lang="en-IN" b="1" dirty="0" smtClean="0"/>
              <a:t>Pull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rearrange the contents with .push-md-* and .pull-md-* classes</a:t>
            </a:r>
            <a:r>
              <a:rPr lang="en-US" dirty="0" smtClean="0"/>
              <a:t>.</a:t>
            </a:r>
          </a:p>
          <a:p>
            <a:r>
              <a:rPr lang="en-US" dirty="0"/>
              <a:t>Easily change the order of our built-in grid columns with .push-md-* and .pull-md-* modifier classes</a:t>
            </a:r>
            <a:r>
              <a:rPr lang="en-US" dirty="0" smtClean="0"/>
              <a:t>.</a:t>
            </a:r>
          </a:p>
          <a:p>
            <a:r>
              <a:rPr lang="en-US" dirty="0"/>
              <a:t>The push class will </a:t>
            </a:r>
            <a:r>
              <a:rPr lang="en-US" b="1" dirty="0"/>
              <a:t>move columns to the right</a:t>
            </a:r>
            <a:r>
              <a:rPr lang="en-US" dirty="0"/>
              <a:t> while the pull class will </a:t>
            </a:r>
            <a:r>
              <a:rPr lang="en-US" b="1" dirty="0"/>
              <a:t>move columns to the left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Gird - </a:t>
            </a:r>
            <a:r>
              <a:rPr lang="en-IN" b="1" dirty="0"/>
              <a:t>No Gutters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dirty="0"/>
              <a:t>The space between two columns is called a gutter.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default size of the gutter is 30px, i.e., 15 pixels each before and after a column.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modify this gutter width or remove it completely. Bootstrap 4 has a class to remove the gutter width.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 .no-gutter can be used to remove the gutter between two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02"/>
            <a:ext cx="8229600" cy="1143000"/>
          </a:xfrm>
        </p:spPr>
        <p:txBody>
          <a:bodyPr/>
          <a:lstStyle/>
          <a:p>
            <a:r>
              <a:rPr lang="en-IN" dirty="0" err="1" smtClean="0"/>
              <a:t>Navs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r>
              <a:rPr lang="en-US" b="1" dirty="0" err="1"/>
              <a:t>Navs</a:t>
            </a: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	Bootstrap’s</a:t>
            </a:r>
            <a:r>
              <a:rPr lang="en-US" dirty="0"/>
              <a:t> .</a:t>
            </a:r>
            <a:r>
              <a:rPr lang="en-US" dirty="0" err="1"/>
              <a:t>nav</a:t>
            </a:r>
            <a:r>
              <a:rPr lang="en-US" dirty="0"/>
              <a:t> class allows us to turn a </a:t>
            </a:r>
            <a:r>
              <a:rPr lang="en-US" dirty="0" smtClean="0"/>
              <a:t>list </a:t>
            </a:r>
            <a:r>
              <a:rPr lang="en-US" dirty="0"/>
              <a:t>item into a navigation.</a:t>
            </a:r>
          </a:p>
          <a:p>
            <a:r>
              <a:rPr lang="en-US" b="1" dirty="0"/>
              <a:t>Base </a:t>
            </a:r>
            <a:r>
              <a:rPr lang="en-US" b="1" dirty="0" err="1"/>
              <a:t>Nav</a:t>
            </a: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	Use </a:t>
            </a:r>
            <a:r>
              <a:rPr lang="en-US" dirty="0"/>
              <a:t>class .</a:t>
            </a:r>
            <a:r>
              <a:rPr lang="en-US" dirty="0" err="1"/>
              <a:t>nav</a:t>
            </a:r>
            <a:r>
              <a:rPr lang="en-US" dirty="0"/>
              <a:t> in an unordered list to </a:t>
            </a:r>
            <a:r>
              <a:rPr lang="en-US" dirty="0" smtClean="0"/>
              <a:t>	create </a:t>
            </a:r>
            <a:r>
              <a:rPr lang="en-US" dirty="0"/>
              <a:t>a navigation. Add a link with an </a:t>
            </a:r>
            <a:r>
              <a:rPr lang="en-US" dirty="0" smtClean="0"/>
              <a:t>	anchor </a:t>
            </a:r>
            <a:r>
              <a:rPr lang="en-US" dirty="0"/>
              <a:t>element with class .</a:t>
            </a:r>
            <a:r>
              <a:rPr lang="en-US" dirty="0" err="1"/>
              <a:t>nav</a:t>
            </a:r>
            <a:r>
              <a:rPr lang="en-US" dirty="0"/>
              <a:t>-link inside </a:t>
            </a:r>
            <a:r>
              <a:rPr lang="en-US" dirty="0" smtClean="0"/>
              <a:t>	a </a:t>
            </a:r>
            <a:r>
              <a:rPr lang="en-US" dirty="0"/>
              <a:t>list item with class .</a:t>
            </a:r>
            <a:r>
              <a:rPr lang="en-US" dirty="0" err="1"/>
              <a:t>nav</a:t>
            </a:r>
            <a:r>
              <a:rPr lang="en-US" dirty="0"/>
              <a:t>-item. This will </a:t>
            </a:r>
            <a:r>
              <a:rPr lang="en-US" dirty="0" smtClean="0"/>
              <a:t>	create </a:t>
            </a:r>
            <a:r>
              <a:rPr lang="en-US" dirty="0"/>
              <a:t>a base nav</a:t>
            </a:r>
            <a:r>
              <a:rPr lang="en-US" dirty="0" smtClean="0"/>
              <a:t>.</a:t>
            </a:r>
          </a:p>
          <a:p>
            <a:r>
              <a:rPr lang="en-IN" b="1" dirty="0"/>
              <a:t>Vertical </a:t>
            </a:r>
            <a:r>
              <a:rPr lang="en-IN" b="1" dirty="0" err="1"/>
              <a:t>Navs</a:t>
            </a:r>
            <a:endParaRPr lang="en-IN" b="1" dirty="0"/>
          </a:p>
          <a:p>
            <a:pPr marL="400050" lvl="1" indent="0">
              <a:buNone/>
            </a:pPr>
            <a:r>
              <a:rPr lang="en-US" dirty="0" smtClean="0"/>
              <a:t>Add </a:t>
            </a:r>
            <a:r>
              <a:rPr lang="en-US" dirty="0"/>
              <a:t>the .flex-column utility class to the .</a:t>
            </a:r>
            <a:r>
              <a:rPr lang="en-US" dirty="0" err="1"/>
              <a:t>nav</a:t>
            </a:r>
            <a:r>
              <a:rPr lang="en-US" dirty="0"/>
              <a:t> element to stack the </a:t>
            </a:r>
            <a:r>
              <a:rPr lang="en-US" dirty="0" err="1"/>
              <a:t>nav</a:t>
            </a:r>
            <a:r>
              <a:rPr lang="en-US" dirty="0"/>
              <a:t> items vertically.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 4 </a:t>
            </a:r>
            <a:r>
              <a:rPr lang="en-US" dirty="0" err="1"/>
              <a:t>vs</a:t>
            </a:r>
            <a:r>
              <a:rPr lang="en-US" dirty="0"/>
              <a:t> Bootstrap 3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Bootstrap </a:t>
            </a:r>
            <a:r>
              <a:rPr lang="en-US" dirty="0"/>
              <a:t>3 doesn't use the .</a:t>
            </a:r>
            <a:r>
              <a:rPr lang="en-US" dirty="0" err="1"/>
              <a:t>nav</a:t>
            </a:r>
            <a:r>
              <a:rPr lang="en-US" dirty="0"/>
              <a:t>-item or .</a:t>
            </a:r>
            <a:r>
              <a:rPr lang="en-US" dirty="0" err="1"/>
              <a:t>nav</a:t>
            </a:r>
            <a:r>
              <a:rPr lang="en-US" dirty="0"/>
              <a:t>-link classes.</a:t>
            </a:r>
          </a:p>
          <a:p>
            <a:r>
              <a:rPr lang="en-US" dirty="0"/>
              <a:t>Bootstrap 4 requires .</a:t>
            </a:r>
            <a:r>
              <a:rPr lang="en-US" dirty="0" err="1"/>
              <a:t>nav</a:t>
            </a:r>
            <a:r>
              <a:rPr lang="en-US" dirty="0"/>
              <a:t>-item to be applied to any &lt;li&gt; elements.</a:t>
            </a:r>
          </a:p>
          <a:p>
            <a:r>
              <a:rPr lang="en-US" dirty="0"/>
              <a:t>Bootstrap 4 requires .</a:t>
            </a:r>
            <a:r>
              <a:rPr lang="en-US" dirty="0" err="1"/>
              <a:t>nav</a:t>
            </a:r>
            <a:r>
              <a:rPr lang="en-US" dirty="0"/>
              <a:t>-link to be applied to the &lt;a&gt; element.</a:t>
            </a:r>
          </a:p>
          <a:p>
            <a:r>
              <a:rPr lang="en-US" dirty="0"/>
              <a:t>Bootstrap 3 requires any .active class to be applied to the &lt;li&gt; element.</a:t>
            </a:r>
          </a:p>
          <a:p>
            <a:r>
              <a:rPr lang="en-US" dirty="0"/>
              <a:t>Bootstrap 4 requires any .active class to be applied to the &lt;a&gt; 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Introduction to Bootstrap</a:t>
            </a:r>
          </a:p>
          <a:p>
            <a:r>
              <a:rPr lang="en-US" dirty="0" smtClean="0"/>
              <a:t>Why Bootstrap?</a:t>
            </a:r>
          </a:p>
          <a:p>
            <a:r>
              <a:rPr lang="en-US" dirty="0" smtClean="0"/>
              <a:t>Bootstrap Advantages</a:t>
            </a:r>
          </a:p>
          <a:p>
            <a:r>
              <a:rPr lang="en-US" dirty="0" smtClean="0"/>
              <a:t>Creating Bootstrap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Nav</a:t>
            </a:r>
            <a:r>
              <a:rPr lang="en-IN" dirty="0" smtClean="0"/>
              <a:t> Elements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482510"/>
              </p:ext>
            </p:extLst>
          </p:nvPr>
        </p:nvGraphicFramePr>
        <p:xfrm>
          <a:off x="317356" y="2019500"/>
          <a:ext cx="3894604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3755"/>
                <a:gridCol w="213084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navbar-expand-xl|lg|md|sm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ul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navbar-nav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&lt;li&gt;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nav-item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&lt;a&gt;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-link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4595"/>
              </p:ext>
            </p:extLst>
          </p:nvPr>
        </p:nvGraphicFramePr>
        <p:xfrm>
          <a:off x="4932040" y="2122827"/>
          <a:ext cx="4032448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565"/>
                <a:gridCol w="266388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navbar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-dark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navbar-light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bg-dark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bg-light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&lt;span&gt;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navbar-text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&lt;a&gt;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navbar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-brand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56790"/>
              </p:ext>
            </p:extLst>
          </p:nvPr>
        </p:nvGraphicFramePr>
        <p:xfrm>
          <a:off x="3855538" y="5013176"/>
          <a:ext cx="3687914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553"/>
                <a:gridCol w="216936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fixed-top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fixed-bottom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sticky-top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7356" y="1510100"/>
            <a:ext cx="2374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Basic </a:t>
            </a:r>
            <a:r>
              <a:rPr lang="en-US" sz="32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Navbar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3618" y="5373216"/>
            <a:ext cx="1566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Position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99495" y="1510099"/>
            <a:ext cx="2020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Appreance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Nav</a:t>
            </a:r>
            <a:r>
              <a:rPr lang="en-IN" dirty="0"/>
              <a:t> Elements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869681"/>
              </p:ext>
            </p:extLst>
          </p:nvPr>
        </p:nvGraphicFramePr>
        <p:xfrm>
          <a:off x="4788024" y="2636912"/>
          <a:ext cx="3744416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230425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&lt;li&gt;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 &lt;a&gt;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Dropdown-toggle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data-toggle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target_name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dropdown-menu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Dropdown-divider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Aria-labelledby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target_name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&lt;a&gt;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Dropdown-item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68542"/>
              </p:ext>
            </p:extLst>
          </p:nvPr>
        </p:nvGraphicFramePr>
        <p:xfrm>
          <a:off x="323528" y="2708920"/>
          <a:ext cx="4042792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217058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&lt;button&gt;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navbar-toggler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 data-toggle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collapse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data-target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#target_name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&lt;span&gt;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navbar-toggle-icon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collapse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navbar-collapse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target_name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1916832"/>
            <a:ext cx="1615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Collapse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8024" y="1839887"/>
            <a:ext cx="1990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Navbars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21744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Navbar</a:t>
            </a:r>
            <a:r>
              <a:rPr lang="en-US" dirty="0"/>
              <a:t> is a wrapper that is used to contain and position navigation element, branding and other elements like a form into a header.</a:t>
            </a:r>
          </a:p>
          <a:p>
            <a:r>
              <a:rPr lang="en-US" dirty="0" err="1"/>
              <a:t>Navbar</a:t>
            </a:r>
            <a:r>
              <a:rPr lang="en-US" dirty="0"/>
              <a:t> is responsive by default. That it collapses on a smaller viewport and aligns horizontally on larger viewports. This behavior can be overridden</a:t>
            </a:r>
          </a:p>
          <a:p>
            <a:r>
              <a:rPr lang="en-US" dirty="0"/>
              <a:t>You can create a </a:t>
            </a:r>
            <a:r>
              <a:rPr lang="en-US" dirty="0" err="1"/>
              <a:t>navbar</a:t>
            </a:r>
            <a:r>
              <a:rPr lang="en-US" dirty="0"/>
              <a:t> using classes .</a:t>
            </a:r>
            <a:r>
              <a:rPr lang="en-US" dirty="0" err="1"/>
              <a:t>navbar</a:t>
            </a:r>
            <a:r>
              <a:rPr lang="en-US" dirty="0"/>
              <a:t> with .</a:t>
            </a:r>
            <a:r>
              <a:rPr lang="en-US" dirty="0" err="1"/>
              <a:t>navbar</a:t>
            </a:r>
            <a:r>
              <a:rPr lang="en-US" dirty="0"/>
              <a:t>-expand-* and the contents wrapped inside it</a:t>
            </a:r>
            <a:r>
              <a:rPr lang="en-US" dirty="0" smtClean="0"/>
              <a:t>.</a:t>
            </a:r>
          </a:p>
          <a:p>
            <a:r>
              <a:rPr lang="en-IN" dirty="0" err="1"/>
              <a:t>Navbars</a:t>
            </a:r>
            <a:r>
              <a:rPr lang="en-IN" dirty="0"/>
              <a:t> require a wrapping .</a:t>
            </a:r>
            <a:r>
              <a:rPr lang="en-IN" dirty="0" err="1"/>
              <a:t>navbar</a:t>
            </a:r>
            <a:r>
              <a:rPr lang="en-IN" dirty="0"/>
              <a:t> with .</a:t>
            </a:r>
            <a:r>
              <a:rPr lang="en-IN" dirty="0" err="1"/>
              <a:t>navbar</a:t>
            </a:r>
            <a:r>
              <a:rPr lang="en-IN" dirty="0"/>
              <a:t>-expand{-</a:t>
            </a:r>
            <a:r>
              <a:rPr lang="en-IN" dirty="0" err="1"/>
              <a:t>sm</a:t>
            </a:r>
            <a:r>
              <a:rPr lang="en-IN" dirty="0"/>
              <a:t>|-md|-</a:t>
            </a:r>
            <a:r>
              <a:rPr lang="en-IN" dirty="0" err="1"/>
              <a:t>lg</a:t>
            </a:r>
            <a:r>
              <a:rPr lang="en-IN" dirty="0"/>
              <a:t>|-xl} for responsive collapsing </a:t>
            </a:r>
            <a:r>
              <a:rPr lang="en-IN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29411"/>
          </a:xfrm>
        </p:spPr>
        <p:txBody>
          <a:bodyPr/>
          <a:lstStyle/>
          <a:p>
            <a:r>
              <a:rPr lang="en-US" dirty="0"/>
              <a:t>Cards add a flexible and extensible container for displaying content in a variety of ways</a:t>
            </a:r>
            <a:r>
              <a:rPr lang="en-US" dirty="0" smtClean="0"/>
              <a:t>.</a:t>
            </a:r>
          </a:p>
          <a:p>
            <a:r>
              <a:rPr lang="en-US" dirty="0"/>
              <a:t>A card is a container with light styling that you can place virtually any content into. </a:t>
            </a:r>
            <a:endParaRPr lang="en-US" dirty="0" smtClean="0"/>
          </a:p>
          <a:p>
            <a:r>
              <a:rPr lang="en-US" dirty="0"/>
              <a:t>It includes options for headers and footers, a wide variety of content, contextual background colors, </a:t>
            </a:r>
            <a:r>
              <a:rPr lang="en-US" dirty="0" smtClean="0"/>
              <a:t>alignment</a:t>
            </a:r>
            <a:r>
              <a:rPr lang="en-US" dirty="0"/>
              <a:t>, padding, colors, headings, and more.</a:t>
            </a:r>
            <a:r>
              <a:rPr lang="en-US" dirty="0" smtClean="0"/>
              <a:t> </a:t>
            </a:r>
            <a:r>
              <a:rPr lang="en-US" dirty="0"/>
              <a:t>powerful display options.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3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</a:t>
            </a:r>
            <a:r>
              <a:rPr lang="en-IN" dirty="0" smtClean="0"/>
              <a:t>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create a basic card, apply the .card and .card-body classes to an element to create the outer card container.</a:t>
            </a:r>
          </a:p>
          <a:p>
            <a:r>
              <a:rPr lang="en-US" dirty="0"/>
              <a:t>Add .card-title to any </a:t>
            </a:r>
            <a:r>
              <a:rPr lang="en-US" dirty="0" smtClean="0"/>
              <a:t>&lt;h*&gt;heading elements, .</a:t>
            </a:r>
            <a:r>
              <a:rPr lang="en-US" dirty="0"/>
              <a:t>card-text to </a:t>
            </a:r>
            <a:r>
              <a:rPr lang="en-US" dirty="0" smtClean="0"/>
              <a:t>text elements and .card-link</a:t>
            </a:r>
            <a:r>
              <a:rPr lang="en-US" dirty="0"/>
              <a:t> to an &lt;a&gt; tag.</a:t>
            </a:r>
          </a:p>
          <a:p>
            <a:r>
              <a:rPr lang="en-US" dirty="0"/>
              <a:t>Subtitles are used by adding a .card-subtitle to a &lt;h*&gt; tag. If the .card-title and the .card-subtitle items are placed in a .card-body item, the card title and subtitle are aligned nicely.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50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Bootstrap 4 provides a default style that is applied across most form controls. It also provides classes for specific purposes</a:t>
            </a:r>
            <a:r>
              <a:rPr lang="en-US" dirty="0" smtClean="0"/>
              <a:t>.</a:t>
            </a:r>
          </a:p>
          <a:p>
            <a:r>
              <a:rPr lang="en-US" dirty="0"/>
              <a:t>Basic Form</a:t>
            </a:r>
          </a:p>
          <a:p>
            <a:r>
              <a:rPr lang="en-US" dirty="0"/>
              <a:t>Use Bootstrap's .form-control class against textual </a:t>
            </a:r>
            <a:r>
              <a:rPr lang="en-US" b="1" dirty="0"/>
              <a:t>&lt;input&gt;, </a:t>
            </a:r>
            <a:r>
              <a:rPr lang="en-US" b="1" dirty="0" smtClean="0"/>
              <a:t>&lt;</a:t>
            </a:r>
            <a:r>
              <a:rPr lang="en-US" b="1" dirty="0" err="1" smtClean="0"/>
              <a:t>textarea</a:t>
            </a:r>
            <a:r>
              <a:rPr lang="en-US" b="1" dirty="0" smtClean="0"/>
              <a:t>&gt;, </a:t>
            </a:r>
            <a:r>
              <a:rPr lang="en-US" dirty="0"/>
              <a:t>and </a:t>
            </a:r>
            <a:r>
              <a:rPr lang="en-US" b="1" dirty="0"/>
              <a:t>&lt;select&gt;</a:t>
            </a:r>
            <a:r>
              <a:rPr lang="en-US" dirty="0"/>
              <a:t> elements to apply </a:t>
            </a:r>
            <a:r>
              <a:rPr lang="en-US" b="1" dirty="0"/>
              <a:t>width: 100%</a:t>
            </a:r>
            <a:r>
              <a:rPr lang="en-US" dirty="0"/>
              <a:t> by default.</a:t>
            </a:r>
          </a:p>
          <a:p>
            <a:r>
              <a:rPr lang="en-US" dirty="0"/>
              <a:t>Wrap labels and controls inside a </a:t>
            </a:r>
            <a:r>
              <a:rPr lang="en-US" b="1" dirty="0"/>
              <a:t>&lt;</a:t>
            </a:r>
            <a:r>
              <a:rPr lang="en-US" b="1" dirty="0" err="1"/>
              <a:t>fieldset</a:t>
            </a:r>
            <a:r>
              <a:rPr lang="en-US" b="1" dirty="0"/>
              <a:t>&gt;</a:t>
            </a:r>
            <a:r>
              <a:rPr lang="en-US" dirty="0"/>
              <a:t> with the Bootstrap .form-group class applied for optimum spacing. Alternatively, you can use a </a:t>
            </a:r>
            <a:r>
              <a:rPr lang="en-US" b="1" dirty="0"/>
              <a:t>&lt;div&gt;</a:t>
            </a:r>
            <a:r>
              <a:rPr lang="en-US" dirty="0"/>
              <a:t> or other element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50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layout &amp;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provides two types of form layouts: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Stacked (full-width) form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Inline form</a:t>
            </a:r>
          </a:p>
          <a:p>
            <a:r>
              <a:rPr lang="en-US" dirty="0" smtClean="0"/>
              <a:t>.form-group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Add </a:t>
            </a:r>
            <a:r>
              <a:rPr lang="en-US" dirty="0"/>
              <a:t>a wrapper element with </a:t>
            </a:r>
            <a:r>
              <a:rPr lang="en-US" dirty="0"/>
              <a:t>.form-group</a:t>
            </a:r>
            <a:r>
              <a:rPr lang="en-US" dirty="0"/>
              <a:t>, around each form control, to ensure proper </a:t>
            </a:r>
            <a:r>
              <a:rPr lang="en-US" dirty="0" smtClean="0"/>
              <a:t>margins.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500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Form </a:t>
            </a:r>
            <a:r>
              <a:rPr lang="en-IN" dirty="0" smtClean="0"/>
              <a:t>Row , Grid &amp; Control </a:t>
            </a:r>
            <a:r>
              <a:rPr lang="en-IN" dirty="0"/>
              <a:t>Size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also use columns (</a:t>
            </a:r>
            <a:r>
              <a:rPr lang="en-US" dirty="0"/>
              <a:t>.col</a:t>
            </a:r>
            <a:r>
              <a:rPr lang="en-US" dirty="0"/>
              <a:t>) to control the width and alignment of form inputs without using spacing utilities. Just remember to put them inside a </a:t>
            </a:r>
            <a:r>
              <a:rPr lang="en-US" dirty="0"/>
              <a:t>.row</a:t>
            </a:r>
            <a:r>
              <a:rPr lang="en-US" dirty="0"/>
              <a:t> container</a:t>
            </a:r>
            <a:r>
              <a:rPr lang="en-US" dirty="0" smtClean="0"/>
              <a:t>.</a:t>
            </a:r>
          </a:p>
          <a:p>
            <a:r>
              <a:rPr lang="en-US" dirty="0"/>
              <a:t>You can replace </a:t>
            </a:r>
            <a:r>
              <a:rPr lang="en-US" dirty="0"/>
              <a:t>.row</a:t>
            </a:r>
            <a:r>
              <a:rPr lang="en-US" dirty="0"/>
              <a:t> with </a:t>
            </a:r>
            <a:r>
              <a:rPr lang="en-US" dirty="0"/>
              <a:t>.form-row</a:t>
            </a:r>
            <a:r>
              <a:rPr lang="en-US" dirty="0"/>
              <a:t> for a more compact layout</a:t>
            </a:r>
            <a:r>
              <a:rPr lang="en-US" dirty="0" smtClean="0"/>
              <a:t>.</a:t>
            </a:r>
          </a:p>
          <a:p>
            <a:r>
              <a:rPr lang="en-US" dirty="0"/>
              <a:t>.form-control-</a:t>
            </a:r>
            <a:r>
              <a:rPr lang="en-US" dirty="0" err="1"/>
              <a:t>lg</a:t>
            </a:r>
            <a:r>
              <a:rPr lang="en-US" dirty="0"/>
              <a:t> and </a:t>
            </a:r>
            <a:r>
              <a:rPr lang="en-US" dirty="0"/>
              <a:t>.form-control-</a:t>
            </a:r>
            <a:r>
              <a:rPr lang="en-US" dirty="0" err="1"/>
              <a:t>sm</a:t>
            </a:r>
            <a:r>
              <a:rPr lang="en-US" dirty="0"/>
              <a:t> to increase or decrease the size of an input control</a:t>
            </a:r>
            <a:r>
              <a:rPr lang="en-US" dirty="0" smtClean="0"/>
              <a:t>.</a:t>
            </a:r>
          </a:p>
          <a:p>
            <a:r>
              <a:rPr lang="en-US" dirty="0"/>
              <a:t>You can add </a:t>
            </a:r>
            <a:r>
              <a:rPr lang="en-US" dirty="0"/>
              <a:t>.col-form-label-</a:t>
            </a:r>
            <a:r>
              <a:rPr lang="en-US" dirty="0" err="1"/>
              <a:t>sm</a:t>
            </a:r>
            <a:r>
              <a:rPr lang="en-US" dirty="0"/>
              <a:t> and </a:t>
            </a:r>
            <a:r>
              <a:rPr lang="en-US" dirty="0"/>
              <a:t>.col-form-label-</a:t>
            </a:r>
            <a:r>
              <a:rPr lang="en-US" dirty="0" err="1"/>
              <a:t>lg</a:t>
            </a:r>
            <a:r>
              <a:rPr lang="en-US" dirty="0"/>
              <a:t> to your labels so that the label size matches the form control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Use </a:t>
            </a:r>
            <a:r>
              <a:rPr lang="en-US" dirty="0"/>
              <a:t>Bootstrap's </a:t>
            </a:r>
            <a:r>
              <a:rPr lang="en-US" b="1" dirty="0"/>
              <a:t>grid system</a:t>
            </a:r>
            <a:r>
              <a:rPr lang="en-US" dirty="0"/>
              <a:t> to constrain input controls to a desired width.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50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different validation classes to provide valuable feedback to users. Add either </a:t>
            </a:r>
            <a:r>
              <a:rPr lang="en-US" dirty="0"/>
              <a:t>.was-validated</a:t>
            </a:r>
            <a:r>
              <a:rPr lang="en-US" dirty="0"/>
              <a:t> or </a:t>
            </a:r>
            <a:r>
              <a:rPr lang="en-US" dirty="0"/>
              <a:t>.needs-validation</a:t>
            </a:r>
            <a:r>
              <a:rPr lang="en-US" dirty="0"/>
              <a:t> to the </a:t>
            </a:r>
            <a:r>
              <a:rPr lang="en-US" dirty="0"/>
              <a:t>&lt;form&gt;</a:t>
            </a:r>
            <a:r>
              <a:rPr lang="en-US" dirty="0"/>
              <a:t> element, depending on whether you want to provide validation feedback before or after submitting the 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input fields will have a green (valid) or red (invalid) border to indicate what's missing in the form.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add a </a:t>
            </a:r>
            <a:r>
              <a:rPr lang="en-US" dirty="0"/>
              <a:t>.valid-feedback</a:t>
            </a:r>
            <a:r>
              <a:rPr lang="en-US" dirty="0"/>
              <a:t> or </a:t>
            </a:r>
            <a:r>
              <a:rPr lang="en-US" dirty="0"/>
              <a:t>.invalid-feedback</a:t>
            </a:r>
            <a:r>
              <a:rPr lang="en-US" dirty="0"/>
              <a:t> message to tell the user explicitly what's missing, or needs to be done before submitting the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50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</a:t>
            </a:r>
            <a:r>
              <a:rPr lang="en-US" b="1" dirty="0" smtClean="0"/>
              <a:t>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Bootstrap</a:t>
            </a:r>
            <a:r>
              <a:rPr lang="en-US" dirty="0"/>
              <a:t> is a free, open-source and is the most popular HTML, CSS, and JavaScript framework developed by twitter for creating responsive web applications.  </a:t>
            </a:r>
            <a:endParaRPr lang="en-US" dirty="0" smtClean="0"/>
          </a:p>
          <a:p>
            <a:r>
              <a:rPr lang="en-US" b="1" dirty="0"/>
              <a:t>Non-responsive </a:t>
            </a:r>
            <a:r>
              <a:rPr lang="en-US" b="1" dirty="0" smtClean="0"/>
              <a:t>Bootstrap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http://bootstrapdocs.com/v3.0.3/docs/examples/non-responsive/</a:t>
            </a:r>
            <a:endParaRPr lang="en-US" dirty="0" smtClean="0"/>
          </a:p>
          <a:p>
            <a:r>
              <a:rPr lang="en-US" sz="3500" b="1" dirty="0" smtClean="0"/>
              <a:t>Responsive Bootstrap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smtClean="0">
                <a:hlinkClick r:id="rId4"/>
              </a:rPr>
              <a:t>http://bootstrapdocs.com/v3.0.3/docs/examples/jumbotron/</a:t>
            </a:r>
            <a:endParaRPr lang="en-US" sz="30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bootstrap</a:t>
            </a:r>
            <a:r>
              <a:rPr lang="en-US" dirty="0" smtClean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Cross-browser support</a:t>
            </a:r>
          </a:p>
          <a:p>
            <a:r>
              <a:rPr lang="en-US" b="1" dirty="0" smtClean="0"/>
              <a:t>Supports responsive design</a:t>
            </a:r>
          </a:p>
          <a:p>
            <a:r>
              <a:rPr lang="en-US" b="1" dirty="0" smtClean="0"/>
              <a:t>Saves lot of development time</a:t>
            </a:r>
          </a:p>
          <a:p>
            <a:r>
              <a:rPr lang="en-US" b="1" dirty="0" smtClean="0"/>
              <a:t>Consistency </a:t>
            </a:r>
          </a:p>
          <a:p>
            <a:r>
              <a:rPr lang="en-US" b="1" dirty="0" smtClean="0"/>
              <a:t>Easy to Customizable </a:t>
            </a:r>
          </a:p>
          <a:p>
            <a:r>
              <a:rPr lang="en-US" b="1" dirty="0" smtClean="0"/>
              <a:t>Support useful </a:t>
            </a:r>
            <a:r>
              <a:rPr lang="en-US" b="1" dirty="0" err="1" smtClean="0"/>
              <a:t>jQuery</a:t>
            </a:r>
            <a:r>
              <a:rPr lang="en-US" b="1" dirty="0" smtClean="0"/>
              <a:t> </a:t>
            </a:r>
            <a:r>
              <a:rPr lang="en-US" b="1" dirty="0" err="1" smtClean="0"/>
              <a:t>pluging</a:t>
            </a:r>
            <a:endParaRPr lang="en-US" b="1" dirty="0" smtClean="0"/>
          </a:p>
          <a:p>
            <a:r>
              <a:rPr lang="en-US" b="1" dirty="0" smtClean="0"/>
              <a:t>Mobile-first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  <a:p>
            <a:r>
              <a:rPr lang="en-US" b="1" dirty="0"/>
              <a:t>Where to </a:t>
            </a:r>
            <a:r>
              <a:rPr lang="en-US" b="1" dirty="0" err="1"/>
              <a:t>begin?</a:t>
            </a:r>
            <a:r>
              <a:rPr lang="en-US" dirty="0" err="1"/>
              <a:t>The</a:t>
            </a:r>
            <a:r>
              <a:rPr lang="en-US" dirty="0"/>
              <a:t> first step is to include Bootstrap files in your HTML file. You can use any one of the following </a:t>
            </a:r>
            <a:r>
              <a:rPr lang="en-US" dirty="0" smtClean="0"/>
              <a:t>methods.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Using CDN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Downloading the files locally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Using package managers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67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Setting up 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64666" cy="48574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are using CDN for installing </a:t>
            </a:r>
            <a:r>
              <a:rPr lang="en-US" dirty="0" smtClean="0"/>
              <a:t>bootstrap.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add Bootstrap via CDN , do the following steps:</a:t>
            </a:r>
          </a:p>
          <a:p>
            <a:pPr lvl="1"/>
            <a:r>
              <a:rPr lang="en-US" dirty="0"/>
              <a:t>Copy this </a:t>
            </a:r>
            <a:r>
              <a:rPr lang="en-US" dirty="0" err="1"/>
              <a:t>stylesheet</a:t>
            </a:r>
            <a:r>
              <a:rPr lang="en-US" dirty="0"/>
              <a:t> link to the &lt;head&gt; of your HTML </a:t>
            </a:r>
            <a:r>
              <a:rPr lang="en-US" dirty="0" smtClean="0"/>
              <a:t>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 smtClean="0"/>
              <a:t>Add in body of the html </a:t>
            </a:r>
            <a:r>
              <a:rPr lang="en-US" dirty="0" err="1" smtClean="0"/>
              <a:t>page,include</a:t>
            </a:r>
            <a:r>
              <a:rPr lang="en-US" dirty="0" smtClean="0"/>
              <a:t> </a:t>
            </a:r>
            <a:r>
              <a:rPr lang="en-US" dirty="0" err="1"/>
              <a:t>jQuery</a:t>
            </a:r>
            <a:r>
              <a:rPr lang="en-US" dirty="0"/>
              <a:t> and popper.js in the following order right before loading the bootstrap JavaScript file for the proper functioning.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7349" y="2752899"/>
            <a:ext cx="891436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https://stackpath.bootstrapcdn.com/bootstrap/4.4.1/css/bootstrap.min.css</a:t>
            </a:r>
            <a:r>
              <a:rPr lang="en-US" dirty="0" smtClean="0"/>
              <a:t>&gt;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7349" y="5445224"/>
            <a:ext cx="9505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&lt;script </a:t>
            </a:r>
            <a:r>
              <a:rPr lang="en-IN" dirty="0" err="1" smtClean="0"/>
              <a:t>src</a:t>
            </a:r>
            <a:r>
              <a:rPr lang="en-IN" dirty="0" smtClean="0"/>
              <a:t>="https://code.jquery.com/jquery-3.4.1.slim.min.js” &gt;&lt;/script&gt;</a:t>
            </a:r>
          </a:p>
          <a:p>
            <a:r>
              <a:rPr lang="en-IN" dirty="0" smtClean="0"/>
              <a:t>&lt;script </a:t>
            </a:r>
            <a:r>
              <a:rPr lang="en-IN" dirty="0" err="1" smtClean="0"/>
              <a:t>src</a:t>
            </a:r>
            <a:r>
              <a:rPr lang="en-IN" dirty="0" smtClean="0"/>
              <a:t>=</a:t>
            </a:r>
            <a:r>
              <a:rPr lang="en-IN" dirty="0" smtClean="0">
                <a:hlinkClick r:id="rId3"/>
              </a:rPr>
              <a:t>“https://cdn.jsdelivr.net/npm/popper.js@1.16.0/dist/umd/popper.min.js</a:t>
            </a:r>
            <a:r>
              <a:rPr lang="en-IN" dirty="0" smtClean="0"/>
              <a:t>&gt;&lt;/script&gt;</a:t>
            </a:r>
          </a:p>
          <a:p>
            <a:r>
              <a:rPr lang="en-IN" dirty="0" smtClean="0"/>
              <a:t>&lt;script </a:t>
            </a:r>
            <a:r>
              <a:rPr lang="en-IN" dirty="0" err="1" smtClean="0"/>
              <a:t>src</a:t>
            </a:r>
            <a:r>
              <a:rPr lang="en-IN" dirty="0" smtClean="0"/>
              <a:t>="https://stackpath.bootstrapcdn.com/bootstrap/4.4.1/</a:t>
            </a:r>
            <a:r>
              <a:rPr lang="en-IN" dirty="0" err="1" smtClean="0"/>
              <a:t>js</a:t>
            </a:r>
            <a:r>
              <a:rPr lang="en-IN" dirty="0" smtClean="0"/>
              <a:t>/bootstrap.min.js"&gt;&lt;/script&gt;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14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Bootstrap 4 is designed to be responsive to mobile devices. Mobile-first styles are part of the core framework.</a:t>
            </a:r>
          </a:p>
          <a:p>
            <a:r>
              <a:rPr lang="en-US" dirty="0"/>
              <a:t>To ensure proper rendering and touch zooming, add the following &lt;meta&gt; tag inside the &lt;head&gt; element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 width=device-width part sets the width of the page to follow the screen-width of the device (which will vary depending on the device).</a:t>
            </a:r>
          </a:p>
          <a:p>
            <a:r>
              <a:rPr lang="en-US" dirty="0" smtClean="0"/>
              <a:t>The</a:t>
            </a:r>
            <a:r>
              <a:rPr lang="en-US" dirty="0"/>
              <a:t> initial-scale=1 part sets the initial zoom level when the page is first loaded by the browser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3707191"/>
            <a:ext cx="81369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&lt;meta name="viewport" 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333395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IN" dirty="0"/>
              <a:t>our index.html file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022511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&lt;!</a:t>
            </a:r>
            <a:r>
              <a:rPr lang="en-IN" dirty="0" err="1" smtClean="0"/>
              <a:t>doctype</a:t>
            </a:r>
            <a:r>
              <a:rPr lang="en-IN" dirty="0" smtClean="0"/>
              <a:t> html&gt;</a:t>
            </a:r>
          </a:p>
          <a:p>
            <a:r>
              <a:rPr lang="en-IN" dirty="0" smtClean="0"/>
              <a:t>&lt;html </a:t>
            </a:r>
            <a:r>
              <a:rPr lang="en-IN" dirty="0" err="1" smtClean="0"/>
              <a:t>lang</a:t>
            </a:r>
            <a:r>
              <a:rPr lang="en-IN" dirty="0" smtClean="0"/>
              <a:t>="en"&gt;</a:t>
            </a:r>
          </a:p>
          <a:p>
            <a:r>
              <a:rPr lang="en-IN" dirty="0" smtClean="0"/>
              <a:t>    &lt;head&gt;</a:t>
            </a:r>
          </a:p>
          <a:p>
            <a:r>
              <a:rPr lang="en-IN" dirty="0" smtClean="0"/>
              <a:t>    &lt;!-- Required meta tags --&gt;</a:t>
            </a:r>
          </a:p>
          <a:p>
            <a:r>
              <a:rPr lang="en-IN" dirty="0" smtClean="0"/>
              <a:t>    &lt;meta charset="utf-8"&gt;</a:t>
            </a:r>
          </a:p>
          <a:p>
            <a:r>
              <a:rPr lang="en-IN" dirty="0" smtClean="0"/>
              <a:t>    &lt;meta name="viewport" content="width=device-width, initial-scale=1”&gt;</a:t>
            </a:r>
          </a:p>
          <a:p>
            <a:r>
              <a:rPr lang="en-IN" dirty="0" smtClean="0"/>
              <a:t>    &lt;!-- Bootstrap CSS --&gt;</a:t>
            </a:r>
          </a:p>
          <a:p>
            <a:r>
              <a:rPr lang="en-IN" dirty="0" smtClean="0"/>
              <a:t>    &lt;link </a:t>
            </a:r>
            <a:r>
              <a:rPr lang="en-IN" dirty="0" err="1" smtClean="0"/>
              <a:t>rel</a:t>
            </a:r>
            <a:r>
              <a:rPr lang="en-IN" dirty="0" smtClean="0"/>
              <a:t>="</a:t>
            </a:r>
            <a:r>
              <a:rPr lang="en-IN" dirty="0" err="1" smtClean="0"/>
              <a:t>stylesheet</a:t>
            </a:r>
            <a:r>
              <a:rPr lang="en-IN" dirty="0" smtClean="0"/>
              <a:t>"  </a:t>
            </a:r>
            <a:r>
              <a:rPr lang="en-IN" dirty="0" err="1" smtClean="0"/>
              <a:t>href</a:t>
            </a:r>
            <a:r>
              <a:rPr lang="en-IN" dirty="0" smtClean="0"/>
              <a:t>=</a:t>
            </a:r>
            <a:r>
              <a:rPr lang="en-IN" dirty="0" smtClean="0">
                <a:hlinkClick r:id="rId2"/>
              </a:rPr>
              <a:t>https://stackpath.bootstrapcdn.com/bootstrap/4.4.1/css/bootstrap.min.css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    &lt;title&gt;Bootstrap 4 tutorial&lt;/title&gt;</a:t>
            </a:r>
          </a:p>
          <a:p>
            <a:r>
              <a:rPr lang="en-IN" dirty="0" smtClean="0"/>
              <a:t>    &lt;/head&gt;</a:t>
            </a:r>
          </a:p>
          <a:p>
            <a:r>
              <a:rPr lang="en-IN" dirty="0" smtClean="0"/>
              <a:t>    &lt;body&gt;</a:t>
            </a:r>
          </a:p>
          <a:p>
            <a:r>
              <a:rPr lang="en-IN" dirty="0" smtClean="0"/>
              <a:t>        &lt;!-- Optional JavaScript --&gt;</a:t>
            </a:r>
          </a:p>
          <a:p>
            <a:r>
              <a:rPr lang="en-IN" dirty="0" smtClean="0"/>
              <a:t>        &lt;!-- </a:t>
            </a:r>
            <a:r>
              <a:rPr lang="en-IN" dirty="0" err="1" smtClean="0"/>
              <a:t>jQuery</a:t>
            </a:r>
            <a:r>
              <a:rPr lang="en-IN" dirty="0" smtClean="0"/>
              <a:t> first, then Popper.js, then Bootstrap JS --&gt;</a:t>
            </a:r>
          </a:p>
          <a:p>
            <a:r>
              <a:rPr lang="en-IN" dirty="0" smtClean="0"/>
              <a:t>        &lt;script </a:t>
            </a:r>
            <a:r>
              <a:rPr lang="en-IN" dirty="0" err="1" smtClean="0"/>
              <a:t>src</a:t>
            </a:r>
            <a:r>
              <a:rPr lang="en-IN" dirty="0" smtClean="0"/>
              <a:t>="https://code.jquery.com/jquery-3.4.1.slim.min.js"&gt; &lt;/script&gt;</a:t>
            </a:r>
          </a:p>
          <a:p>
            <a:r>
              <a:rPr lang="en-IN" dirty="0" smtClean="0"/>
              <a:t>        &lt;script </a:t>
            </a:r>
            <a:r>
              <a:rPr lang="en-IN" dirty="0" err="1" smtClean="0"/>
              <a:t>src</a:t>
            </a:r>
            <a:r>
              <a:rPr lang="en-IN" dirty="0" smtClean="0"/>
              <a:t>="https://cdn.jsdelivr.net/</a:t>
            </a:r>
            <a:r>
              <a:rPr lang="en-IN" dirty="0" err="1" smtClean="0"/>
              <a:t>npm</a:t>
            </a:r>
            <a:r>
              <a:rPr lang="en-IN" dirty="0" smtClean="0"/>
              <a:t>/popper.js@1.16.0/</a:t>
            </a:r>
            <a:r>
              <a:rPr lang="en-IN" dirty="0" err="1" smtClean="0"/>
              <a:t>dist</a:t>
            </a:r>
            <a:r>
              <a:rPr lang="en-IN" dirty="0" smtClean="0"/>
              <a:t>/</a:t>
            </a:r>
            <a:r>
              <a:rPr lang="en-IN" dirty="0" err="1" smtClean="0"/>
              <a:t>umd</a:t>
            </a:r>
            <a:r>
              <a:rPr lang="en-IN" dirty="0" smtClean="0"/>
              <a:t>/popper.min.js" &gt; &lt;/script&gt;</a:t>
            </a:r>
          </a:p>
          <a:p>
            <a:r>
              <a:rPr lang="en-IN" dirty="0" smtClean="0"/>
              <a:t>        &lt;script </a:t>
            </a:r>
            <a:r>
              <a:rPr lang="en-IN" dirty="0" err="1" smtClean="0"/>
              <a:t>src</a:t>
            </a:r>
            <a:r>
              <a:rPr lang="en-IN" dirty="0" smtClean="0"/>
              <a:t>="https://stackpath.bootstrapcdn.com/bootstrap/4.4.1/</a:t>
            </a:r>
            <a:r>
              <a:rPr lang="en-IN" dirty="0" err="1" smtClean="0"/>
              <a:t>js</a:t>
            </a:r>
            <a:r>
              <a:rPr lang="en-IN" dirty="0" smtClean="0"/>
              <a:t>/bootstrap.min.js"&gt; &lt;/script&gt;</a:t>
            </a:r>
          </a:p>
          <a:p>
            <a:r>
              <a:rPr lang="en-IN" dirty="0" smtClean="0"/>
              <a:t>    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97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IN" dirty="0" smtClean="0"/>
              <a:t>Basic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02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1079</Words>
  <Application>Microsoft Office PowerPoint</Application>
  <PresentationFormat>On-screen Show (4:3)</PresentationFormat>
  <Paragraphs>257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Bootstrap</vt:lpstr>
      <vt:lpstr>Lesson Objectives</vt:lpstr>
      <vt:lpstr>What is bootstrap?</vt:lpstr>
      <vt:lpstr>Advantages of bootstrap </vt:lpstr>
      <vt:lpstr>Setting up bootstrap</vt:lpstr>
      <vt:lpstr>Setting up bootstrap</vt:lpstr>
      <vt:lpstr>Meta tag setup</vt:lpstr>
      <vt:lpstr>our index.html file </vt:lpstr>
      <vt:lpstr>Basic Components</vt:lpstr>
      <vt:lpstr>Container</vt:lpstr>
      <vt:lpstr>Grid System</vt:lpstr>
      <vt:lpstr>Grid Sizes </vt:lpstr>
      <vt:lpstr>Grid Classes</vt:lpstr>
      <vt:lpstr>Basic Grid Structure</vt:lpstr>
      <vt:lpstr>Grid Column Offsets</vt:lpstr>
      <vt:lpstr>Grid Push and Pull</vt:lpstr>
      <vt:lpstr>Gird - No Gutters </vt:lpstr>
      <vt:lpstr>Navs</vt:lpstr>
      <vt:lpstr>Bootstrap 4 vs Bootstrap 3 </vt:lpstr>
      <vt:lpstr>Nav Elements</vt:lpstr>
      <vt:lpstr>Nav Elements</vt:lpstr>
      <vt:lpstr>Navbars </vt:lpstr>
      <vt:lpstr>Cards</vt:lpstr>
      <vt:lpstr>Basic Card</vt:lpstr>
      <vt:lpstr>Forms</vt:lpstr>
      <vt:lpstr>Form layout &amp; group</vt:lpstr>
      <vt:lpstr>Form Row , Grid &amp; Control Size </vt:lpstr>
      <vt:lpstr>Form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Shanmugapriya</dc:creator>
  <cp:lastModifiedBy>Shanmugapriya</cp:lastModifiedBy>
  <cp:revision>42</cp:revision>
  <dcterms:created xsi:type="dcterms:W3CDTF">2020-03-31T15:47:21Z</dcterms:created>
  <dcterms:modified xsi:type="dcterms:W3CDTF">2020-04-06T18:53:42Z</dcterms:modified>
</cp:coreProperties>
</file>