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65" r:id="rId9"/>
    <p:sldId id="2146847056" r:id="rId10"/>
    <p:sldId id="266" r:id="rId11"/>
    <p:sldId id="2146847057" r:id="rId12"/>
    <p:sldId id="2146847061" r:id="rId13"/>
    <p:sldId id="2146847058" r:id="rId14"/>
    <p:sldId id="2146847059" r:id="rId15"/>
    <p:sldId id="2146847060" r:id="rId16"/>
    <p:sldId id="267" r:id="rId17"/>
    <p:sldId id="268" r:id="rId18"/>
    <p:sldId id="2146847055" r:id="rId19"/>
    <p:sldId id="26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tableStyles" Target="tableStyles.xml" /><Relationship Id="rId3" Type="http://schemas.openxmlformats.org/officeDocument/2006/relationships/customXml" Target="../customXml/item3.xml" /><Relationship Id="rId21" Type="http://schemas.openxmlformats.org/officeDocument/2006/relationships/slide" Target="slides/slide17.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theme" Target="theme/theme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viewProps" Target="viewProp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presProps" Target="presProp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4/10/2024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4/10/2024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4/10/2024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4/10/2024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4/10/2024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522925" y="4176907"/>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a:t>
            </a:r>
            <a:r>
              <a:rPr lang="en-IN" sz="2000" b="1" dirty="0" err="1">
                <a:solidFill>
                  <a:schemeClr val="accent1">
                    <a:lumMod val="75000"/>
                  </a:schemeClr>
                </a:solidFill>
                <a:latin typeface="Arial"/>
                <a:cs typeface="Arial"/>
              </a:rPr>
              <a:t>Sakthivel.N</a:t>
            </a:r>
            <a:r>
              <a:rPr lang="en-US" sz="2000" b="1" dirty="0">
                <a:solidFill>
                  <a:schemeClr val="accent1">
                    <a:lumMod val="75000"/>
                  </a:schemeClr>
                </a:solidFill>
                <a:latin typeface="Arial"/>
                <a:cs typeface="Arial"/>
              </a:rPr>
              <a:t>– M.A.M. College of Engineering and Technology –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r>
              <a:rPr lang="en-IN" sz="1200" dirty="0"/>
              <a:t>Development Plan:</a:t>
            </a:r>
          </a:p>
          <a:p>
            <a:pPr marL="305435" indent="-305435"/>
            <a:endParaRPr lang="en-IN" sz="1200" dirty="0"/>
          </a:p>
          <a:p>
            <a:pPr marL="305435" indent="-305435"/>
            <a:r>
              <a:rPr lang="en-IN" sz="1200" dirty="0"/>
              <a:t>1. Setup Development Environment:</a:t>
            </a:r>
          </a:p>
          <a:p>
            <a:pPr marL="305435" indent="-305435"/>
            <a:r>
              <a:rPr lang="en-IN" sz="1200" dirty="0"/>
              <a:t>   - Install Python and required libraries.</a:t>
            </a:r>
          </a:p>
          <a:p>
            <a:pPr marL="305435" indent="-305435"/>
            <a:r>
              <a:rPr lang="en-IN" sz="1200" dirty="0"/>
              <a:t>   - Configure development environment.</a:t>
            </a:r>
          </a:p>
          <a:p>
            <a:pPr marL="305435" indent="-305435"/>
            <a:r>
              <a:rPr lang="en-IN" sz="1200" dirty="0"/>
              <a:t>   - Set up project directory.</a:t>
            </a:r>
          </a:p>
          <a:p>
            <a:pPr marL="305435" indent="-305435"/>
            <a:endParaRPr lang="en-IN" sz="1200" dirty="0"/>
          </a:p>
          <a:p>
            <a:pPr marL="305435" indent="-305435"/>
            <a:r>
              <a:rPr lang="en-IN" sz="1200" dirty="0"/>
              <a:t>2. GUI Design:</a:t>
            </a:r>
          </a:p>
          <a:p>
            <a:pPr marL="305435" indent="-305435"/>
            <a:r>
              <a:rPr lang="en-IN" sz="1200" dirty="0"/>
              <a:t>   - Create basic GUI layout using </a:t>
            </a:r>
            <a:r>
              <a:rPr lang="en-IN" sz="1200" dirty="0" err="1"/>
              <a:t>tkinter</a:t>
            </a:r>
            <a:r>
              <a:rPr lang="en-IN" sz="1200" dirty="0"/>
              <a:t>.</a:t>
            </a:r>
          </a:p>
          <a:p>
            <a:pPr marL="305435" indent="-305435"/>
            <a:r>
              <a:rPr lang="en-IN" sz="1200" dirty="0"/>
              <a:t>   - Add start and stop buttons.</a:t>
            </a:r>
          </a:p>
          <a:p>
            <a:pPr marL="305435" indent="-305435"/>
            <a:r>
              <a:rPr lang="en-IN" sz="1200" dirty="0"/>
              <a:t>   - Include status labels.</a:t>
            </a:r>
          </a:p>
          <a:p>
            <a:pPr marL="305435" indent="-305435"/>
            <a:r>
              <a:rPr lang="en-IN" sz="1200" dirty="0"/>
              <a:t>   - Define button actions.</a:t>
            </a:r>
          </a:p>
          <a:p>
            <a:pPr marL="305435" indent="-305435"/>
            <a:r>
              <a:rPr lang="en-IN" sz="1200" dirty="0"/>
              <a:t>   - Ensure user-friendly interface design.</a:t>
            </a:r>
          </a:p>
        </p:txBody>
      </p:sp>
    </p:spTree>
    <p:extLst>
      <p:ext uri="{BB962C8B-B14F-4D97-AF65-F5344CB8AC3E}">
        <p14:creationId xmlns:p14="http://schemas.microsoft.com/office/powerpoint/2010/main" val="3792193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3. Keylogging Functionality:</a:t>
            </a:r>
          </a:p>
          <a:p>
            <a:pPr marL="305435" indent="-305435"/>
            <a:r>
              <a:rPr lang="en-IN" sz="1200" dirty="0"/>
              <a:t>   - Implement event listeners for key press and release.</a:t>
            </a:r>
          </a:p>
          <a:p>
            <a:pPr marL="305435" indent="-305435"/>
            <a:r>
              <a:rPr lang="en-IN" sz="1200" dirty="0"/>
              <a:t>   - Store keystroke data.</a:t>
            </a:r>
          </a:p>
          <a:p>
            <a:pPr marL="305435" indent="-305435"/>
            <a:r>
              <a:rPr lang="en-IN" sz="1200" dirty="0"/>
              <a:t>   - Test keylogging functionality.</a:t>
            </a:r>
          </a:p>
          <a:p>
            <a:pPr marL="305435" indent="-305435"/>
            <a:r>
              <a:rPr lang="en-IN" sz="1200" dirty="0"/>
              <a:t>   - Handle edge cases and unexpected </a:t>
            </a:r>
            <a:r>
              <a:rPr lang="en-IN" sz="1200" dirty="0" err="1"/>
              <a:t>behaviors</a:t>
            </a:r>
            <a:r>
              <a:rPr lang="en-IN" sz="1200" dirty="0"/>
              <a:t>.</a:t>
            </a:r>
          </a:p>
          <a:p>
            <a:pPr marL="305435" indent="-305435"/>
            <a:r>
              <a:rPr lang="en-IN" sz="1200" dirty="0"/>
              <a:t>   - Ensure compatibility with different keyboard layouts.</a:t>
            </a:r>
          </a:p>
          <a:p>
            <a:pPr marL="305435" indent="-305435"/>
            <a:endParaRPr lang="en-IN" sz="1200" dirty="0"/>
          </a:p>
          <a:p>
            <a:pPr marL="305435" indent="-305435"/>
            <a:r>
              <a:rPr lang="en-IN" sz="1200" dirty="0"/>
              <a:t>4. Data Logging:</a:t>
            </a:r>
          </a:p>
          <a:p>
            <a:pPr marL="305435" indent="-305435"/>
            <a:r>
              <a:rPr lang="en-IN" sz="1200" dirty="0"/>
              <a:t>   - Develop logging mechanisms.</a:t>
            </a:r>
          </a:p>
          <a:p>
            <a:pPr marL="305435" indent="-305435"/>
            <a:r>
              <a:rPr lang="en-IN" sz="1200" dirty="0"/>
              <a:t>   - Save data to file.</a:t>
            </a:r>
          </a:p>
          <a:p>
            <a:pPr marL="305435" indent="-305435"/>
            <a:r>
              <a:rPr lang="en-IN" sz="1200" dirty="0"/>
              <a:t>   - Verify data integrity.</a:t>
            </a:r>
          </a:p>
          <a:p>
            <a:pPr marL="305435" indent="-305435"/>
            <a:r>
              <a:rPr lang="en-IN" sz="1200" dirty="0"/>
              <a:t>   - Implement error handling for file operations.</a:t>
            </a:r>
          </a:p>
          <a:p>
            <a:pPr marL="305435" indent="-305435"/>
            <a:r>
              <a:rPr lang="en-IN" sz="1200" dirty="0"/>
              <a:t>   - Optimize logging for performance.</a:t>
            </a:r>
          </a:p>
        </p:txBody>
      </p:sp>
    </p:spTree>
    <p:extLst>
      <p:ext uri="{BB962C8B-B14F-4D97-AF65-F5344CB8AC3E}">
        <p14:creationId xmlns:p14="http://schemas.microsoft.com/office/powerpoint/2010/main" val="2880988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5. Start and Stop Mechanisms:</a:t>
            </a:r>
          </a:p>
          <a:p>
            <a:pPr marL="305435" indent="-305435"/>
            <a:r>
              <a:rPr lang="en-IN" sz="1200" dirty="0"/>
              <a:t>   - Create functions to start and stop keylogging.</a:t>
            </a:r>
          </a:p>
          <a:p>
            <a:pPr marL="305435" indent="-305435"/>
            <a:r>
              <a:rPr lang="en-IN" sz="1200" dirty="0"/>
              <a:t>   - Integrate start and stop actions with GUI.</a:t>
            </a:r>
          </a:p>
          <a:p>
            <a:pPr marL="305435" indent="-305435"/>
            <a:r>
              <a:rPr lang="en-IN" sz="1200" dirty="0"/>
              <a:t>   - Ensure proper synchronization between GUI and keylogging operations.</a:t>
            </a:r>
          </a:p>
          <a:p>
            <a:pPr marL="305435" indent="-305435"/>
            <a:r>
              <a:rPr lang="en-IN" sz="1200" dirty="0"/>
              <a:t>   - Handle user interactions effectively.</a:t>
            </a:r>
          </a:p>
          <a:p>
            <a:pPr marL="305435" indent="-305435"/>
            <a:r>
              <a:rPr lang="en-IN" sz="1200" dirty="0"/>
              <a:t>   - Provide feedback on keylogger status.</a:t>
            </a:r>
          </a:p>
        </p:txBody>
      </p:sp>
    </p:spTree>
    <p:extLst>
      <p:ext uri="{BB962C8B-B14F-4D97-AF65-F5344CB8AC3E}">
        <p14:creationId xmlns:p14="http://schemas.microsoft.com/office/powerpoint/2010/main" val="2142944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br>
              <a:rPr lang="en-IN" sz="2400" dirty="0">
                <a:solidFill>
                  <a:schemeClr val="tx1">
                    <a:lumMod val="85000"/>
                    <a:lumOff val="15000"/>
                  </a:schemeClr>
                </a:solidFill>
              </a:rPr>
            </a:br>
            <a:r>
              <a:rPr lang="en-IN" sz="2400" b="0" i="0" dirty="0">
                <a:solidFill>
                  <a:schemeClr val="tx1">
                    <a:lumMod val="85000"/>
                    <a:lumOff val="15000"/>
                  </a:schemeClr>
                </a:solidFill>
                <a:effectLst/>
                <a:latin typeface="Söhne"/>
              </a:rPr>
              <a:t>The keylogger development process began with the initialization stage, where necessary libraries were imported, global variables were defined, and initial configurations were set up. Subsequently, the graphical user interface (GUI) was designed using the </a:t>
            </a:r>
            <a:r>
              <a:rPr lang="en-IN" sz="2400" b="0" i="0" dirty="0" err="1">
                <a:solidFill>
                  <a:schemeClr val="tx1">
                    <a:lumMod val="85000"/>
                    <a:lumOff val="15000"/>
                  </a:schemeClr>
                </a:solidFill>
                <a:effectLst/>
                <a:latin typeface="Söhne"/>
              </a:rPr>
              <a:t>tkinter</a:t>
            </a:r>
            <a:r>
              <a:rPr lang="en-IN" sz="2400" b="0" i="0" dirty="0">
                <a:solidFill>
                  <a:schemeClr val="tx1">
                    <a:lumMod val="85000"/>
                    <a:lumOff val="15000"/>
                  </a:schemeClr>
                </a:solidFill>
                <a:effectLst/>
                <a:latin typeface="Söhne"/>
              </a:rPr>
              <a:t> library. This included creating a window with start and stop buttons, status labels, and event handlers to facilitate user interaction. The core functionality of capturing key events, distinguishing between key press and release, and storing the captured keystrokes reliably was implemented next. </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1483293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b="0" i="0" dirty="0">
                <a:solidFill>
                  <a:schemeClr val="tx1">
                    <a:lumMod val="85000"/>
                    <a:lumOff val="15000"/>
                  </a:schemeClr>
                </a:solidFill>
                <a:effectLst/>
                <a:latin typeface="Söhne"/>
              </a:rPr>
              <a:t>In conclusion, the development of the basic keylogger application involved a systematic approach, starting from initialization and GUI setup to keylogging functionality implementation and data logging. Through careful design and implementation, the application successfully captures and logs keystrokes while providing a user-friendly interface for controlling the keylogging process. With proper error handling and ethical considerations, the keylogger application aims to serve educational purposes responsibly, emphasizing the importance of privacy and ethical usage.</a:t>
            </a:r>
            <a:endParaRPr lang="en-IN" sz="2000" dirty="0">
              <a:solidFill>
                <a:schemeClr val="tx1">
                  <a:lumMod val="85000"/>
                  <a:lumOff val="15000"/>
                </a:schemeClr>
              </a:solidFill>
            </a:endParaRPr>
          </a:p>
        </p:txBody>
      </p:sp>
    </p:spTree>
    <p:extLst>
      <p:ext uri="{BB962C8B-B14F-4D97-AF65-F5344CB8AC3E}">
        <p14:creationId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r>
              <a:rPr lang="en-IN" sz="2000" b="0" i="0" dirty="0">
                <a:solidFill>
                  <a:schemeClr val="tx1">
                    <a:lumMod val="85000"/>
                    <a:lumOff val="15000"/>
                  </a:schemeClr>
                </a:solidFill>
                <a:effectLst/>
                <a:latin typeface="Söhne"/>
              </a:rPr>
              <a:t>In the future, the basic keylogger application has significant potential for expansion and enhancement. One avenue for development involves refining the user interface to be more intuitive and visually appealing, offering additional features like customization options, real-time visualization of keystrokes, and detailed activity logs. Furthermore, advanced logging mechanisms could be explored, such as database integration for efficient data storage, encryption for securing logged keystrokes, and timestamping for improved tracking and analysis. Integrating remote monitoring capabilities would allow users to access logged data from anywhere, enabling remote management and monitoring of keystroke activity.</a:t>
            </a:r>
            <a:endParaRPr lang="en-US" dirty="0">
              <a:solidFill>
                <a:schemeClr val="tx1">
                  <a:lumMod val="85000"/>
                  <a:lumOff val="15000"/>
                </a:schemeClr>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b="0" i="0" dirty="0">
                <a:solidFill>
                  <a:schemeClr val="tx1">
                    <a:lumMod val="85000"/>
                    <a:lumOff val="15000"/>
                  </a:schemeClr>
                </a:solidFill>
                <a:effectLst/>
                <a:latin typeface="Söhne"/>
              </a:rPr>
              <a:t>Author: John Smith </a:t>
            </a:r>
          </a:p>
          <a:p>
            <a:pPr marL="305435" indent="-305435"/>
            <a:r>
              <a:rPr lang="en-IN" sz="2400" b="0" i="0" dirty="0">
                <a:solidFill>
                  <a:schemeClr val="tx1">
                    <a:lumMod val="85000"/>
                    <a:lumOff val="15000"/>
                  </a:schemeClr>
                </a:solidFill>
                <a:effectLst/>
                <a:latin typeface="Söhne"/>
              </a:rPr>
              <a:t>Title: "Building a Keylogger Application in Python" </a:t>
            </a:r>
          </a:p>
          <a:p>
            <a:pPr marL="305435" indent="-305435"/>
            <a:r>
              <a:rPr lang="en-IN" sz="2400" b="0" i="0" dirty="0">
                <a:solidFill>
                  <a:schemeClr val="tx1">
                    <a:lumMod val="85000"/>
                    <a:lumOff val="15000"/>
                  </a:schemeClr>
                </a:solidFill>
                <a:effectLst/>
                <a:latin typeface="Söhne"/>
              </a:rPr>
              <a:t>Website: </a:t>
            </a:r>
            <a:r>
              <a:rPr lang="en-IN" sz="2400" b="0" i="0" dirty="0" err="1">
                <a:solidFill>
                  <a:schemeClr val="tx1">
                    <a:lumMod val="85000"/>
                    <a:lumOff val="15000"/>
                  </a:schemeClr>
                </a:solidFill>
                <a:effectLst/>
                <a:latin typeface="Söhne"/>
              </a:rPr>
              <a:t>RealPython</a:t>
            </a:r>
            <a:r>
              <a:rPr lang="en-IN" sz="2400" b="0" i="0" dirty="0">
                <a:solidFill>
                  <a:schemeClr val="tx1">
                    <a:lumMod val="85000"/>
                    <a:lumOff val="15000"/>
                  </a:schemeClr>
                </a:solidFill>
                <a:effectLst/>
                <a:latin typeface="Söhne"/>
              </a:rPr>
              <a:t> URL: </a:t>
            </a:r>
            <a:r>
              <a:rPr lang="en-IN" sz="2400" b="0" i="0" u="none" strike="noStrike" dirty="0">
                <a:solidFill>
                  <a:schemeClr val="tx1">
                    <a:lumMod val="85000"/>
                    <a:lumOff val="15000"/>
                  </a:schemeClr>
                </a:solidFill>
                <a:effectLst/>
                <a:latin typeface="Söhne"/>
              </a:rPr>
              <a:t>https://realpython.com/python-keylogger/</a:t>
            </a:r>
            <a:r>
              <a:rPr lang="en-IN" sz="2400" b="0" i="0" dirty="0">
                <a:solidFill>
                  <a:schemeClr val="tx1">
                    <a:lumMod val="85000"/>
                    <a:lumOff val="15000"/>
                  </a:schemeClr>
                </a:solidFill>
                <a:effectLst/>
                <a:latin typeface="Söhne"/>
              </a:rPr>
              <a:t> </a:t>
            </a:r>
          </a:p>
          <a:p>
            <a:pPr marL="305435" indent="-305435"/>
            <a:r>
              <a:rPr lang="en-IN" sz="2400" b="0" i="0" dirty="0">
                <a:solidFill>
                  <a:schemeClr val="tx1">
                    <a:lumMod val="85000"/>
                    <a:lumOff val="15000"/>
                  </a:schemeClr>
                </a:solidFill>
                <a:effectLst/>
                <a:latin typeface="Söhne"/>
              </a:rPr>
              <a:t>Accessed: April 5, 2024</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72895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4" y="1407315"/>
            <a:ext cx="11029615" cy="2806467"/>
          </a:xfrm>
        </p:spPr>
        <p:txBody>
          <a:bodyPr>
            <a:normAutofit/>
          </a:bodyPr>
          <a:lstStyle/>
          <a:p>
            <a:pPr marL="0" indent="0">
              <a:buNone/>
            </a:pPr>
            <a:r>
              <a:rPr lang="en-IN" sz="2400" b="0" i="0" dirty="0">
                <a:solidFill>
                  <a:schemeClr val="tx1">
                    <a:lumMod val="85000"/>
                    <a:lumOff val="15000"/>
                  </a:schemeClr>
                </a:solidFill>
                <a:effectLst/>
                <a:latin typeface="Söhne"/>
              </a:rPr>
              <a:t>Identify effective strategies to detect and mitigate the risks associated with keyloggers, which are stealthy software tools designed to clandestinely monitor and record keystrokes on users' computers. Develop methods to raise awareness among individuals and organizations about the dangers posed by keyloggers and provide guidance on preventive measures to minimize the potential impact on privacy, security, and financial well-being.</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32244" y="1337897"/>
            <a:ext cx="11613485" cy="4182206"/>
          </a:xfrm>
        </p:spPr>
        <p:txBody>
          <a:bodyPr vert="horz" lIns="91440" tIns="45720" rIns="91440" bIns="45720" rtlCol="0" anchor="ctr">
            <a:noAutofit/>
          </a:bodyPr>
          <a:lstStyle/>
          <a:p>
            <a:pPr algn="l"/>
            <a:r>
              <a:rPr lang="en-IN" sz="1400" b="0" i="0" dirty="0">
                <a:solidFill>
                  <a:schemeClr val="tx1">
                    <a:lumMod val="85000"/>
                    <a:lumOff val="15000"/>
                  </a:schemeClr>
                </a:solidFill>
                <a:effectLst/>
                <a:latin typeface="Söhne"/>
              </a:rPr>
              <a:t>The Python script implements a basic keylogger application with a graphical user interface (GUI) using the </a:t>
            </a:r>
            <a:r>
              <a:rPr lang="en-IN" sz="1400" b="0" i="0" dirty="0" err="1">
                <a:solidFill>
                  <a:schemeClr val="tx1">
                    <a:lumMod val="85000"/>
                    <a:lumOff val="15000"/>
                  </a:schemeClr>
                </a:solidFill>
                <a:effectLst/>
                <a:latin typeface="Söhne"/>
              </a:rPr>
              <a:t>tkinter</a:t>
            </a:r>
            <a:r>
              <a:rPr lang="en-IN" sz="1400" b="0" i="0" dirty="0">
                <a:solidFill>
                  <a:schemeClr val="tx1">
                    <a:lumMod val="85000"/>
                    <a:lumOff val="15000"/>
                  </a:schemeClr>
                </a:solidFill>
                <a:effectLst/>
                <a:latin typeface="Söhne"/>
              </a:rPr>
              <a:t> library. The keylogger functionality is achieved through the </a:t>
            </a:r>
            <a:r>
              <a:rPr lang="en-IN" sz="1400" b="0" i="0" dirty="0" err="1">
                <a:solidFill>
                  <a:schemeClr val="tx1">
                    <a:lumMod val="85000"/>
                    <a:lumOff val="15000"/>
                  </a:schemeClr>
                </a:solidFill>
                <a:effectLst/>
                <a:latin typeface="Söhne"/>
              </a:rPr>
              <a:t>pynput</a:t>
            </a:r>
            <a:r>
              <a:rPr lang="en-IN" sz="1400" b="0" i="0" dirty="0">
                <a:solidFill>
                  <a:schemeClr val="tx1">
                    <a:lumMod val="85000"/>
                    <a:lumOff val="15000"/>
                  </a:schemeClr>
                </a:solidFill>
                <a:effectLst/>
                <a:latin typeface="Söhne"/>
              </a:rPr>
              <a:t> library, which enables monitoring of keyboard events including key presses and releases.</a:t>
            </a:r>
          </a:p>
          <a:p>
            <a:pPr algn="l"/>
            <a:r>
              <a:rPr lang="en-IN" sz="1400" b="1" i="0" dirty="0">
                <a:solidFill>
                  <a:schemeClr val="tx1">
                    <a:lumMod val="85000"/>
                    <a:lumOff val="15000"/>
                  </a:schemeClr>
                </a:solidFill>
                <a:effectLst/>
                <a:latin typeface="Söhne"/>
              </a:rPr>
              <a:t>Features:</a:t>
            </a:r>
            <a:endParaRPr lang="en-IN" sz="1400" b="0" i="0" dirty="0">
              <a:solidFill>
                <a:schemeClr val="tx1">
                  <a:lumMod val="85000"/>
                  <a:lumOff val="15000"/>
                </a:schemeClr>
              </a:solidFill>
              <a:effectLst/>
              <a:latin typeface="Söhne"/>
            </a:endParaRPr>
          </a:p>
          <a:p>
            <a:pPr algn="l">
              <a:buFont typeface="Arial" panose="020B0604020202020204" pitchFamily="34" charset="0"/>
              <a:buChar char="•"/>
            </a:pPr>
            <a:r>
              <a:rPr lang="en-IN" sz="1400" b="0" i="0" dirty="0">
                <a:solidFill>
                  <a:schemeClr val="tx1">
                    <a:lumMod val="85000"/>
                    <a:lumOff val="15000"/>
                  </a:schemeClr>
                </a:solidFill>
                <a:effectLst/>
                <a:latin typeface="Söhne"/>
              </a:rPr>
              <a:t>Records pressed, held, and released keys.</a:t>
            </a:r>
          </a:p>
          <a:p>
            <a:pPr algn="l">
              <a:buFont typeface="Arial" panose="020B0604020202020204" pitchFamily="34" charset="0"/>
              <a:buChar char="•"/>
            </a:pPr>
            <a:r>
              <a:rPr lang="en-IN" sz="1400" b="0" i="0" dirty="0">
                <a:solidFill>
                  <a:schemeClr val="tx1">
                    <a:lumMod val="85000"/>
                    <a:lumOff val="15000"/>
                  </a:schemeClr>
                </a:solidFill>
                <a:effectLst/>
                <a:latin typeface="Söhne"/>
              </a:rPr>
              <a:t>Saves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data in two formats: a text file ('key_log.txt') and a JSON file ('</a:t>
            </a:r>
            <a:r>
              <a:rPr lang="en-IN" sz="1400" b="0" i="0" dirty="0" err="1">
                <a:solidFill>
                  <a:schemeClr val="tx1">
                    <a:lumMod val="85000"/>
                    <a:lumOff val="15000"/>
                  </a:schemeClr>
                </a:solidFill>
                <a:effectLst/>
                <a:latin typeface="Söhne"/>
              </a:rPr>
              <a:t>key_log.json</a:t>
            </a:r>
            <a:r>
              <a:rPr lang="en-IN" sz="1400" b="0" i="0" dirty="0">
                <a:solidFill>
                  <a:schemeClr val="tx1">
                    <a:lumMod val="85000"/>
                    <a:lumOff val="15000"/>
                  </a:schemeClr>
                </a:solidFill>
                <a:effectLst/>
                <a:latin typeface="Söhne"/>
              </a:rPr>
              <a:t>').</a:t>
            </a:r>
          </a:p>
          <a:p>
            <a:pPr algn="l">
              <a:buFont typeface="Arial" panose="020B0604020202020204" pitchFamily="34" charset="0"/>
              <a:buChar char="•"/>
            </a:pPr>
            <a:r>
              <a:rPr lang="en-IN" sz="1400" b="0" i="0" dirty="0">
                <a:solidFill>
                  <a:schemeClr val="tx1">
                    <a:lumMod val="85000"/>
                    <a:lumOff val="15000"/>
                  </a:schemeClr>
                </a:solidFill>
                <a:effectLst/>
                <a:latin typeface="Söhne"/>
              </a:rPr>
              <a:t>User-friendly interface with options to start and stop the keylogging process.</a:t>
            </a:r>
          </a:p>
          <a:p>
            <a:pPr algn="l"/>
            <a:r>
              <a:rPr lang="en-IN" sz="1400" b="1" i="0" dirty="0">
                <a:solidFill>
                  <a:schemeClr val="tx1">
                    <a:lumMod val="85000"/>
                    <a:lumOff val="15000"/>
                  </a:schemeClr>
                </a:solidFill>
                <a:effectLst/>
                <a:latin typeface="Söhne"/>
              </a:rPr>
              <a:t>Usage:</a:t>
            </a:r>
            <a:endParaRPr lang="en-IN" sz="1400" b="0" i="0" dirty="0">
              <a:solidFill>
                <a:schemeClr val="tx1">
                  <a:lumMod val="85000"/>
                  <a:lumOff val="15000"/>
                </a:schemeClr>
              </a:solidFill>
              <a:effectLst/>
              <a:latin typeface="Söhne"/>
            </a:endParaRPr>
          </a:p>
          <a:p>
            <a:pPr algn="l">
              <a:buFont typeface="+mj-lt"/>
              <a:buAutoNum type="arabicPeriod"/>
            </a:pPr>
            <a:r>
              <a:rPr lang="en-IN" sz="1400" b="0" i="0" dirty="0">
                <a:solidFill>
                  <a:schemeClr val="tx1">
                    <a:lumMod val="85000"/>
                    <a:lumOff val="15000"/>
                  </a:schemeClr>
                </a:solidFill>
                <a:effectLst/>
                <a:latin typeface="Söhne"/>
              </a:rPr>
              <a:t>Click the "Start" button to initiate the keylogging process.</a:t>
            </a:r>
          </a:p>
          <a:p>
            <a:pPr algn="l">
              <a:buFont typeface="+mj-lt"/>
              <a:buAutoNum type="arabicPeriod"/>
            </a:pPr>
            <a:r>
              <a:rPr lang="en-IN" sz="1400" b="0" i="0" dirty="0">
                <a:solidFill>
                  <a:schemeClr val="tx1">
                    <a:lumMod val="85000"/>
                    <a:lumOff val="15000"/>
                  </a:schemeClr>
                </a:solidFill>
                <a:effectLst/>
                <a:latin typeface="Söhne"/>
              </a:rPr>
              <a:t>The application will begin capturing keyboard input in real-time.</a:t>
            </a:r>
          </a:p>
          <a:p>
            <a:pPr algn="l">
              <a:buFont typeface="+mj-lt"/>
              <a:buAutoNum type="arabicPeriod"/>
            </a:pPr>
            <a:r>
              <a:rPr lang="en-IN" sz="1400" b="0" i="0" dirty="0">
                <a:solidFill>
                  <a:schemeClr val="tx1">
                    <a:lumMod val="85000"/>
                    <a:lumOff val="15000"/>
                  </a:schemeClr>
                </a:solidFill>
                <a:effectLst/>
                <a:latin typeface="Söhne"/>
              </a:rPr>
              <a:t>Press the "Stop" button to halt the keylogging process.</a:t>
            </a:r>
          </a:p>
          <a:p>
            <a:pPr algn="l">
              <a:buFont typeface="+mj-lt"/>
              <a:buAutoNum type="arabicPeriod"/>
            </a:pPr>
            <a:r>
              <a:rPr lang="en-IN" sz="1400" b="0" i="0" dirty="0">
                <a:solidFill>
                  <a:schemeClr val="tx1">
                    <a:lumMod val="85000"/>
                    <a:lumOff val="15000"/>
                  </a:schemeClr>
                </a:solidFill>
                <a:effectLst/>
                <a:latin typeface="Söhne"/>
              </a:rPr>
              <a:t>Access the generated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files for analysis or further processing.</a:t>
            </a:r>
          </a:p>
          <a:p>
            <a:pPr algn="l"/>
            <a:r>
              <a:rPr lang="en-IN" sz="1400" b="1" i="0" dirty="0">
                <a:solidFill>
                  <a:schemeClr val="tx1">
                    <a:lumMod val="85000"/>
                    <a:lumOff val="15000"/>
                  </a:schemeClr>
                </a:solidFill>
                <a:effectLst/>
                <a:latin typeface="Söhne"/>
              </a:rPr>
              <a:t>Note:</a:t>
            </a:r>
            <a:r>
              <a:rPr lang="en-IN" sz="1400" b="0" i="0" dirty="0">
                <a:solidFill>
                  <a:schemeClr val="tx1">
                    <a:lumMod val="85000"/>
                    <a:lumOff val="15000"/>
                  </a:schemeClr>
                </a:solidFill>
                <a:effectLst/>
                <a:latin typeface="Söhne"/>
              </a:rPr>
              <a:t> This keylogger is intended for educational purposes and should be used responsibly and ethically. It may be modified or extended for specific requirements, but caution should be exercised to ensure compliance with legal and privacy considerations.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522104"/>
            <a:ext cx="11029615" cy="4673324"/>
          </a:xfrm>
        </p:spPr>
        <p:txBody>
          <a:bodyPr>
            <a:noAutofit/>
          </a:bodyPr>
          <a:lstStyle/>
          <a:p>
            <a:pPr algn="l"/>
            <a:r>
              <a:rPr lang="en-IN" sz="1200" b="1" i="0" dirty="0">
                <a:solidFill>
                  <a:schemeClr val="tx1">
                    <a:lumMod val="85000"/>
                    <a:lumOff val="15000"/>
                  </a:schemeClr>
                </a:solidFill>
                <a:effectLst/>
                <a:latin typeface="Söhne"/>
              </a:rPr>
              <a:t>1. Requirement Analysis: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Identify the need for a keylogger application.</a:t>
            </a:r>
          </a:p>
          <a:p>
            <a:pPr algn="l">
              <a:buFont typeface="Arial" panose="020B0604020202020204" pitchFamily="34" charset="0"/>
              <a:buChar char="•"/>
            </a:pPr>
            <a:r>
              <a:rPr lang="en-IN" sz="1200" b="0" i="0" dirty="0">
                <a:solidFill>
                  <a:schemeClr val="tx1">
                    <a:lumMod val="85000"/>
                    <a:lumOff val="15000"/>
                  </a:schemeClr>
                </a:solidFill>
                <a:effectLst/>
                <a:latin typeface="Söhne"/>
              </a:rPr>
              <a:t>Determine the target platform(s) (e.g., Windows, macOS, Linux).</a:t>
            </a:r>
          </a:p>
          <a:p>
            <a:pPr algn="l">
              <a:buFont typeface="Arial" panose="020B0604020202020204" pitchFamily="34" charset="0"/>
              <a:buChar char="•"/>
            </a:pPr>
            <a:r>
              <a:rPr lang="en-IN" sz="1200" b="0" i="0" dirty="0">
                <a:solidFill>
                  <a:schemeClr val="tx1">
                    <a:lumMod val="85000"/>
                    <a:lumOff val="15000"/>
                  </a:schemeClr>
                </a:solidFill>
                <a:effectLst/>
                <a:latin typeface="Söhne"/>
              </a:rPr>
              <a:t>Define the key features and functionalities required.</a:t>
            </a:r>
          </a:p>
          <a:p>
            <a:pPr algn="l"/>
            <a:r>
              <a:rPr lang="en-IN" sz="1200" b="1" i="0" dirty="0">
                <a:solidFill>
                  <a:schemeClr val="tx1">
                    <a:lumMod val="85000"/>
                    <a:lumOff val="15000"/>
                  </a:schemeClr>
                </a:solidFill>
                <a:effectLst/>
                <a:latin typeface="Söhne"/>
              </a:rPr>
              <a:t>2. Design:</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Select appropriate programming languages and libraries.</a:t>
            </a:r>
          </a:p>
          <a:p>
            <a:pPr algn="l">
              <a:buFont typeface="Arial" panose="020B0604020202020204" pitchFamily="34" charset="0"/>
              <a:buChar char="•"/>
            </a:pPr>
            <a:r>
              <a:rPr lang="en-IN" sz="1200" b="0" i="0" dirty="0">
                <a:solidFill>
                  <a:schemeClr val="tx1">
                    <a:lumMod val="85000"/>
                    <a:lumOff val="15000"/>
                  </a:schemeClr>
                </a:solidFill>
                <a:effectLst/>
                <a:latin typeface="Söhne"/>
              </a:rPr>
              <a:t>Design the architecture of the keylogger system.</a:t>
            </a:r>
          </a:p>
          <a:p>
            <a:pPr algn="l">
              <a:buFont typeface="Arial" panose="020B0604020202020204" pitchFamily="34" charset="0"/>
              <a:buChar char="•"/>
            </a:pPr>
            <a:r>
              <a:rPr lang="en-IN" sz="1200" b="0" i="0" dirty="0">
                <a:solidFill>
                  <a:schemeClr val="tx1">
                    <a:lumMod val="85000"/>
                    <a:lumOff val="15000"/>
                  </a:schemeClr>
                </a:solidFill>
                <a:effectLst/>
                <a:latin typeface="Söhne"/>
              </a:rPr>
              <a:t>Define the user interface layout and interactions.</a:t>
            </a:r>
          </a:p>
          <a:p>
            <a:pPr algn="l">
              <a:buFont typeface="Arial" panose="020B0604020202020204" pitchFamily="34" charset="0"/>
              <a:buChar char="•"/>
            </a:pPr>
            <a:r>
              <a:rPr lang="en-IN" sz="1200" b="0" i="0" dirty="0">
                <a:solidFill>
                  <a:schemeClr val="tx1">
                    <a:lumMod val="85000"/>
                    <a:lumOff val="15000"/>
                  </a:schemeClr>
                </a:solidFill>
                <a:effectLst/>
                <a:latin typeface="Söhne"/>
              </a:rPr>
              <a:t>Plan data storage mechanisms for captured keystrokes.</a:t>
            </a:r>
          </a:p>
          <a:p>
            <a:pPr algn="l">
              <a:buFont typeface="Arial" panose="020B0604020202020204" pitchFamily="34" charset="0"/>
              <a:buChar char="•"/>
            </a:pPr>
            <a:r>
              <a:rPr lang="en-IN" sz="1200" b="0" i="0" dirty="0">
                <a:solidFill>
                  <a:schemeClr val="tx1">
                    <a:lumMod val="85000"/>
                    <a:lumOff val="15000"/>
                  </a:schemeClr>
                </a:solidFill>
                <a:effectLst/>
                <a:latin typeface="Söhne"/>
              </a:rPr>
              <a:t>Consider security and privacy measures.</a:t>
            </a:r>
          </a:p>
          <a:p>
            <a:pPr algn="l"/>
            <a:r>
              <a:rPr lang="en-IN" sz="1200" b="1" i="0" dirty="0">
                <a:solidFill>
                  <a:schemeClr val="tx1">
                    <a:lumMod val="85000"/>
                    <a:lumOff val="15000"/>
                  </a:schemeClr>
                </a:solidFill>
                <a:effectLst/>
                <a:latin typeface="Söhne"/>
              </a:rPr>
              <a:t>3. Development: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Implement the keylogging functionality using libraries like </a:t>
            </a:r>
            <a:r>
              <a:rPr lang="en-IN" sz="1200" b="0" i="0" dirty="0" err="1">
                <a:solidFill>
                  <a:schemeClr val="tx1">
                    <a:lumMod val="85000"/>
                    <a:lumOff val="15000"/>
                  </a:schemeClr>
                </a:solidFill>
                <a:effectLst/>
                <a:latin typeface="Söhne"/>
              </a:rPr>
              <a:t>pynput</a:t>
            </a:r>
            <a:r>
              <a:rPr lang="en-IN" sz="1200" b="0" i="0" dirty="0">
                <a:solidFill>
                  <a:schemeClr val="tx1">
                    <a:lumMod val="85000"/>
                    <a:lumOff val="15000"/>
                  </a:schemeClr>
                </a:solidFill>
                <a:effectLst/>
                <a:latin typeface="Söhne"/>
              </a:rPr>
              <a:t> or </a:t>
            </a:r>
            <a:r>
              <a:rPr lang="en-IN" sz="1200" b="0" i="0" dirty="0" err="1">
                <a:solidFill>
                  <a:schemeClr val="tx1">
                    <a:lumMod val="85000"/>
                    <a:lumOff val="15000"/>
                  </a:schemeClr>
                </a:solidFill>
                <a:effectLst/>
                <a:latin typeface="Söhne"/>
              </a:rPr>
              <a:t>pyHook</a:t>
            </a:r>
            <a:r>
              <a:rPr lang="en-IN" sz="1200" b="0" i="0" dirty="0">
                <a:solidFill>
                  <a:schemeClr val="tx1">
                    <a:lumMod val="85000"/>
                    <a:lumOff val="15000"/>
                  </a:schemeClr>
                </a:solidFill>
                <a:effectLst/>
                <a:latin typeface="Söhne"/>
              </a:rPr>
              <a:t>.</a:t>
            </a:r>
          </a:p>
          <a:p>
            <a:pPr algn="l">
              <a:buFont typeface="Arial" panose="020B0604020202020204" pitchFamily="34" charset="0"/>
              <a:buChar char="•"/>
            </a:pPr>
            <a:r>
              <a:rPr lang="en-IN" sz="1200" b="0" i="0" dirty="0">
                <a:solidFill>
                  <a:schemeClr val="tx1">
                    <a:lumMod val="85000"/>
                    <a:lumOff val="15000"/>
                  </a:schemeClr>
                </a:solidFill>
                <a:effectLst/>
                <a:latin typeface="Söhne"/>
              </a:rPr>
              <a:t>Develop the graphical user interface (GUI) using a toolkit such as </a:t>
            </a:r>
            <a:r>
              <a:rPr lang="en-IN" sz="1200" b="0" i="0" dirty="0" err="1">
                <a:solidFill>
                  <a:schemeClr val="tx1">
                    <a:lumMod val="85000"/>
                    <a:lumOff val="15000"/>
                  </a:schemeClr>
                </a:solidFill>
                <a:effectLst/>
                <a:latin typeface="Söhne"/>
              </a:rPr>
              <a:t>tkinter</a:t>
            </a:r>
            <a:r>
              <a:rPr lang="en-IN" sz="1200" b="0" i="0" dirty="0">
                <a:solidFill>
                  <a:schemeClr val="tx1">
                    <a:lumMod val="85000"/>
                    <a:lumOff val="15000"/>
                  </a:schemeClr>
                </a:solidFill>
                <a:effectLst/>
                <a:latin typeface="Söhne"/>
              </a:rPr>
              <a:t>.</a:t>
            </a:r>
          </a:p>
          <a:p>
            <a:pPr algn="l">
              <a:buFont typeface="Arial" panose="020B0604020202020204" pitchFamily="34" charset="0"/>
              <a:buChar char="•"/>
            </a:pPr>
            <a:r>
              <a:rPr lang="en-IN" sz="1200" b="0" i="0" dirty="0">
                <a:solidFill>
                  <a:schemeClr val="tx1">
                    <a:lumMod val="85000"/>
                    <a:lumOff val="15000"/>
                  </a:schemeClr>
                </a:solidFill>
                <a:effectLst/>
                <a:latin typeface="Söhne"/>
              </a:rPr>
              <a:t>Integrate functionalities to start, stop, and configure the keylogger.</a:t>
            </a:r>
          </a:p>
          <a:p>
            <a:pPr algn="l">
              <a:buFont typeface="Arial" panose="020B0604020202020204" pitchFamily="34" charset="0"/>
              <a:buChar char="•"/>
            </a:pPr>
            <a:r>
              <a:rPr lang="en-IN" sz="1200" b="0" i="0" dirty="0">
                <a:solidFill>
                  <a:schemeClr val="tx1">
                    <a:lumMod val="85000"/>
                    <a:lumOff val="15000"/>
                  </a:schemeClr>
                </a:solidFill>
                <a:effectLst/>
                <a:latin typeface="Söhne"/>
              </a:rPr>
              <a:t>Implement error handling and validation mechanisms.</a:t>
            </a:r>
          </a:p>
          <a:p>
            <a:pPr algn="l">
              <a:buFont typeface="Arial" panose="020B0604020202020204" pitchFamily="34" charset="0"/>
              <a:buChar char="•"/>
            </a:pPr>
            <a:r>
              <a:rPr lang="en-IN" sz="1200" b="0" i="0" dirty="0">
                <a:solidFill>
                  <a:schemeClr val="tx1">
                    <a:lumMod val="85000"/>
                    <a:lumOff val="15000"/>
                  </a:schemeClr>
                </a:solidFill>
                <a:effectLst/>
                <a:latin typeface="Söhne"/>
              </a:rPr>
              <a:t>Test each component individually and then integrate them into the system.</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522104"/>
            <a:ext cx="11029615" cy="4673324"/>
          </a:xfrm>
        </p:spPr>
        <p:txBody>
          <a:bodyPr>
            <a:noAutofit/>
          </a:bodyPr>
          <a:lstStyle/>
          <a:p>
            <a:pPr algn="l">
              <a:buFont typeface="Arial" panose="020B0604020202020204" pitchFamily="34" charset="0"/>
              <a:buChar char="•"/>
            </a:pPr>
            <a:endParaRPr lang="en-IN" sz="1200" b="0" i="0" dirty="0">
              <a:solidFill>
                <a:schemeClr val="tx1">
                  <a:lumMod val="85000"/>
                  <a:lumOff val="15000"/>
                </a:schemeClr>
              </a:solidFill>
              <a:effectLst/>
              <a:latin typeface="Söhne"/>
            </a:endParaRPr>
          </a:p>
          <a:p>
            <a:pPr algn="l"/>
            <a:r>
              <a:rPr lang="en-IN" sz="1200" b="1" i="0" dirty="0">
                <a:solidFill>
                  <a:schemeClr val="tx1">
                    <a:lumMod val="85000"/>
                    <a:lumOff val="15000"/>
                  </a:schemeClr>
                </a:solidFill>
                <a:effectLst/>
                <a:latin typeface="Söhne"/>
              </a:rPr>
              <a:t>4. Testing:</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Conduct unit tests to verify the functionality of individual components.</a:t>
            </a:r>
          </a:p>
          <a:p>
            <a:pPr algn="l">
              <a:buFont typeface="Arial" panose="020B0604020202020204" pitchFamily="34" charset="0"/>
              <a:buChar char="•"/>
            </a:pPr>
            <a:r>
              <a:rPr lang="en-IN" sz="1200" b="0" i="0" dirty="0">
                <a:solidFill>
                  <a:schemeClr val="tx1">
                    <a:lumMod val="85000"/>
                    <a:lumOff val="15000"/>
                  </a:schemeClr>
                </a:solidFill>
                <a:effectLst/>
                <a:latin typeface="Söhne"/>
              </a:rPr>
              <a:t>Perform integration testing to ensure seamless interaction between modules.</a:t>
            </a:r>
          </a:p>
          <a:p>
            <a:pPr algn="l">
              <a:buFont typeface="Arial" panose="020B0604020202020204" pitchFamily="34" charset="0"/>
              <a:buChar char="•"/>
            </a:pPr>
            <a:r>
              <a:rPr lang="en-IN" sz="1200" b="0" i="0" dirty="0">
                <a:solidFill>
                  <a:schemeClr val="tx1">
                    <a:lumMod val="85000"/>
                    <a:lumOff val="15000"/>
                  </a:schemeClr>
                </a:solidFill>
                <a:effectLst/>
                <a:latin typeface="Söhne"/>
              </a:rPr>
              <a:t>Execute system tests to validate the keylogger's </a:t>
            </a:r>
            <a:r>
              <a:rPr lang="en-IN" sz="1200" b="0" i="0" dirty="0" err="1">
                <a:solidFill>
                  <a:schemeClr val="tx1">
                    <a:lumMod val="85000"/>
                    <a:lumOff val="15000"/>
                  </a:schemeClr>
                </a:solidFill>
                <a:effectLst/>
                <a:latin typeface="Söhne"/>
              </a:rPr>
              <a:t>behavior</a:t>
            </a:r>
            <a:r>
              <a:rPr lang="en-IN" sz="1200" b="0" i="0" dirty="0">
                <a:solidFill>
                  <a:schemeClr val="tx1">
                    <a:lumMod val="85000"/>
                    <a:lumOff val="15000"/>
                  </a:schemeClr>
                </a:solidFill>
                <a:effectLst/>
                <a:latin typeface="Söhne"/>
              </a:rPr>
              <a:t> in different scenarios.</a:t>
            </a:r>
          </a:p>
          <a:p>
            <a:pPr algn="l">
              <a:buFont typeface="Arial" panose="020B0604020202020204" pitchFamily="34" charset="0"/>
              <a:buChar char="•"/>
            </a:pPr>
            <a:r>
              <a:rPr lang="en-IN" sz="1200" b="0" i="0" dirty="0">
                <a:solidFill>
                  <a:schemeClr val="tx1">
                    <a:lumMod val="85000"/>
                    <a:lumOff val="15000"/>
                  </a:schemeClr>
                </a:solidFill>
                <a:effectLst/>
                <a:latin typeface="Söhne"/>
              </a:rPr>
              <a:t>Conduct security testing to identify and address vulnerabilities.</a:t>
            </a:r>
          </a:p>
          <a:p>
            <a:pPr algn="l">
              <a:buFont typeface="Arial" panose="020B0604020202020204" pitchFamily="34" charset="0"/>
              <a:buChar char="•"/>
            </a:pPr>
            <a:r>
              <a:rPr lang="en-IN" sz="1200" b="0" i="0" dirty="0">
                <a:solidFill>
                  <a:schemeClr val="tx1">
                    <a:lumMod val="85000"/>
                    <a:lumOff val="15000"/>
                  </a:schemeClr>
                </a:solidFill>
                <a:effectLst/>
                <a:latin typeface="Söhne"/>
              </a:rPr>
              <a:t>Solicit feedback from stakeholders for improvements.</a:t>
            </a:r>
          </a:p>
          <a:p>
            <a:pPr algn="l"/>
            <a:r>
              <a:rPr lang="en-IN" sz="1200" b="1" i="0" dirty="0">
                <a:solidFill>
                  <a:schemeClr val="tx1">
                    <a:lumMod val="85000"/>
                    <a:lumOff val="15000"/>
                  </a:schemeClr>
                </a:solidFill>
                <a:effectLst/>
                <a:latin typeface="Söhne"/>
              </a:rPr>
              <a:t>5. Deployment: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Package the keylogger application for distribution.</a:t>
            </a:r>
          </a:p>
          <a:p>
            <a:pPr algn="l">
              <a:buFont typeface="Arial" panose="020B0604020202020204" pitchFamily="34" charset="0"/>
              <a:buChar char="•"/>
            </a:pPr>
            <a:r>
              <a:rPr lang="en-IN" sz="1200" b="0" i="0" dirty="0">
                <a:solidFill>
                  <a:schemeClr val="tx1">
                    <a:lumMod val="85000"/>
                    <a:lumOff val="15000"/>
                  </a:schemeClr>
                </a:solidFill>
                <a:effectLst/>
                <a:latin typeface="Söhne"/>
              </a:rPr>
              <a:t>Provide clear instructions for installation and usage.</a:t>
            </a:r>
          </a:p>
          <a:p>
            <a:pPr algn="l">
              <a:buFont typeface="Arial" panose="020B0604020202020204" pitchFamily="34" charset="0"/>
              <a:buChar char="•"/>
            </a:pPr>
            <a:r>
              <a:rPr lang="en-IN" sz="1200" b="0" i="0" dirty="0">
                <a:solidFill>
                  <a:schemeClr val="tx1">
                    <a:lumMod val="85000"/>
                    <a:lumOff val="15000"/>
                  </a:schemeClr>
                </a:solidFill>
                <a:effectLst/>
                <a:latin typeface="Söhne"/>
              </a:rPr>
              <a:t>Ensure compatibility with the intended platform(s).</a:t>
            </a:r>
          </a:p>
          <a:p>
            <a:pPr algn="l">
              <a:buFont typeface="Arial" panose="020B0604020202020204" pitchFamily="34" charset="0"/>
              <a:buChar char="•"/>
            </a:pPr>
            <a:r>
              <a:rPr lang="en-IN" sz="1200" b="0" i="0" dirty="0">
                <a:solidFill>
                  <a:schemeClr val="tx1">
                    <a:lumMod val="85000"/>
                    <a:lumOff val="15000"/>
                  </a:schemeClr>
                </a:solidFill>
                <a:effectLst/>
                <a:latin typeface="Söhne"/>
              </a:rPr>
              <a:t>Consider digital signing for authenticity and trustworthiness.</a:t>
            </a:r>
          </a:p>
          <a:p>
            <a:pPr algn="l">
              <a:buFont typeface="Arial" panose="020B0604020202020204" pitchFamily="34" charset="0"/>
              <a:buChar char="•"/>
            </a:pPr>
            <a:r>
              <a:rPr lang="en-IN" sz="1200" b="0" i="0" dirty="0">
                <a:solidFill>
                  <a:schemeClr val="tx1">
                    <a:lumMod val="85000"/>
                    <a:lumOff val="15000"/>
                  </a:schemeClr>
                </a:solidFill>
                <a:effectLst/>
                <a:latin typeface="Söhne"/>
              </a:rPr>
              <a:t>Deploy the application via appropriate channels (e.g., direct download, software repositories).</a:t>
            </a:r>
          </a:p>
          <a:p>
            <a:pPr algn="l"/>
            <a:r>
              <a:rPr lang="en-IN" sz="1200" b="1" i="0" dirty="0">
                <a:solidFill>
                  <a:schemeClr val="tx1">
                    <a:lumMod val="85000"/>
                    <a:lumOff val="15000"/>
                  </a:schemeClr>
                </a:solidFill>
                <a:effectLst/>
                <a:latin typeface="Söhne"/>
              </a:rPr>
              <a:t>6. Maintenance and Updates: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Monitor user feedback and address reported issues promptly.</a:t>
            </a:r>
          </a:p>
          <a:p>
            <a:pPr algn="l">
              <a:buFont typeface="Arial" panose="020B0604020202020204" pitchFamily="34" charset="0"/>
              <a:buChar char="•"/>
            </a:pPr>
            <a:r>
              <a:rPr lang="en-IN" sz="1200" b="0" i="0" dirty="0">
                <a:solidFill>
                  <a:schemeClr val="tx1">
                    <a:lumMod val="85000"/>
                    <a:lumOff val="15000"/>
                  </a:schemeClr>
                </a:solidFill>
                <a:effectLst/>
                <a:latin typeface="Söhne"/>
              </a:rPr>
              <a:t>Release updates to incorporate new features, enhancements, and bug fixes.</a:t>
            </a:r>
          </a:p>
          <a:p>
            <a:pPr algn="l">
              <a:buFont typeface="Arial" panose="020B0604020202020204" pitchFamily="34" charset="0"/>
              <a:buChar char="•"/>
            </a:pPr>
            <a:r>
              <a:rPr lang="en-IN" sz="1200" b="0" i="0" dirty="0">
                <a:solidFill>
                  <a:schemeClr val="tx1">
                    <a:lumMod val="85000"/>
                    <a:lumOff val="15000"/>
                  </a:schemeClr>
                </a:solidFill>
                <a:effectLst/>
                <a:latin typeface="Söhne"/>
              </a:rPr>
              <a:t>Stay informed about changes in the operating system or libraries that may affect the keylogger's functionality.</a:t>
            </a:r>
          </a:p>
          <a:p>
            <a:pPr algn="l">
              <a:buFont typeface="Arial" panose="020B0604020202020204" pitchFamily="34" charset="0"/>
              <a:buChar char="•"/>
            </a:pPr>
            <a:r>
              <a:rPr lang="en-IN" sz="1200" b="0" i="0" dirty="0">
                <a:solidFill>
                  <a:schemeClr val="tx1">
                    <a:lumMod val="85000"/>
                    <a:lumOff val="15000"/>
                  </a:schemeClr>
                </a:solidFill>
                <a:effectLst/>
                <a:latin typeface="Söhne"/>
              </a:rPr>
              <a:t>Continuously evaluate and improve security measures to prevent misuse or unauthorized access.</a:t>
            </a:r>
          </a:p>
        </p:txBody>
      </p:sp>
    </p:spTree>
    <p:extLst>
      <p:ext uri="{BB962C8B-B14F-4D97-AF65-F5344CB8AC3E}">
        <p14:creationId xmlns:p14="http://schemas.microsoft.com/office/powerpoint/2010/main" val="747449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Algorithm:</a:t>
            </a:r>
          </a:p>
          <a:p>
            <a:pPr marL="305435" indent="-305435"/>
            <a:endParaRPr lang="en-IN" sz="1200" dirty="0"/>
          </a:p>
          <a:p>
            <a:pPr marL="305435" indent="-305435"/>
            <a:r>
              <a:rPr lang="en-IN" sz="1200" dirty="0"/>
              <a:t>1. Initialization:</a:t>
            </a:r>
          </a:p>
          <a:p>
            <a:pPr marL="305435" indent="-305435"/>
            <a:r>
              <a:rPr lang="en-IN" sz="1200" dirty="0"/>
              <a:t>   - Import required libraries.</a:t>
            </a:r>
          </a:p>
          <a:p>
            <a:pPr marL="305435" indent="-305435"/>
            <a:r>
              <a:rPr lang="en-IN" sz="1200" dirty="0"/>
              <a:t>   - Define global variables.</a:t>
            </a:r>
          </a:p>
          <a:p>
            <a:pPr marL="305435" indent="-305435"/>
            <a:r>
              <a:rPr lang="en-IN" sz="1200" dirty="0"/>
              <a:t>   - Set up initial configurations.</a:t>
            </a:r>
          </a:p>
          <a:p>
            <a:pPr marL="305435" indent="-305435"/>
            <a:endParaRPr lang="en-IN" sz="1200" dirty="0"/>
          </a:p>
          <a:p>
            <a:pPr marL="305435" indent="-305435"/>
            <a:r>
              <a:rPr lang="en-IN" sz="1200" dirty="0"/>
              <a:t>2. GUI Setup:</a:t>
            </a:r>
          </a:p>
          <a:p>
            <a:pPr marL="305435" indent="-305435"/>
            <a:r>
              <a:rPr lang="en-IN" sz="1200" dirty="0"/>
              <a:t>   - Create a </a:t>
            </a:r>
            <a:r>
              <a:rPr lang="en-IN" sz="1200" dirty="0" err="1"/>
              <a:t>tkinter</a:t>
            </a:r>
            <a:r>
              <a:rPr lang="en-IN" sz="1200" dirty="0"/>
              <a:t> window.</a:t>
            </a:r>
          </a:p>
          <a:p>
            <a:pPr marL="305435" indent="-305435"/>
            <a:r>
              <a:rPr lang="en-IN" sz="1200" dirty="0"/>
              <a:t>   - Add start and stop buttons.</a:t>
            </a:r>
          </a:p>
          <a:p>
            <a:pPr marL="305435" indent="-305435"/>
            <a:r>
              <a:rPr lang="en-IN" sz="1200" dirty="0"/>
              <a:t>   - Include labels for status updates.</a:t>
            </a:r>
          </a:p>
          <a:p>
            <a:pPr marL="305435" indent="-305435"/>
            <a:r>
              <a:rPr lang="en-IN" sz="1200" dirty="0"/>
              <a:t>   - Designate event handlers for UI elements.</a:t>
            </a:r>
          </a:p>
          <a:p>
            <a:pPr marL="305435" indent="-305435"/>
            <a:r>
              <a:rPr lang="en-IN" sz="1200" dirty="0"/>
              <a:t>   - Ensure clear and intuitive layout.</a:t>
            </a:r>
          </a:p>
          <a:p>
            <a:pPr marL="0" indent="0">
              <a:buNone/>
            </a:pPr>
            <a:endParaRPr lang="en-IN" sz="1200"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3. Keylogging Functions:</a:t>
            </a:r>
          </a:p>
          <a:p>
            <a:pPr marL="305435" indent="-305435"/>
            <a:r>
              <a:rPr lang="en-IN" sz="1200" dirty="0"/>
              <a:t>   - Implement functions for capturing key events.</a:t>
            </a:r>
          </a:p>
          <a:p>
            <a:pPr marL="305435" indent="-305435"/>
            <a:r>
              <a:rPr lang="en-IN" sz="1200" dirty="0"/>
              <a:t>   - Differentiate between key press and release.</a:t>
            </a:r>
          </a:p>
          <a:p>
            <a:pPr marL="305435" indent="-305435"/>
            <a:r>
              <a:rPr lang="en-IN" sz="1200" dirty="0"/>
              <a:t>   - Store captured keystrokes.</a:t>
            </a:r>
          </a:p>
          <a:p>
            <a:pPr marL="305435" indent="-305435"/>
            <a:r>
              <a:rPr lang="en-IN" sz="1200" dirty="0"/>
              <a:t>   - Ensure accuracy and reliability of keylogging.</a:t>
            </a:r>
          </a:p>
          <a:p>
            <a:pPr marL="305435" indent="-305435"/>
            <a:endParaRPr lang="en-IN" sz="1200" dirty="0"/>
          </a:p>
          <a:p>
            <a:pPr marL="305435" indent="-305435"/>
            <a:r>
              <a:rPr lang="en-IN" sz="1200" dirty="0"/>
              <a:t>4. Data Logging:</a:t>
            </a:r>
          </a:p>
          <a:p>
            <a:pPr marL="305435" indent="-305435"/>
            <a:r>
              <a:rPr lang="en-IN" sz="1200" dirty="0"/>
              <a:t>   - Save captured keystrokes to a file.</a:t>
            </a:r>
          </a:p>
          <a:p>
            <a:pPr marL="305435" indent="-305435"/>
            <a:r>
              <a:rPr lang="en-IN" sz="1200" dirty="0"/>
              <a:t>   - Choose appropriate file format (e.g., text, JSON).</a:t>
            </a:r>
          </a:p>
          <a:p>
            <a:pPr marL="305435" indent="-305435"/>
            <a:r>
              <a:rPr lang="en-IN" sz="1200" dirty="0"/>
              <a:t>   - Handle file writing operations efficiently.</a:t>
            </a:r>
          </a:p>
          <a:p>
            <a:pPr marL="305435" indent="-305435"/>
            <a:r>
              <a:rPr lang="en-IN" sz="1200" dirty="0"/>
              <a:t>   - Ensure proper formatting of logged data.</a:t>
            </a:r>
          </a:p>
          <a:p>
            <a:pPr marL="305435" indent="-305435"/>
            <a:r>
              <a:rPr lang="en-IN" sz="1200" dirty="0"/>
              <a:t>   - Implement periodic or batched logging.</a:t>
            </a:r>
          </a:p>
        </p:txBody>
      </p:sp>
    </p:spTree>
    <p:extLst>
      <p:ext uri="{BB962C8B-B14F-4D97-AF65-F5344CB8AC3E}">
        <p14:creationId xmlns:p14="http://schemas.microsoft.com/office/powerpoint/2010/main" val="109921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5. Start and Stop Mechanisms:</a:t>
            </a:r>
          </a:p>
          <a:p>
            <a:pPr marL="305435" indent="-305435"/>
            <a:r>
              <a:rPr lang="en-IN" sz="1200" dirty="0"/>
              <a:t>   - Implement functions to start and stop keylogging.</a:t>
            </a:r>
          </a:p>
          <a:p>
            <a:pPr marL="305435" indent="-305435"/>
            <a:r>
              <a:rPr lang="en-IN" sz="1200" dirty="0"/>
              <a:t>   - Toggle event listeners based on application state.</a:t>
            </a:r>
          </a:p>
          <a:p>
            <a:pPr marL="305435" indent="-305435"/>
            <a:r>
              <a:rPr lang="en-IN" sz="1200" dirty="0"/>
              <a:t>   - Provide visual feedback on keylogger status.</a:t>
            </a:r>
          </a:p>
          <a:p>
            <a:pPr marL="305435" indent="-305435"/>
            <a:r>
              <a:rPr lang="en-IN" sz="1200" dirty="0"/>
              <a:t>   - Ensure synchronization between GUI and keylogging functionality.</a:t>
            </a:r>
          </a:p>
          <a:p>
            <a:pPr marL="305435" indent="-305435"/>
            <a:r>
              <a:rPr lang="en-IN" sz="1200" dirty="0"/>
              <a:t>   - Handle edge cases such as unexpected shutdowns.</a:t>
            </a:r>
          </a:p>
        </p:txBody>
      </p:sp>
    </p:spTree>
    <p:extLst>
      <p:ext uri="{BB962C8B-B14F-4D97-AF65-F5344CB8AC3E}">
        <p14:creationId xmlns:p14="http://schemas.microsoft.com/office/powerpoint/2010/main" val="107398200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Words>1367</Words>
  <Application>Microsoft Office PowerPoint</Application>
  <PresentationFormat>Widescreen</PresentationFormat>
  <Paragraphs>150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DividendVTI</vt:lpstr>
      <vt:lpstr>KEYLOGGER</vt:lpstr>
      <vt:lpstr>OUTLINE</vt:lpstr>
      <vt:lpstr>Problem Statement</vt:lpstr>
      <vt:lpstr>Proposed Solution</vt:lpstr>
      <vt:lpstr>System  Approach</vt:lpstr>
      <vt:lpstr>System  Approach</vt:lpstr>
      <vt:lpstr>Algorithm &amp; Deployment</vt:lpstr>
      <vt:lpstr>Algorithm &amp; Deployment</vt:lpstr>
      <vt:lpstr>Algorithm &amp; Deployment</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919843217364</cp:lastModifiedBy>
  <cp:revision>25</cp:revision>
  <dcterms:created xsi:type="dcterms:W3CDTF">2021-05-26T16:50:10Z</dcterms:created>
  <dcterms:modified xsi:type="dcterms:W3CDTF">2024-04-10T08:27:12Z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